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1.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4.xml" ContentType="application/vnd.openxmlformats-officedocument.presentationml.tags+xml"/>
  <Override PartName="/ppt/notesSlides/notesSlide48.xml" ContentType="application/vnd.openxmlformats-officedocument.presentationml.notesSlide+xml"/>
  <Override PartName="/ppt/tags/tag5.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6.xml" ContentType="application/vnd.openxmlformats-officedocument.presentationml.tags+xml"/>
  <Override PartName="/ppt/notesSlides/notesSlide60.xml" ContentType="application/vnd.openxmlformats-officedocument.presentationml.notesSlide+xml"/>
  <Override PartName="/ppt/comments/comment2.xml" ContentType="application/vnd.openxmlformats-officedocument.presentationml.comment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Lst>
  <p:notesMasterIdLst>
    <p:notesMasterId r:id="rId84"/>
  </p:notesMasterIdLst>
  <p:sldIdLst>
    <p:sldId id="528" r:id="rId10"/>
    <p:sldId id="529" r:id="rId11"/>
    <p:sldId id="606" r:id="rId12"/>
    <p:sldId id="607" r:id="rId13"/>
    <p:sldId id="608" r:id="rId14"/>
    <p:sldId id="609" r:id="rId15"/>
    <p:sldId id="610" r:id="rId16"/>
    <p:sldId id="597" r:id="rId17"/>
    <p:sldId id="598" r:id="rId18"/>
    <p:sldId id="599" r:id="rId19"/>
    <p:sldId id="600" r:id="rId20"/>
    <p:sldId id="707" r:id="rId21"/>
    <p:sldId id="601" r:id="rId22"/>
    <p:sldId id="602" r:id="rId23"/>
    <p:sldId id="603" r:id="rId24"/>
    <p:sldId id="604" r:id="rId25"/>
    <p:sldId id="605" r:id="rId26"/>
    <p:sldId id="700" r:id="rId27"/>
    <p:sldId id="701" r:id="rId28"/>
    <p:sldId id="702" r:id="rId29"/>
    <p:sldId id="703" r:id="rId30"/>
    <p:sldId id="530" r:id="rId31"/>
    <p:sldId id="531" r:id="rId32"/>
    <p:sldId id="611" r:id="rId33"/>
    <p:sldId id="532" r:id="rId34"/>
    <p:sldId id="533" r:id="rId35"/>
    <p:sldId id="534" r:id="rId36"/>
    <p:sldId id="536" r:id="rId37"/>
    <p:sldId id="560" r:id="rId38"/>
    <p:sldId id="537" r:id="rId39"/>
    <p:sldId id="538" r:id="rId40"/>
    <p:sldId id="561" r:id="rId41"/>
    <p:sldId id="539" r:id="rId42"/>
    <p:sldId id="562" r:id="rId43"/>
    <p:sldId id="540" r:id="rId44"/>
    <p:sldId id="563" r:id="rId45"/>
    <p:sldId id="541" r:id="rId46"/>
    <p:sldId id="542" r:id="rId47"/>
    <p:sldId id="543" r:id="rId48"/>
    <p:sldId id="544" r:id="rId49"/>
    <p:sldId id="545" r:id="rId50"/>
    <p:sldId id="588" r:id="rId51"/>
    <p:sldId id="546" r:id="rId52"/>
    <p:sldId id="547" r:id="rId53"/>
    <p:sldId id="589" r:id="rId54"/>
    <p:sldId id="590" r:id="rId55"/>
    <p:sldId id="548" r:id="rId56"/>
    <p:sldId id="549" r:id="rId57"/>
    <p:sldId id="564" r:id="rId58"/>
    <p:sldId id="679" r:id="rId59"/>
    <p:sldId id="550" r:id="rId60"/>
    <p:sldId id="705" r:id="rId61"/>
    <p:sldId id="551" r:id="rId62"/>
    <p:sldId id="552" r:id="rId63"/>
    <p:sldId id="592" r:id="rId64"/>
    <p:sldId id="553" r:id="rId65"/>
    <p:sldId id="554" r:id="rId66"/>
    <p:sldId id="593" r:id="rId67"/>
    <p:sldId id="555" r:id="rId68"/>
    <p:sldId id="594" r:id="rId69"/>
    <p:sldId id="556" r:id="rId70"/>
    <p:sldId id="683" r:id="rId71"/>
    <p:sldId id="595" r:id="rId72"/>
    <p:sldId id="557" r:id="rId73"/>
    <p:sldId id="558" r:id="rId74"/>
    <p:sldId id="596" r:id="rId75"/>
    <p:sldId id="559" r:id="rId76"/>
    <p:sldId id="706" r:id="rId77"/>
    <p:sldId id="704" r:id="rId78"/>
    <p:sldId id="708" r:id="rId79"/>
    <p:sldId id="709" r:id="rId80"/>
    <p:sldId id="710" r:id="rId81"/>
    <p:sldId id="711" r:id="rId82"/>
    <p:sldId id="680" r:id="rId83"/>
  </p:sldIdLst>
  <p:sldSz cx="9144000" cy="5143500" type="screen16x9"/>
  <p:notesSz cx="6858000" cy="9144000"/>
  <p:custDataLst>
    <p:tags r:id="rId85"/>
  </p:custDataLst>
  <p:defaultTextStyle>
    <a:defPPr>
      <a:defRPr lang="zh-CN"/>
    </a:defPPr>
    <a:lvl1pPr marL="0" lvl="0"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46" userDrawn="1">
          <p15:clr>
            <a:srgbClr val="A4A3A4"/>
          </p15:clr>
        </p15:guide>
        <p15:guide id="2" pos="283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u" initials="w"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8000"/>
    <a:srgbClr val="339933"/>
    <a:srgbClr val="00CC00"/>
    <a:srgbClr val="FF9900"/>
    <a:srgbClr val="996633"/>
    <a:srgbClr val="FFFF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038"/>
  </p:normalViewPr>
  <p:slideViewPr>
    <p:cSldViewPr showGuides="1">
      <p:cViewPr varScale="1">
        <p:scale>
          <a:sx n="184" d="100"/>
          <a:sy n="184" d="100"/>
        </p:scale>
        <p:origin x="1140" y="112"/>
      </p:cViewPr>
      <p:guideLst>
        <p:guide orient="horz" pos="1646"/>
        <p:guide pos="283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5.xml"/><Relationship Id="rId90" Type="http://schemas.openxmlformats.org/officeDocument/2006/relationships/tableStyles" Target="tableStyles.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tags" Target="tags/tag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presProps" Target="presProp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12T17:47:47.306"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3-06-05T16:10:34.231" idx="2">
    <p:pos x="10" y="10"/>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页眉占位符 1"/>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FFFF00"/>
              </a:solidFill>
              <a:effectLst/>
              <a:uLnTx/>
              <a:uFillTx/>
              <a:latin typeface="Calibri" panose="020F0502020204030204" pitchFamily="34" charset="0"/>
              <a:ea typeface="宋体" panose="02010600030101010101" pitchFamily="2" charset="-122"/>
              <a:cs typeface="+mn-cs"/>
            </a:endParaRPr>
          </a:p>
        </p:txBody>
      </p:sp>
      <p:sp>
        <p:nvSpPr>
          <p:cNvPr id="10243"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E57E2C-9A72-46E3-A228-11DCF435CA27}" type="datetimeFigureOut">
              <a:rPr kumimoji="0" lang="zh-CN" altLang="en-US" sz="1200" b="0" i="0" u="none" strike="noStrike" kern="1200" cap="none" spc="0" normalizeH="0" baseline="0" noProof="0">
                <a:ln>
                  <a:noFill/>
                </a:ln>
                <a:solidFill>
                  <a:srgbClr val="FFFF00"/>
                </a:solidFill>
                <a:effectLst/>
                <a:uLnTx/>
                <a:uFillTx/>
                <a:latin typeface="Calibri" panose="020F0502020204030204" pitchFamily="34" charset="0"/>
                <a:ea typeface="宋体" panose="02010600030101010101" pitchFamily="2" charset="-122"/>
                <a:cs typeface="+mn-cs"/>
              </a:rPr>
              <a:t>2025/5/20</a:t>
            </a:fld>
            <a:endParaRPr kumimoji="0" lang="zh-CN" altLang="en-US" sz="1200" b="0" i="0" u="none" strike="noStrike" kern="1200" cap="none" spc="0" normalizeH="0" baseline="0" noProof="0">
              <a:ln>
                <a:noFill/>
              </a:ln>
              <a:solidFill>
                <a:srgbClr val="FFFF00"/>
              </a:solidFill>
              <a:effectLst/>
              <a:uLnTx/>
              <a:uFillTx/>
              <a:latin typeface="Calibri" panose="020F0502020204030204" pitchFamily="34" charset="0"/>
              <a:ea typeface="宋体" panose="02010600030101010101" pitchFamily="2" charset="-122"/>
              <a:cs typeface="+mn-cs"/>
            </a:endParaRPr>
          </a:p>
        </p:txBody>
      </p:sp>
      <p:sp>
        <p:nvSpPr>
          <p:cNvPr id="101380" name="幻灯片图像占位符 3"/>
          <p:cNvSpPr>
            <a:spLocks noGrp="1" noRot="1" noChangeAspect="1"/>
          </p:cNvSpPr>
          <p:nvPr>
            <p:ph type="sldImg" idx="2"/>
          </p:nvPr>
        </p:nvSpPr>
        <p:spPr>
          <a:xfrm>
            <a:off x="381000" y="685800"/>
            <a:ext cx="6096000" cy="3429000"/>
          </a:xfrm>
          <a:prstGeom prst="rect">
            <a:avLst/>
          </a:prstGeom>
          <a:noFill/>
          <a:ln w="9525">
            <a:noFill/>
          </a:ln>
        </p:spPr>
      </p:sp>
      <p:sp>
        <p:nvSpPr>
          <p:cNvPr id="10245" name="备注占位符 4"/>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第五级</a:t>
            </a:r>
          </a:p>
        </p:txBody>
      </p:sp>
      <p:sp>
        <p:nvSpPr>
          <p:cNvPr id="10246"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FFFF00"/>
              </a:solidFill>
              <a:effectLst/>
              <a:uLnTx/>
              <a:uFillTx/>
              <a:latin typeface="Calibri" panose="020F0502020204030204" pitchFamily="34" charset="0"/>
              <a:ea typeface="宋体" panose="02010600030101010101" pitchFamily="2" charset="-122"/>
              <a:cs typeface="+mn-cs"/>
            </a:endParaRPr>
          </a:p>
        </p:txBody>
      </p:sp>
      <p:sp>
        <p:nvSpPr>
          <p:cNvPr id="10247"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buFont typeface="Arial" panose="020B0604020202020204" pitchFamily="34" charset="0"/>
              <a:buNone/>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6738F87-4DEE-4205-B7B6-0DE7560AC792}" type="slidenum">
              <a:rPr kumimoji="0" lang="zh-CN" altLang="en-US" sz="1200" b="0" i="0" u="none" strike="noStrike" kern="1200" cap="none" spc="0" normalizeH="0" baseline="0" noProof="0">
                <a:ln>
                  <a:noFill/>
                </a:ln>
                <a:solidFill>
                  <a:srgbClr val="FFFF00"/>
                </a:solidFill>
                <a:effectLst/>
                <a:uLnTx/>
                <a:uFillTx/>
                <a:latin typeface="Calibri" panose="020F050202020403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FFFF00"/>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871AF18-2288-4B77-83C1-74478876E865}"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3</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475" name="Rectangle 2"/>
          <p:cNvSpPr>
            <a:spLocks noGrp="1" noRot="1" noChangeAspect="1" noTextEdit="1"/>
          </p:cNvSpPr>
          <p:nvPr>
            <p:ph type="sldImg"/>
          </p:nvPr>
        </p:nvSpPr>
        <p:spPr/>
      </p:sp>
      <p:sp>
        <p:nvSpPr>
          <p:cNvPr id="3102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PLD</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可以做验证，然后再找半导体公司流片，以前流片成本很高，现在也便宜了。</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EDA</a:t>
            </a:r>
            <a:r>
              <a:rPr lang="zh-CN" altLang="en-US"/>
              <a:t>：</a:t>
            </a:r>
            <a:r>
              <a:rPr lang="en-US" altLang="zh-CN"/>
              <a:t>ViVado</a:t>
            </a:r>
            <a:r>
              <a:rPr lang="zh-CN" altLang="en-US"/>
              <a:t>，用不同的芯片要学会使用各自的</a:t>
            </a:r>
            <a:r>
              <a:rPr lang="en-US" altLang="zh-CN"/>
              <a:t>EDA</a:t>
            </a:r>
            <a:r>
              <a:rPr lang="zh-CN" altLang="en-US"/>
              <a:t>软件。</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3C5214C-9A3B-474E-A6B9-0D1032D64EFA}"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15</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2883" name="Rectangle 2"/>
          <p:cNvSpPr>
            <a:spLocks noGrp="1" noRot="1" noChangeAspect="1" noTextEdit="1"/>
          </p:cNvSpPr>
          <p:nvPr>
            <p:ph type="sldImg"/>
          </p:nvPr>
        </p:nvSpPr>
        <p:spPr/>
      </p:sp>
      <p:sp>
        <p:nvSpPr>
          <p:cNvPr id="3164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in-system programming</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在系统编程</a:t>
            </a:r>
            <a:b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b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一种无需将存储芯片（如</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EPROM</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）从嵌入式设备上取出就能对其进行编程的过程，缩略为</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ISP</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。在系统编程需要在目标板上有额外的电路完成编程任务。其优点是，即使器件焊接在电路板上，仍可对其（重新）进行编程。在系统可编程是</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Flash</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存储器的固有特性（通常无需额外的电路），</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Flash</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几乎都采用这种方式编程。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ATMEI</a:t>
            </a:r>
            <a:r>
              <a:rPr lang="zh-CN" altLang="en-US"/>
              <a:t>单片机做的很多。</a:t>
            </a:r>
          </a:p>
          <a:p>
            <a:r>
              <a:rPr lang="zh-CN" altLang="en-US"/>
              <a:t>世界前</a:t>
            </a:r>
            <a:r>
              <a:rPr lang="en-US" altLang="zh-CN"/>
              <a:t>8</a:t>
            </a:r>
            <a:r>
              <a:rPr lang="zh-CN" altLang="en-US"/>
              <a:t>的公司没有一个我国的。</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72324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r>
              <a:rPr lang="en-US" altLang="zh-CN" dirty="0"/>
              <a:t>1</a:t>
            </a:r>
            <a:r>
              <a:rPr lang="zh-CN" altLang="en-US" dirty="0"/>
              <a:t>、</a:t>
            </a:r>
            <a:r>
              <a:rPr lang="zh-CN" altLang="en-US" b="0" i="0" dirty="0">
                <a:solidFill>
                  <a:srgbClr val="4D4D4D"/>
                </a:solidFill>
                <a:effectLst/>
                <a:latin typeface="-apple-system"/>
              </a:rPr>
              <a:t>在高端</a:t>
            </a:r>
            <a:r>
              <a:rPr lang="en-US" altLang="zh-CN" b="0" i="0" dirty="0">
                <a:solidFill>
                  <a:srgbClr val="4D4D4D"/>
                </a:solidFill>
                <a:effectLst/>
                <a:latin typeface="-apple-system"/>
              </a:rPr>
              <a:t>FPGA</a:t>
            </a:r>
            <a:r>
              <a:rPr lang="zh-CN" altLang="en-US" b="0" i="0" dirty="0">
                <a:solidFill>
                  <a:srgbClr val="4D4D4D"/>
                </a:solidFill>
                <a:effectLst/>
                <a:latin typeface="-apple-system"/>
              </a:rPr>
              <a:t>硬件水平上，国产厂商与国际龙头尚存在较大差距</a:t>
            </a:r>
          </a:p>
          <a:p>
            <a:pPr algn="l"/>
            <a:r>
              <a:rPr lang="zh-CN" altLang="en-US" b="0" i="0" dirty="0">
                <a:solidFill>
                  <a:srgbClr val="4D4D4D"/>
                </a:solidFill>
                <a:effectLst/>
                <a:latin typeface="-apple-system"/>
              </a:rPr>
              <a:t>首先在制造工艺方面，</a:t>
            </a:r>
            <a:r>
              <a:rPr lang="en-US" altLang="zh-CN" b="0" i="0" dirty="0">
                <a:solidFill>
                  <a:srgbClr val="4D4D4D"/>
                </a:solidFill>
                <a:effectLst/>
                <a:latin typeface="-apple-system"/>
              </a:rPr>
              <a:t>AMD</a:t>
            </a:r>
            <a:r>
              <a:rPr lang="zh-CN" altLang="en-US" b="0" i="0" dirty="0">
                <a:solidFill>
                  <a:srgbClr val="4D4D4D"/>
                </a:solidFill>
                <a:effectLst/>
                <a:latin typeface="-apple-system"/>
              </a:rPr>
              <a:t>（</a:t>
            </a:r>
            <a:r>
              <a:rPr lang="en-US" altLang="zh-CN" b="0" i="0" dirty="0">
                <a:solidFill>
                  <a:srgbClr val="4D4D4D"/>
                </a:solidFill>
                <a:effectLst/>
                <a:latin typeface="-apple-system"/>
              </a:rPr>
              <a:t>Xilinx</a:t>
            </a:r>
            <a:r>
              <a:rPr lang="zh-CN" altLang="en-US" b="0" i="0" dirty="0">
                <a:solidFill>
                  <a:srgbClr val="4D4D4D"/>
                </a:solidFill>
                <a:effectLst/>
                <a:latin typeface="-apple-system"/>
              </a:rPr>
              <a:t>）</a:t>
            </a:r>
            <a:r>
              <a:rPr lang="en-US" altLang="zh-CN" b="0" i="0" dirty="0">
                <a:solidFill>
                  <a:srgbClr val="4D4D4D"/>
                </a:solidFill>
                <a:effectLst/>
                <a:latin typeface="-apple-system"/>
              </a:rPr>
              <a:t>Versal</a:t>
            </a:r>
            <a:r>
              <a:rPr lang="zh-CN" altLang="en-US" b="0" i="0" dirty="0">
                <a:solidFill>
                  <a:srgbClr val="4D4D4D"/>
                </a:solidFill>
                <a:effectLst/>
                <a:latin typeface="-apple-system"/>
              </a:rPr>
              <a:t>系列已经进入</a:t>
            </a:r>
            <a:r>
              <a:rPr lang="en-US" altLang="zh-CN" b="0" i="0" dirty="0">
                <a:solidFill>
                  <a:srgbClr val="4D4D4D"/>
                </a:solidFill>
                <a:effectLst/>
                <a:latin typeface="-apple-system"/>
              </a:rPr>
              <a:t>7nm</a:t>
            </a:r>
            <a:r>
              <a:rPr lang="zh-CN" altLang="en-US" b="0" i="0" dirty="0">
                <a:solidFill>
                  <a:srgbClr val="4D4D4D"/>
                </a:solidFill>
                <a:effectLst/>
                <a:latin typeface="-apple-system"/>
              </a:rPr>
              <a:t>制程工艺，</a:t>
            </a:r>
            <a:r>
              <a:rPr lang="en-US" altLang="zh-CN" b="0" i="0" dirty="0">
                <a:solidFill>
                  <a:srgbClr val="4D4D4D"/>
                </a:solidFill>
                <a:effectLst/>
                <a:latin typeface="-apple-system"/>
              </a:rPr>
              <a:t>Intel</a:t>
            </a:r>
            <a:r>
              <a:rPr lang="zh-CN" altLang="en-US" b="0" i="0" dirty="0">
                <a:solidFill>
                  <a:srgbClr val="4D4D4D"/>
                </a:solidFill>
                <a:effectLst/>
                <a:latin typeface="-apple-system"/>
              </a:rPr>
              <a:t>（</a:t>
            </a:r>
            <a:r>
              <a:rPr lang="en-US" altLang="zh-CN" b="0" i="0" dirty="0">
                <a:solidFill>
                  <a:srgbClr val="4D4D4D"/>
                </a:solidFill>
                <a:effectLst/>
                <a:latin typeface="-apple-system"/>
              </a:rPr>
              <a:t>Altera</a:t>
            </a:r>
            <a:r>
              <a:rPr lang="zh-CN" altLang="en-US" b="0" i="0" dirty="0">
                <a:solidFill>
                  <a:srgbClr val="4D4D4D"/>
                </a:solidFill>
                <a:effectLst/>
                <a:latin typeface="-apple-system"/>
              </a:rPr>
              <a:t>）与之对标的</a:t>
            </a:r>
            <a:r>
              <a:rPr lang="en-US" altLang="zh-CN" b="0" i="0" dirty="0" err="1">
                <a:solidFill>
                  <a:srgbClr val="4D4D4D"/>
                </a:solidFill>
                <a:effectLst/>
                <a:latin typeface="-apple-system"/>
              </a:rPr>
              <a:t>Agilex</a:t>
            </a:r>
            <a:r>
              <a:rPr lang="zh-CN" altLang="en-US" b="0" i="0" dirty="0">
                <a:solidFill>
                  <a:srgbClr val="4D4D4D"/>
                </a:solidFill>
                <a:effectLst/>
                <a:latin typeface="-apple-system"/>
              </a:rPr>
              <a:t>系列也已采用</a:t>
            </a:r>
            <a:r>
              <a:rPr lang="en-US" altLang="zh-CN" b="0" i="0" dirty="0">
                <a:solidFill>
                  <a:srgbClr val="4D4D4D"/>
                </a:solidFill>
                <a:effectLst/>
                <a:latin typeface="-apple-system"/>
              </a:rPr>
              <a:t>Intel 7</a:t>
            </a:r>
            <a:r>
              <a:rPr lang="zh-CN" altLang="en-US" b="0" i="0" dirty="0">
                <a:solidFill>
                  <a:srgbClr val="4D4D4D"/>
                </a:solidFill>
                <a:effectLst/>
                <a:latin typeface="-apple-system"/>
              </a:rPr>
              <a:t>制程工艺。国产厂商目前尚处于</a:t>
            </a:r>
            <a:r>
              <a:rPr lang="en-US" altLang="zh-CN" b="0" i="0" dirty="0">
                <a:solidFill>
                  <a:srgbClr val="4D4D4D"/>
                </a:solidFill>
                <a:effectLst/>
                <a:latin typeface="-apple-system"/>
              </a:rPr>
              <a:t>28nm</a:t>
            </a:r>
            <a:r>
              <a:rPr lang="zh-CN" altLang="en-US" b="0" i="0" dirty="0">
                <a:solidFill>
                  <a:srgbClr val="4D4D4D"/>
                </a:solidFill>
                <a:effectLst/>
                <a:latin typeface="-apple-system"/>
              </a:rPr>
              <a:t>的技术节点，且在</a:t>
            </a:r>
            <a:r>
              <a:rPr lang="en-US" altLang="zh-CN" b="0" i="0" dirty="0">
                <a:solidFill>
                  <a:srgbClr val="4D4D4D"/>
                </a:solidFill>
                <a:effectLst/>
                <a:latin typeface="-apple-system"/>
              </a:rPr>
              <a:t>28nm</a:t>
            </a:r>
            <a:r>
              <a:rPr lang="zh-CN" altLang="en-US" b="0" i="0" dirty="0">
                <a:solidFill>
                  <a:srgbClr val="4D4D4D"/>
                </a:solidFill>
                <a:effectLst/>
                <a:latin typeface="-apple-system"/>
              </a:rPr>
              <a:t>产品的推出节点上落后于两大国际龙头近十年。作为</a:t>
            </a:r>
            <a:r>
              <a:rPr lang="en-US" altLang="zh-CN" b="0" i="0" dirty="0">
                <a:solidFill>
                  <a:srgbClr val="4D4D4D"/>
                </a:solidFill>
                <a:effectLst/>
                <a:latin typeface="-apple-system"/>
              </a:rPr>
              <a:t>FPGA</a:t>
            </a:r>
            <a:r>
              <a:rPr lang="zh-CN" altLang="en-US" b="0" i="0" dirty="0">
                <a:solidFill>
                  <a:srgbClr val="4D4D4D"/>
                </a:solidFill>
                <a:effectLst/>
                <a:latin typeface="-apple-system"/>
              </a:rPr>
              <a:t>芯片性能的基础性指标，芯片制程仍然是国产替代突围的关键。</a:t>
            </a:r>
          </a:p>
          <a:p>
            <a:pPr eaLnBrk="1" hangingPunct="1">
              <a:spcBef>
                <a:spcPct val="0"/>
              </a:spcBef>
            </a:pPr>
            <a:r>
              <a:rPr lang="en-US" altLang="zh-CN" dirty="0"/>
              <a:t>2</a:t>
            </a:r>
            <a:r>
              <a:rPr lang="zh-CN" altLang="en-US" dirty="0"/>
              <a:t>、</a:t>
            </a:r>
            <a:r>
              <a:rPr lang="zh-CN" altLang="en-US" b="0" i="0" dirty="0">
                <a:solidFill>
                  <a:srgbClr val="4D4D4D"/>
                </a:solidFill>
                <a:effectLst/>
                <a:latin typeface="-apple-system"/>
              </a:rPr>
              <a:t>硬件架构方面，国际龙头已经开始在高端产品中使用先进的</a:t>
            </a:r>
            <a:r>
              <a:rPr lang="en-US" altLang="zh-CN" b="0" i="0" dirty="0" err="1">
                <a:solidFill>
                  <a:srgbClr val="4D4D4D"/>
                </a:solidFill>
                <a:effectLst/>
                <a:latin typeface="-apple-system"/>
              </a:rPr>
              <a:t>NoC</a:t>
            </a:r>
            <a:r>
              <a:rPr lang="zh-CN" altLang="en-US" b="0" i="0" dirty="0">
                <a:solidFill>
                  <a:srgbClr val="4D4D4D"/>
                </a:solidFill>
                <a:effectLst/>
                <a:latin typeface="-apple-system"/>
              </a:rPr>
              <a:t>片上通信网络架构以及兼顾内存容量与带宽的</a:t>
            </a:r>
            <a:r>
              <a:rPr lang="en-US" altLang="zh-CN" b="0" i="0" dirty="0">
                <a:solidFill>
                  <a:srgbClr val="4D4D4D"/>
                </a:solidFill>
                <a:effectLst/>
                <a:latin typeface="-apple-system"/>
              </a:rPr>
              <a:t>HBM</a:t>
            </a:r>
            <a:r>
              <a:rPr lang="zh-CN" altLang="en-US" b="0" i="0" dirty="0">
                <a:solidFill>
                  <a:srgbClr val="4D4D4D"/>
                </a:solidFill>
                <a:effectLst/>
                <a:latin typeface="-apple-system"/>
              </a:rPr>
              <a:t>存储架构，</a:t>
            </a:r>
            <a:r>
              <a:rPr lang="en-US" altLang="zh-CN" b="0" i="0" dirty="0">
                <a:solidFill>
                  <a:srgbClr val="4D4D4D"/>
                </a:solidFill>
                <a:effectLst/>
                <a:latin typeface="-apple-system"/>
              </a:rPr>
              <a:t>AMD</a:t>
            </a:r>
            <a:r>
              <a:rPr lang="zh-CN" altLang="en-US" b="0" i="0" dirty="0">
                <a:solidFill>
                  <a:srgbClr val="4D4D4D"/>
                </a:solidFill>
                <a:effectLst/>
                <a:latin typeface="-apple-system"/>
              </a:rPr>
              <a:t>（</a:t>
            </a:r>
            <a:r>
              <a:rPr lang="en-US" altLang="zh-CN" b="0" i="0" dirty="0">
                <a:solidFill>
                  <a:srgbClr val="4D4D4D"/>
                </a:solidFill>
                <a:effectLst/>
                <a:latin typeface="-apple-system"/>
              </a:rPr>
              <a:t>Xilinx</a:t>
            </a:r>
            <a:r>
              <a:rPr lang="zh-CN" altLang="en-US" b="0" i="0" dirty="0">
                <a:solidFill>
                  <a:srgbClr val="4D4D4D"/>
                </a:solidFill>
                <a:effectLst/>
                <a:latin typeface="-apple-system"/>
              </a:rPr>
              <a:t>）更是开创</a:t>
            </a:r>
            <a:r>
              <a:rPr lang="en-US" altLang="zh-CN" b="0" i="0" dirty="0">
                <a:solidFill>
                  <a:srgbClr val="4D4D4D"/>
                </a:solidFill>
                <a:effectLst/>
                <a:latin typeface="-apple-system"/>
              </a:rPr>
              <a:t>ACAP</a:t>
            </a:r>
            <a:r>
              <a:rPr lang="zh-CN" altLang="en-US" b="0" i="0" dirty="0">
                <a:solidFill>
                  <a:srgbClr val="4D4D4D"/>
                </a:solidFill>
                <a:effectLst/>
                <a:latin typeface="-apple-system"/>
              </a:rPr>
              <a:t>的新型异构模式，因此架构创新与升级也是国产厂商未来发展需要攻克的难关。 ​</a:t>
            </a:r>
            <a:endParaRPr lang="en-US" altLang="zh-CN" b="0" i="0" dirty="0">
              <a:solidFill>
                <a:srgbClr val="4D4D4D"/>
              </a:solidFill>
              <a:effectLst/>
              <a:latin typeface="-apple-system"/>
            </a:endParaRPr>
          </a:p>
          <a:p>
            <a:pPr eaLnBrk="1" hangingPunct="1">
              <a:spcBef>
                <a:spcPct val="0"/>
              </a:spcBef>
            </a:pPr>
            <a:r>
              <a:rPr lang="en-US" altLang="zh-CN" b="0" i="0" dirty="0">
                <a:solidFill>
                  <a:srgbClr val="4D4D4D"/>
                </a:solidFill>
                <a:effectLst/>
                <a:latin typeface="-apple-system"/>
              </a:rPr>
              <a:t>3</a:t>
            </a:r>
            <a:r>
              <a:rPr lang="zh-CN" altLang="en-US" b="0" i="0" dirty="0">
                <a:solidFill>
                  <a:srgbClr val="4D4D4D"/>
                </a:solidFill>
                <a:effectLst/>
                <a:latin typeface="-apple-system"/>
              </a:rPr>
              <a:t>、在应用领域方面，行业龙头企业</a:t>
            </a:r>
            <a:r>
              <a:rPr lang="en-US" altLang="zh-CN" b="0" i="0" dirty="0">
                <a:solidFill>
                  <a:srgbClr val="4D4D4D"/>
                </a:solidFill>
                <a:effectLst/>
                <a:latin typeface="-apple-system"/>
              </a:rPr>
              <a:t>AMD</a:t>
            </a:r>
            <a:r>
              <a:rPr lang="zh-CN" altLang="en-US" b="0" i="0" dirty="0">
                <a:solidFill>
                  <a:srgbClr val="4D4D4D"/>
                </a:solidFill>
                <a:effectLst/>
                <a:latin typeface="-apple-system"/>
              </a:rPr>
              <a:t>（</a:t>
            </a:r>
            <a:r>
              <a:rPr lang="en-US" altLang="zh-CN" b="0" i="0" dirty="0">
                <a:solidFill>
                  <a:srgbClr val="4D4D4D"/>
                </a:solidFill>
                <a:effectLst/>
                <a:latin typeface="-apple-system"/>
              </a:rPr>
              <a:t>Xilinx</a:t>
            </a:r>
            <a:r>
              <a:rPr lang="zh-CN" altLang="en-US" b="0" i="0" dirty="0">
                <a:solidFill>
                  <a:srgbClr val="4D4D4D"/>
                </a:solidFill>
                <a:effectLst/>
                <a:latin typeface="-apple-system"/>
              </a:rPr>
              <a:t>）、</a:t>
            </a:r>
            <a:r>
              <a:rPr lang="en-US" altLang="zh-CN" b="0" i="0" dirty="0">
                <a:solidFill>
                  <a:srgbClr val="4D4D4D"/>
                </a:solidFill>
                <a:effectLst/>
                <a:latin typeface="-apple-system"/>
              </a:rPr>
              <a:t>Intel</a:t>
            </a:r>
            <a:r>
              <a:rPr lang="zh-CN" altLang="en-US" b="0" i="0" dirty="0">
                <a:solidFill>
                  <a:srgbClr val="4D4D4D"/>
                </a:solidFill>
                <a:effectLst/>
                <a:latin typeface="-apple-system"/>
              </a:rPr>
              <a:t>（</a:t>
            </a:r>
            <a:r>
              <a:rPr lang="en-US" altLang="zh-CN" b="0" i="0" dirty="0">
                <a:solidFill>
                  <a:srgbClr val="4D4D4D"/>
                </a:solidFill>
                <a:effectLst/>
                <a:latin typeface="-apple-system"/>
              </a:rPr>
              <a:t>Altera</a:t>
            </a:r>
            <a:r>
              <a:rPr lang="zh-CN" altLang="en-US" b="0" i="0" dirty="0">
                <a:solidFill>
                  <a:srgbClr val="4D4D4D"/>
                </a:solidFill>
                <a:effectLst/>
                <a:latin typeface="-apple-system"/>
              </a:rPr>
              <a:t>）的产品已可对工业控制、网络通信、消费电子、数据中心、汽车电子、人工智能等主要下游领域形成全面覆盖，国产厂商现阶段的产品线尚有不足。与硬件水平的问题殊途同归，国产</a:t>
            </a:r>
            <a:r>
              <a:rPr lang="en-US" altLang="zh-CN" b="0" i="0" dirty="0">
                <a:solidFill>
                  <a:srgbClr val="4D4D4D"/>
                </a:solidFill>
                <a:effectLst/>
                <a:latin typeface="-apple-system"/>
              </a:rPr>
              <a:t>FPGA</a:t>
            </a:r>
            <a:r>
              <a:rPr lang="zh-CN" altLang="en-US" b="0" i="0" dirty="0">
                <a:solidFill>
                  <a:srgbClr val="4D4D4D"/>
                </a:solidFill>
                <a:effectLst/>
                <a:latin typeface="-apple-system"/>
              </a:rPr>
              <a:t>首先需要突破先进的硬件技术，才能够在高端应用领域占有一席之地，而目前国产</a:t>
            </a:r>
            <a:r>
              <a:rPr lang="en-US" altLang="zh-CN" b="0" i="0" dirty="0">
                <a:solidFill>
                  <a:srgbClr val="4D4D4D"/>
                </a:solidFill>
                <a:effectLst/>
                <a:latin typeface="-apple-system"/>
              </a:rPr>
              <a:t>FPGA</a:t>
            </a:r>
            <a:r>
              <a:rPr lang="zh-CN" altLang="en-US" b="0" i="0" dirty="0">
                <a:solidFill>
                  <a:srgbClr val="4D4D4D"/>
                </a:solidFill>
                <a:effectLst/>
                <a:latin typeface="-apple-system"/>
              </a:rPr>
              <a:t>尚处于中低端市场，自主可控道阻且长。</a:t>
            </a:r>
            <a:endParaRPr lang="en-US" altLang="zh-CN" b="0" i="0" dirty="0">
              <a:solidFill>
                <a:srgbClr val="4D4D4D"/>
              </a:solidFill>
              <a:effectLst/>
              <a:latin typeface="-apple-system"/>
            </a:endParaRPr>
          </a:p>
          <a:p>
            <a:pPr eaLnBrk="1" hangingPunct="1">
              <a:spcBef>
                <a:spcPct val="0"/>
              </a:spcBef>
            </a:pPr>
            <a:r>
              <a:rPr lang="zh-CN" altLang="en-US" b="0" i="0" dirty="0">
                <a:effectLst/>
                <a:latin typeface="Inter"/>
              </a:rPr>
              <a:t>目前高密度可编程逻辑器件（</a:t>
            </a:r>
            <a:r>
              <a:rPr lang="en-US" altLang="zh-CN" b="0" i="0" dirty="0">
                <a:effectLst/>
                <a:latin typeface="Inter"/>
              </a:rPr>
              <a:t>PLD</a:t>
            </a:r>
            <a:r>
              <a:rPr lang="zh-CN" altLang="en-US" b="0" i="0" dirty="0">
                <a:effectLst/>
                <a:latin typeface="Inter"/>
              </a:rPr>
              <a:t>，如 </a:t>
            </a:r>
            <a:r>
              <a:rPr lang="en-US" altLang="zh-CN" b="0" i="0" dirty="0">
                <a:effectLst/>
                <a:latin typeface="Inter"/>
              </a:rPr>
              <a:t>FPGA </a:t>
            </a:r>
            <a:r>
              <a:rPr lang="zh-CN" altLang="en-US" b="0" i="0" dirty="0">
                <a:effectLst/>
                <a:latin typeface="Inter"/>
              </a:rPr>
              <a:t>和 </a:t>
            </a:r>
            <a:r>
              <a:rPr lang="en-US" altLang="zh-CN" b="0" i="0" dirty="0">
                <a:effectLst/>
                <a:latin typeface="Inter"/>
              </a:rPr>
              <a:t>CPLD</a:t>
            </a:r>
            <a:r>
              <a:rPr lang="zh-CN" altLang="en-US" b="0" i="0" dirty="0">
                <a:effectLst/>
                <a:latin typeface="Inter"/>
              </a:rPr>
              <a:t>）的主流工艺节点已进入 </a:t>
            </a:r>
            <a:r>
              <a:rPr lang="en-US" altLang="zh-CN" b="0" i="0" dirty="0">
                <a:effectLst/>
                <a:latin typeface="Inter"/>
              </a:rPr>
              <a:t>10nm </a:t>
            </a:r>
            <a:r>
              <a:rPr lang="zh-CN" altLang="en-US" b="0" i="0" dirty="0">
                <a:effectLst/>
                <a:latin typeface="Inter"/>
              </a:rPr>
              <a:t>以下</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pPr algn="l"/>
            <a:r>
              <a:rPr lang="zh-CN" altLang="en-US" b="1" i="0" dirty="0">
                <a:solidFill>
                  <a:srgbClr val="000000"/>
                </a:solidFill>
                <a:effectLst/>
                <a:latin typeface="Inter"/>
              </a:rPr>
              <a:t>工艺选择的驱动因素</a:t>
            </a:r>
          </a:p>
          <a:p>
            <a:pPr algn="l">
              <a:buFont typeface="Arial" panose="020B0604020202020204" pitchFamily="34" charset="0"/>
              <a:buChar char="•"/>
            </a:pPr>
            <a:r>
              <a:rPr lang="zh-CN" altLang="en-US" b="1" i="0" dirty="0">
                <a:solidFill>
                  <a:srgbClr val="000000"/>
                </a:solidFill>
                <a:effectLst/>
                <a:latin typeface="Inter"/>
              </a:rPr>
              <a:t>高性能需求</a:t>
            </a:r>
            <a:r>
              <a:rPr lang="zh-CN" altLang="en-US" b="0" i="0" dirty="0">
                <a:solidFill>
                  <a:srgbClr val="000000"/>
                </a:solidFill>
                <a:effectLst/>
                <a:latin typeface="Inter"/>
              </a:rPr>
              <a:t>：数据中心、</a:t>
            </a:r>
            <a:r>
              <a:rPr lang="en-US" altLang="zh-CN" b="0" i="0" dirty="0">
                <a:solidFill>
                  <a:srgbClr val="000000"/>
                </a:solidFill>
                <a:effectLst/>
                <a:latin typeface="Inter"/>
              </a:rPr>
              <a:t>5G </a:t>
            </a:r>
            <a:r>
              <a:rPr lang="zh-CN" altLang="en-US" b="0" i="0" dirty="0">
                <a:solidFill>
                  <a:srgbClr val="000000"/>
                </a:solidFill>
                <a:effectLst/>
                <a:latin typeface="Inter"/>
              </a:rPr>
              <a:t>通信、</a:t>
            </a:r>
            <a:r>
              <a:rPr lang="en-US" altLang="zh-CN" b="0" i="0" dirty="0">
                <a:solidFill>
                  <a:srgbClr val="000000"/>
                </a:solidFill>
                <a:effectLst/>
                <a:latin typeface="Inter"/>
              </a:rPr>
              <a:t>AI </a:t>
            </a:r>
            <a:r>
              <a:rPr lang="zh-CN" altLang="en-US" b="0" i="0" dirty="0">
                <a:solidFill>
                  <a:srgbClr val="000000"/>
                </a:solidFill>
                <a:effectLst/>
                <a:latin typeface="Inter"/>
              </a:rPr>
              <a:t>推理等领域需要高算力，推动 </a:t>
            </a:r>
            <a:r>
              <a:rPr lang="en-US" altLang="zh-CN" b="0" i="0" dirty="0">
                <a:solidFill>
                  <a:srgbClr val="000000"/>
                </a:solidFill>
                <a:effectLst/>
                <a:latin typeface="Inter"/>
              </a:rPr>
              <a:t>FPGA </a:t>
            </a:r>
            <a:r>
              <a:rPr lang="zh-CN" altLang="en-US" b="0" i="0" dirty="0">
                <a:solidFill>
                  <a:srgbClr val="000000"/>
                </a:solidFill>
                <a:effectLst/>
                <a:latin typeface="Inter"/>
              </a:rPr>
              <a:t>向 </a:t>
            </a:r>
            <a:r>
              <a:rPr lang="en-US" altLang="zh-CN" b="0" i="0" dirty="0">
                <a:solidFill>
                  <a:srgbClr val="000000"/>
                </a:solidFill>
                <a:effectLst/>
                <a:latin typeface="Inter"/>
              </a:rPr>
              <a:t>7nm/4nm </a:t>
            </a:r>
            <a:r>
              <a:rPr lang="zh-CN" altLang="en-US" b="0" i="0" dirty="0">
                <a:solidFill>
                  <a:srgbClr val="000000"/>
                </a:solidFill>
                <a:effectLst/>
                <a:latin typeface="Inter"/>
              </a:rPr>
              <a:t>演进（如 </a:t>
            </a:r>
            <a:r>
              <a:rPr lang="en-US" altLang="zh-CN" b="0" i="0" dirty="0">
                <a:solidFill>
                  <a:srgbClr val="000000"/>
                </a:solidFill>
                <a:effectLst/>
                <a:latin typeface="Inter"/>
              </a:rPr>
              <a:t>Xilinx Versal</a:t>
            </a:r>
            <a:r>
              <a:rPr lang="zh-CN" altLang="en-US" b="0" i="0" dirty="0">
                <a:solidFill>
                  <a:srgbClr val="000000"/>
                </a:solidFill>
                <a:effectLst/>
                <a:latin typeface="Inter"/>
              </a:rPr>
              <a:t>、</a:t>
            </a:r>
            <a:r>
              <a:rPr lang="en-US" altLang="zh-CN" b="0" i="0" dirty="0">
                <a:solidFill>
                  <a:srgbClr val="000000"/>
                </a:solidFill>
                <a:effectLst/>
                <a:latin typeface="Inter"/>
              </a:rPr>
              <a:t>Intel </a:t>
            </a:r>
            <a:r>
              <a:rPr lang="en-US" altLang="zh-CN" b="0" i="0" dirty="0" err="1">
                <a:solidFill>
                  <a:srgbClr val="000000"/>
                </a:solidFill>
                <a:effectLst/>
                <a:latin typeface="Inter"/>
              </a:rPr>
              <a:t>Agilex</a:t>
            </a:r>
            <a:r>
              <a:rPr lang="zh-CN" altLang="en-US" b="0" i="0" dirty="0">
                <a:solidFill>
                  <a:srgbClr val="000000"/>
                </a:solidFill>
                <a:effectLst/>
                <a:latin typeface="Inter"/>
              </a:rPr>
              <a:t>）。</a:t>
            </a:r>
          </a:p>
          <a:p>
            <a:pPr algn="l">
              <a:buFont typeface="Arial" panose="020B0604020202020204" pitchFamily="34" charset="0"/>
              <a:buChar char="•"/>
            </a:pPr>
            <a:r>
              <a:rPr lang="zh-CN" altLang="en-US" b="1" i="0" dirty="0">
                <a:solidFill>
                  <a:srgbClr val="000000"/>
                </a:solidFill>
                <a:effectLst/>
                <a:latin typeface="Inter"/>
              </a:rPr>
              <a:t>低功耗设计</a:t>
            </a:r>
            <a:r>
              <a:rPr lang="zh-CN" altLang="en-US" b="0" i="0" dirty="0">
                <a:solidFill>
                  <a:srgbClr val="000000"/>
                </a:solidFill>
                <a:effectLst/>
                <a:latin typeface="Inter"/>
              </a:rPr>
              <a:t>：物联网、边缘计算要求延长电池寿命，</a:t>
            </a:r>
            <a:r>
              <a:rPr lang="en-US" altLang="zh-CN" b="0" i="0" dirty="0">
                <a:solidFill>
                  <a:srgbClr val="000000"/>
                </a:solidFill>
                <a:effectLst/>
                <a:latin typeface="Inter"/>
              </a:rPr>
              <a:t>28nm FD-SOI </a:t>
            </a:r>
            <a:r>
              <a:rPr lang="zh-CN" altLang="en-US" b="0" i="0" dirty="0">
                <a:solidFill>
                  <a:srgbClr val="000000"/>
                </a:solidFill>
                <a:effectLst/>
                <a:latin typeface="Inter"/>
              </a:rPr>
              <a:t>工艺（如 </a:t>
            </a:r>
            <a:r>
              <a:rPr lang="en-US" altLang="zh-CN" b="0" i="0" dirty="0">
                <a:solidFill>
                  <a:srgbClr val="000000"/>
                </a:solidFill>
                <a:effectLst/>
                <a:latin typeface="Inter"/>
              </a:rPr>
              <a:t>Lattice</a:t>
            </a:r>
            <a:r>
              <a:rPr lang="zh-CN" altLang="en-US" b="0" i="0" dirty="0">
                <a:solidFill>
                  <a:srgbClr val="000000"/>
                </a:solidFill>
                <a:effectLst/>
                <a:latin typeface="Inter"/>
              </a:rPr>
              <a:t>、</a:t>
            </a:r>
            <a:r>
              <a:rPr lang="en-US" altLang="zh-CN" b="0" i="0" dirty="0">
                <a:solidFill>
                  <a:srgbClr val="000000"/>
                </a:solidFill>
                <a:effectLst/>
                <a:latin typeface="Inter"/>
              </a:rPr>
              <a:t>Microchip</a:t>
            </a:r>
            <a:r>
              <a:rPr lang="zh-CN" altLang="en-US" b="0" i="0" dirty="0">
                <a:solidFill>
                  <a:srgbClr val="000000"/>
                </a:solidFill>
                <a:effectLst/>
                <a:latin typeface="Inter"/>
              </a:rPr>
              <a:t>）因漏电率低更受青睐。</a:t>
            </a:r>
          </a:p>
          <a:p>
            <a:pPr algn="l">
              <a:buFont typeface="Arial" panose="020B0604020202020204" pitchFamily="34" charset="0"/>
              <a:buChar char="•"/>
            </a:pPr>
            <a:r>
              <a:rPr lang="zh-CN" altLang="en-US" b="1" i="0" dirty="0">
                <a:solidFill>
                  <a:srgbClr val="000000"/>
                </a:solidFill>
                <a:effectLst/>
                <a:latin typeface="Inter"/>
              </a:rPr>
              <a:t>成本与市场定位</a:t>
            </a:r>
            <a:r>
              <a:rPr lang="zh-CN" altLang="en-US" b="0" i="0" dirty="0">
                <a:solidFill>
                  <a:srgbClr val="000000"/>
                </a:solidFill>
                <a:effectLst/>
                <a:latin typeface="Inter"/>
              </a:rPr>
              <a:t>：</a:t>
            </a:r>
            <a:r>
              <a:rPr lang="en-US" altLang="zh-CN" b="0" i="0" dirty="0">
                <a:solidFill>
                  <a:srgbClr val="000000"/>
                </a:solidFill>
                <a:effectLst/>
                <a:latin typeface="Inter"/>
              </a:rPr>
              <a:t>10nm </a:t>
            </a:r>
            <a:r>
              <a:rPr lang="zh-CN" altLang="en-US" b="0" i="0" dirty="0">
                <a:solidFill>
                  <a:srgbClr val="000000"/>
                </a:solidFill>
                <a:effectLst/>
                <a:latin typeface="Inter"/>
              </a:rPr>
              <a:t>以下工艺研发成本极高，仅 </a:t>
            </a:r>
            <a:r>
              <a:rPr lang="en-US" altLang="zh-CN" b="0" i="0" dirty="0">
                <a:solidFill>
                  <a:srgbClr val="000000"/>
                </a:solidFill>
                <a:effectLst/>
                <a:latin typeface="Inter"/>
              </a:rPr>
              <a:t>Xilinx</a:t>
            </a:r>
            <a:r>
              <a:rPr lang="zh-CN" altLang="en-US" b="0" i="0" dirty="0">
                <a:solidFill>
                  <a:srgbClr val="000000"/>
                </a:solidFill>
                <a:effectLst/>
                <a:latin typeface="Inter"/>
              </a:rPr>
              <a:t>、</a:t>
            </a:r>
            <a:r>
              <a:rPr lang="en-US" altLang="zh-CN" b="0" i="0" dirty="0">
                <a:solidFill>
                  <a:srgbClr val="000000"/>
                </a:solidFill>
                <a:effectLst/>
                <a:latin typeface="Inter"/>
              </a:rPr>
              <a:t>Intel </a:t>
            </a:r>
            <a:r>
              <a:rPr lang="zh-CN" altLang="en-US" b="0" i="0" dirty="0">
                <a:solidFill>
                  <a:srgbClr val="000000"/>
                </a:solidFill>
                <a:effectLst/>
                <a:latin typeface="Inter"/>
              </a:rPr>
              <a:t>等头部厂商有能力投入，而中小厂商更倾向于成熟工艺的差异化竞争。</a:t>
            </a:r>
          </a:p>
          <a:p>
            <a:pPr eaLnBrk="1" hangingPunct="1">
              <a:spcBef>
                <a:spcPct val="0"/>
              </a:spcBef>
            </a:pPr>
            <a:endParaRPr lang="zh-CN" altLang="en-US" dirty="0"/>
          </a:p>
        </p:txBody>
      </p:sp>
    </p:spTree>
    <p:extLst>
      <p:ext uri="{BB962C8B-B14F-4D97-AF65-F5344CB8AC3E}">
        <p14:creationId xmlns:p14="http://schemas.microsoft.com/office/powerpoint/2010/main" val="2867488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r>
              <a:rPr lang="zh-CN" altLang="en-US" b="0" i="0" dirty="0">
                <a:solidFill>
                  <a:srgbClr val="4D4D4D"/>
                </a:solidFill>
                <a:effectLst/>
                <a:latin typeface="-apple-system"/>
              </a:rPr>
              <a:t>中国市场竞争格局主要呈现两大特点：</a:t>
            </a:r>
            <a:endParaRPr lang="en-US" altLang="zh-CN" b="0" i="0" dirty="0">
              <a:solidFill>
                <a:srgbClr val="4D4D4D"/>
              </a:solidFill>
              <a:effectLst/>
              <a:latin typeface="-apple-system"/>
            </a:endParaRPr>
          </a:p>
          <a:p>
            <a:pPr algn="l"/>
            <a:r>
              <a:rPr lang="zh-CN" altLang="en-US" b="0" i="0" dirty="0">
                <a:solidFill>
                  <a:srgbClr val="4D4D4D"/>
                </a:solidFill>
                <a:effectLst/>
                <a:latin typeface="-apple-system"/>
              </a:rPr>
              <a:t>（</a:t>
            </a:r>
            <a:r>
              <a:rPr lang="en-US" altLang="zh-CN" b="0" i="0" dirty="0">
                <a:solidFill>
                  <a:srgbClr val="4D4D4D"/>
                </a:solidFill>
                <a:effectLst/>
                <a:latin typeface="-apple-system"/>
              </a:rPr>
              <a:t>1</a:t>
            </a:r>
            <a:r>
              <a:rPr lang="zh-CN" altLang="en-US" b="0" i="0" dirty="0">
                <a:solidFill>
                  <a:srgbClr val="4D4D4D"/>
                </a:solidFill>
                <a:effectLst/>
                <a:latin typeface="-apple-system"/>
              </a:rPr>
              <a:t>）国产</a:t>
            </a:r>
            <a:r>
              <a:rPr lang="en-US" altLang="zh-CN" b="0" i="0" dirty="0">
                <a:solidFill>
                  <a:srgbClr val="4D4D4D"/>
                </a:solidFill>
                <a:effectLst/>
                <a:latin typeface="-apple-system"/>
              </a:rPr>
              <a:t>FPGA</a:t>
            </a:r>
            <a:r>
              <a:rPr lang="zh-CN" altLang="en-US" b="0" i="0" dirty="0">
                <a:solidFill>
                  <a:srgbClr val="4D4D4D"/>
                </a:solidFill>
                <a:effectLst/>
                <a:latin typeface="-apple-system"/>
              </a:rPr>
              <a:t>厂商开始崛起。近年来，随着国产替代趋势渐渐进入</a:t>
            </a:r>
            <a:r>
              <a:rPr lang="en-US" altLang="zh-CN" b="0" i="0" dirty="0">
                <a:solidFill>
                  <a:srgbClr val="4D4D4D"/>
                </a:solidFill>
                <a:effectLst/>
                <a:latin typeface="-apple-system"/>
              </a:rPr>
              <a:t>FPGA</a:t>
            </a:r>
            <a:r>
              <a:rPr lang="zh-CN" altLang="en-US" b="0" i="0" dirty="0">
                <a:solidFill>
                  <a:srgbClr val="4D4D4D"/>
                </a:solidFill>
                <a:effectLst/>
                <a:latin typeface="-apple-system"/>
              </a:rPr>
              <a:t>市场，国产</a:t>
            </a:r>
            <a:r>
              <a:rPr lang="en-US" altLang="zh-CN" b="0" i="0" dirty="0">
                <a:solidFill>
                  <a:srgbClr val="4D4D4D"/>
                </a:solidFill>
                <a:effectLst/>
                <a:latin typeface="-apple-system"/>
              </a:rPr>
              <a:t>FPGA</a:t>
            </a:r>
            <a:r>
              <a:rPr lang="zh-CN" altLang="en-US" b="0" i="0" dirty="0">
                <a:solidFill>
                  <a:srgbClr val="4D4D4D"/>
                </a:solidFill>
                <a:effectLst/>
                <a:latin typeface="-apple-system"/>
              </a:rPr>
              <a:t>厂商已占有一席之地，主要国产</a:t>
            </a:r>
            <a:r>
              <a:rPr lang="en-US" altLang="zh-CN" b="0" i="0" dirty="0">
                <a:solidFill>
                  <a:srgbClr val="4D4D4D"/>
                </a:solidFill>
                <a:effectLst/>
                <a:latin typeface="-apple-system"/>
              </a:rPr>
              <a:t>FPGA</a:t>
            </a:r>
            <a:r>
              <a:rPr lang="zh-CN" altLang="en-US" b="0" i="0" dirty="0">
                <a:solidFill>
                  <a:srgbClr val="4D4D4D"/>
                </a:solidFill>
                <a:effectLst/>
                <a:latin typeface="-apple-system"/>
              </a:rPr>
              <a:t>设计公司合计营业收入自</a:t>
            </a:r>
            <a:r>
              <a:rPr lang="en-US" altLang="zh-CN" b="0" i="0" dirty="0">
                <a:solidFill>
                  <a:srgbClr val="4D4D4D"/>
                </a:solidFill>
                <a:effectLst/>
                <a:latin typeface="-apple-system"/>
              </a:rPr>
              <a:t>2018</a:t>
            </a:r>
            <a:r>
              <a:rPr lang="zh-CN" altLang="en-US" b="0" i="0" dirty="0">
                <a:solidFill>
                  <a:srgbClr val="4D4D4D"/>
                </a:solidFill>
                <a:effectLst/>
                <a:latin typeface="-apple-system"/>
              </a:rPr>
              <a:t>年的</a:t>
            </a:r>
            <a:r>
              <a:rPr lang="en-US" altLang="zh-CN" b="0" i="0" dirty="0">
                <a:solidFill>
                  <a:srgbClr val="4D4D4D"/>
                </a:solidFill>
                <a:effectLst/>
                <a:latin typeface="-apple-system"/>
              </a:rPr>
              <a:t>2</a:t>
            </a:r>
            <a:r>
              <a:rPr lang="zh-CN" altLang="en-US" b="0" i="0" dirty="0">
                <a:solidFill>
                  <a:srgbClr val="4D4D4D"/>
                </a:solidFill>
                <a:effectLst/>
                <a:latin typeface="-apple-system"/>
              </a:rPr>
              <a:t>亿元增长至</a:t>
            </a:r>
            <a:r>
              <a:rPr lang="en-US" altLang="zh-CN" b="0" i="0" dirty="0">
                <a:solidFill>
                  <a:srgbClr val="4D4D4D"/>
                </a:solidFill>
                <a:effectLst/>
                <a:latin typeface="-apple-system"/>
              </a:rPr>
              <a:t>2022</a:t>
            </a:r>
            <a:r>
              <a:rPr lang="zh-CN" altLang="en-US" b="0" i="0" dirty="0">
                <a:solidFill>
                  <a:srgbClr val="4D4D4D"/>
                </a:solidFill>
                <a:effectLst/>
                <a:latin typeface="-apple-system"/>
              </a:rPr>
              <a:t>年的</a:t>
            </a:r>
            <a:r>
              <a:rPr lang="en-US" altLang="zh-CN" b="0" i="0" dirty="0">
                <a:solidFill>
                  <a:srgbClr val="4D4D4D"/>
                </a:solidFill>
                <a:effectLst/>
                <a:latin typeface="-apple-system"/>
              </a:rPr>
              <a:t>33</a:t>
            </a:r>
            <a:r>
              <a:rPr lang="zh-CN" altLang="en-US" b="0" i="0" dirty="0">
                <a:solidFill>
                  <a:srgbClr val="4D4D4D"/>
                </a:solidFill>
                <a:effectLst/>
                <a:latin typeface="-apple-system"/>
              </a:rPr>
              <a:t>亿元，</a:t>
            </a:r>
            <a:r>
              <a:rPr lang="en-US" altLang="zh-CN" b="0" i="0" dirty="0">
                <a:solidFill>
                  <a:srgbClr val="4D4D4D"/>
                </a:solidFill>
                <a:effectLst/>
                <a:latin typeface="-apple-system"/>
              </a:rPr>
              <a:t>2022</a:t>
            </a:r>
            <a:r>
              <a:rPr lang="zh-CN" altLang="en-US" b="0" i="0" dirty="0">
                <a:solidFill>
                  <a:srgbClr val="4D4D4D"/>
                </a:solidFill>
                <a:effectLst/>
                <a:latin typeface="-apple-system"/>
              </a:rPr>
              <a:t>年全球市占率已超过</a:t>
            </a:r>
            <a:r>
              <a:rPr lang="en-US" altLang="zh-CN" b="0" i="0" dirty="0">
                <a:solidFill>
                  <a:srgbClr val="4D4D4D"/>
                </a:solidFill>
                <a:effectLst/>
                <a:latin typeface="-apple-system"/>
              </a:rPr>
              <a:t>5%</a:t>
            </a:r>
            <a:r>
              <a:rPr lang="zh-CN" altLang="en-US" b="0" i="0" dirty="0">
                <a:solidFill>
                  <a:srgbClr val="4D4D4D"/>
                </a:solidFill>
                <a:effectLst/>
                <a:latin typeface="-apple-system"/>
              </a:rPr>
              <a:t>，国产化进程大步推进。</a:t>
            </a:r>
            <a:endParaRPr lang="en-US" altLang="zh-CN" b="0" i="0" dirty="0">
              <a:solidFill>
                <a:srgbClr val="4D4D4D"/>
              </a:solidFill>
              <a:effectLst/>
              <a:latin typeface="-apple-system"/>
            </a:endParaRPr>
          </a:p>
          <a:p>
            <a:pPr algn="l"/>
            <a:r>
              <a:rPr lang="zh-CN" altLang="en-US" b="0" i="0" dirty="0">
                <a:solidFill>
                  <a:srgbClr val="4D4D4D"/>
                </a:solidFill>
                <a:effectLst/>
                <a:latin typeface="-apple-system"/>
              </a:rPr>
              <a:t>（</a:t>
            </a:r>
            <a:r>
              <a:rPr lang="en-US" altLang="zh-CN" b="0" i="0" dirty="0">
                <a:solidFill>
                  <a:srgbClr val="4D4D4D"/>
                </a:solidFill>
                <a:effectLst/>
                <a:latin typeface="-apple-system"/>
              </a:rPr>
              <a:t>2</a:t>
            </a:r>
            <a:r>
              <a:rPr lang="zh-CN" altLang="en-US" b="0" i="0" dirty="0">
                <a:solidFill>
                  <a:srgbClr val="4D4D4D"/>
                </a:solidFill>
                <a:effectLst/>
                <a:latin typeface="-apple-system"/>
              </a:rPr>
              <a:t>）国际龙头厂商在中国市场的占有率略低于全球市场（出货量口径）。</a:t>
            </a:r>
          </a:p>
          <a:p>
            <a:pPr algn="l"/>
            <a:r>
              <a:rPr lang="en-US" altLang="zh-CN" b="0" i="0" dirty="0">
                <a:solidFill>
                  <a:srgbClr val="4D4D4D"/>
                </a:solidFill>
                <a:effectLst/>
                <a:latin typeface="-apple-system"/>
              </a:rPr>
              <a:t>2019</a:t>
            </a:r>
            <a:r>
              <a:rPr lang="zh-CN" altLang="en-US" b="0" i="0" dirty="0">
                <a:solidFill>
                  <a:srgbClr val="4D4D4D"/>
                </a:solidFill>
                <a:effectLst/>
                <a:latin typeface="-apple-system"/>
              </a:rPr>
              <a:t>年，</a:t>
            </a:r>
            <a:r>
              <a:rPr lang="en-US" altLang="zh-CN" b="0" i="0" dirty="0">
                <a:solidFill>
                  <a:srgbClr val="4D4D4D"/>
                </a:solidFill>
                <a:effectLst/>
                <a:latin typeface="-apple-system"/>
              </a:rPr>
              <a:t>AMD</a:t>
            </a:r>
            <a:r>
              <a:rPr lang="zh-CN" altLang="en-US" b="0" i="0" dirty="0">
                <a:solidFill>
                  <a:srgbClr val="4D4D4D"/>
                </a:solidFill>
                <a:effectLst/>
                <a:latin typeface="-apple-system"/>
              </a:rPr>
              <a:t>（</a:t>
            </a:r>
            <a:r>
              <a:rPr lang="en-US" altLang="zh-CN" b="0" i="0" dirty="0">
                <a:solidFill>
                  <a:srgbClr val="4D4D4D"/>
                </a:solidFill>
                <a:effectLst/>
                <a:latin typeface="-apple-system"/>
              </a:rPr>
              <a:t>Xilinx</a:t>
            </a:r>
            <a:r>
              <a:rPr lang="zh-CN" altLang="en-US" b="0" i="0" dirty="0">
                <a:solidFill>
                  <a:srgbClr val="4D4D4D"/>
                </a:solidFill>
                <a:effectLst/>
                <a:latin typeface="-apple-system"/>
              </a:rPr>
              <a:t>）、</a:t>
            </a:r>
            <a:r>
              <a:rPr lang="en-US" altLang="zh-CN" b="0" i="0" dirty="0">
                <a:solidFill>
                  <a:srgbClr val="4D4D4D"/>
                </a:solidFill>
                <a:effectLst/>
                <a:latin typeface="-apple-system"/>
              </a:rPr>
              <a:t>Intel</a:t>
            </a:r>
            <a:r>
              <a:rPr lang="zh-CN" altLang="en-US" b="0" i="0" dirty="0">
                <a:solidFill>
                  <a:srgbClr val="4D4D4D"/>
                </a:solidFill>
                <a:effectLst/>
                <a:latin typeface="-apple-system"/>
              </a:rPr>
              <a:t>（</a:t>
            </a:r>
            <a:r>
              <a:rPr lang="en-US" altLang="zh-CN" b="0" i="0" dirty="0">
                <a:solidFill>
                  <a:srgbClr val="4D4D4D"/>
                </a:solidFill>
                <a:effectLst/>
                <a:latin typeface="-apple-system"/>
              </a:rPr>
              <a:t>Altera</a:t>
            </a:r>
            <a:r>
              <a:rPr lang="zh-CN" altLang="en-US" b="0" i="0" dirty="0">
                <a:solidFill>
                  <a:srgbClr val="4D4D4D"/>
                </a:solidFill>
                <a:effectLst/>
                <a:latin typeface="-apple-system"/>
              </a:rPr>
              <a:t>）在中国市场的份额为</a:t>
            </a:r>
            <a:r>
              <a:rPr lang="en-US" altLang="zh-CN" b="0" i="0" dirty="0">
                <a:solidFill>
                  <a:srgbClr val="4D4D4D"/>
                </a:solidFill>
                <a:effectLst/>
                <a:latin typeface="-apple-system"/>
              </a:rPr>
              <a:t>36.6%/25.3%</a:t>
            </a:r>
            <a:r>
              <a:rPr lang="zh-CN" altLang="en-US" b="0" i="0" dirty="0">
                <a:solidFill>
                  <a:srgbClr val="4D4D4D"/>
                </a:solidFill>
                <a:effectLst/>
                <a:latin typeface="-apple-system"/>
              </a:rPr>
              <a:t>（出货量口径），低于其在全球市场</a:t>
            </a:r>
            <a:r>
              <a:rPr lang="en-US" altLang="zh-CN" b="0" i="0" dirty="0">
                <a:solidFill>
                  <a:srgbClr val="4D4D4D"/>
                </a:solidFill>
                <a:effectLst/>
                <a:latin typeface="-apple-system"/>
              </a:rPr>
              <a:t>51.7%/33.7%</a:t>
            </a:r>
            <a:r>
              <a:rPr lang="zh-CN" altLang="en-US" b="0" i="0" dirty="0">
                <a:solidFill>
                  <a:srgbClr val="4D4D4D"/>
                </a:solidFill>
                <a:effectLst/>
                <a:latin typeface="-apple-system"/>
              </a:rPr>
              <a:t>的份额。</a:t>
            </a:r>
          </a:p>
        </p:txBody>
      </p:sp>
    </p:spTree>
    <p:extLst>
      <p:ext uri="{BB962C8B-B14F-4D97-AF65-F5344CB8AC3E}">
        <p14:creationId xmlns:p14="http://schemas.microsoft.com/office/powerpoint/2010/main" val="1662228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r>
              <a:rPr lang="zh-CN" altLang="en-US" b="0" i="0" dirty="0">
                <a:solidFill>
                  <a:srgbClr val="4D4D4D"/>
                </a:solidFill>
                <a:effectLst/>
                <a:latin typeface="-apple-system"/>
              </a:rPr>
              <a:t>（</a:t>
            </a:r>
            <a:r>
              <a:rPr lang="en-US" altLang="zh-CN" b="0" i="0" dirty="0">
                <a:solidFill>
                  <a:srgbClr val="4D4D4D"/>
                </a:solidFill>
                <a:effectLst/>
                <a:latin typeface="-apple-system"/>
              </a:rPr>
              <a:t>1</a:t>
            </a:r>
            <a:r>
              <a:rPr lang="zh-CN" altLang="en-US" b="0" i="0" dirty="0">
                <a:solidFill>
                  <a:srgbClr val="4D4D4D"/>
                </a:solidFill>
                <a:effectLst/>
                <a:latin typeface="-apple-system"/>
              </a:rPr>
              <a:t>）国产</a:t>
            </a:r>
            <a:r>
              <a:rPr lang="en-US" altLang="zh-CN" b="0" i="0" dirty="0">
                <a:solidFill>
                  <a:srgbClr val="4D4D4D"/>
                </a:solidFill>
                <a:effectLst/>
                <a:latin typeface="-apple-system"/>
              </a:rPr>
              <a:t>FPGA</a:t>
            </a:r>
            <a:r>
              <a:rPr lang="zh-CN" altLang="en-US" b="0" i="0" dirty="0">
                <a:solidFill>
                  <a:srgbClr val="4D4D4D"/>
                </a:solidFill>
                <a:effectLst/>
                <a:latin typeface="-apple-system"/>
              </a:rPr>
              <a:t>已形成</a:t>
            </a:r>
            <a:r>
              <a:rPr lang="en-US" altLang="zh-CN" b="0" i="0" dirty="0">
                <a:solidFill>
                  <a:srgbClr val="4D4D4D"/>
                </a:solidFill>
                <a:effectLst/>
                <a:latin typeface="-apple-system"/>
              </a:rPr>
              <a:t>28nm</a:t>
            </a:r>
            <a:r>
              <a:rPr lang="zh-CN" altLang="en-US" b="0" i="0" dirty="0">
                <a:solidFill>
                  <a:srgbClr val="4D4D4D"/>
                </a:solidFill>
                <a:effectLst/>
                <a:latin typeface="-apple-system"/>
              </a:rPr>
              <a:t>产品系列，进军更先进制程。复旦微于</a:t>
            </a:r>
            <a:r>
              <a:rPr lang="en-US" altLang="zh-CN" b="0" i="0" dirty="0">
                <a:solidFill>
                  <a:srgbClr val="4D4D4D"/>
                </a:solidFill>
                <a:effectLst/>
                <a:latin typeface="-apple-system"/>
              </a:rPr>
              <a:t>2018</a:t>
            </a:r>
            <a:r>
              <a:rPr lang="zh-CN" altLang="en-US" b="0" i="0" dirty="0">
                <a:solidFill>
                  <a:srgbClr val="4D4D4D"/>
                </a:solidFill>
                <a:effectLst/>
                <a:latin typeface="-apple-system"/>
              </a:rPr>
              <a:t>年率先推出</a:t>
            </a:r>
            <a:r>
              <a:rPr lang="en-US" altLang="zh-CN" b="0" i="0" dirty="0">
                <a:solidFill>
                  <a:srgbClr val="4D4D4D"/>
                </a:solidFill>
                <a:effectLst/>
                <a:latin typeface="-apple-system"/>
              </a:rPr>
              <a:t>28nm</a:t>
            </a:r>
            <a:r>
              <a:rPr lang="zh-CN" altLang="en-US" b="0" i="0" dirty="0">
                <a:solidFill>
                  <a:srgbClr val="4D4D4D"/>
                </a:solidFill>
                <a:effectLst/>
                <a:latin typeface="-apple-system"/>
              </a:rPr>
              <a:t>亿门级</a:t>
            </a:r>
            <a:r>
              <a:rPr lang="en-US" altLang="zh-CN" b="0" i="0" dirty="0">
                <a:solidFill>
                  <a:srgbClr val="4D4D4D"/>
                </a:solidFill>
                <a:effectLst/>
                <a:latin typeface="-apple-system"/>
              </a:rPr>
              <a:t>FPGA</a:t>
            </a:r>
            <a:r>
              <a:rPr lang="zh-CN" altLang="en-US" b="0" i="0" dirty="0">
                <a:solidFill>
                  <a:srgbClr val="4D4D4D"/>
                </a:solidFill>
                <a:effectLst/>
                <a:latin typeface="-apple-system"/>
              </a:rPr>
              <a:t>，安路科技与紫光同创于</a:t>
            </a:r>
            <a:r>
              <a:rPr lang="en-US" altLang="zh-CN" b="0" i="0" dirty="0">
                <a:solidFill>
                  <a:srgbClr val="4D4D4D"/>
                </a:solidFill>
                <a:effectLst/>
                <a:latin typeface="-apple-system"/>
              </a:rPr>
              <a:t>2020</a:t>
            </a:r>
            <a:r>
              <a:rPr lang="zh-CN" altLang="en-US" b="0" i="0" dirty="0">
                <a:solidFill>
                  <a:srgbClr val="4D4D4D"/>
                </a:solidFill>
                <a:effectLst/>
                <a:latin typeface="-apple-system"/>
              </a:rPr>
              <a:t>年先后来到</a:t>
            </a:r>
            <a:r>
              <a:rPr lang="en-US" altLang="zh-CN" b="0" i="0" dirty="0">
                <a:solidFill>
                  <a:srgbClr val="4D4D4D"/>
                </a:solidFill>
                <a:effectLst/>
                <a:latin typeface="-apple-system"/>
              </a:rPr>
              <a:t>28nm</a:t>
            </a:r>
            <a:r>
              <a:rPr lang="zh-CN" altLang="en-US" b="0" i="0" dirty="0">
                <a:solidFill>
                  <a:srgbClr val="4D4D4D"/>
                </a:solidFill>
                <a:effectLst/>
                <a:latin typeface="-apple-system"/>
              </a:rPr>
              <a:t>节点。各公司在更先进制程均已进行多年研发与积累，剑指国产</a:t>
            </a:r>
            <a:r>
              <a:rPr lang="en-US" altLang="zh-CN" b="0" i="0" dirty="0">
                <a:solidFill>
                  <a:srgbClr val="4D4D4D"/>
                </a:solidFill>
                <a:effectLst/>
                <a:latin typeface="-apple-system"/>
              </a:rPr>
              <a:t>FPGA</a:t>
            </a:r>
            <a:r>
              <a:rPr lang="zh-CN" altLang="en-US" b="0" i="0" dirty="0">
                <a:solidFill>
                  <a:srgbClr val="4D4D4D"/>
                </a:solidFill>
                <a:effectLst/>
                <a:latin typeface="-apple-system"/>
              </a:rPr>
              <a:t>尚未触及的高端市场。</a:t>
            </a:r>
          </a:p>
          <a:p>
            <a:pPr algn="l"/>
            <a:r>
              <a:rPr lang="zh-CN" altLang="en-US" b="0" i="0" dirty="0">
                <a:solidFill>
                  <a:srgbClr val="4D4D4D"/>
                </a:solidFill>
                <a:effectLst/>
                <a:latin typeface="-apple-system"/>
              </a:rPr>
              <a:t>​（</a:t>
            </a:r>
            <a:r>
              <a:rPr lang="en-US" altLang="zh-CN" b="0" i="0" dirty="0">
                <a:solidFill>
                  <a:srgbClr val="4D4D4D"/>
                </a:solidFill>
                <a:effectLst/>
                <a:latin typeface="-apple-system"/>
              </a:rPr>
              <a:t>2</a:t>
            </a:r>
            <a:r>
              <a:rPr lang="zh-CN" altLang="en-US" b="0" i="0" dirty="0">
                <a:solidFill>
                  <a:srgbClr val="4D4D4D"/>
                </a:solidFill>
                <a:effectLst/>
                <a:latin typeface="-apple-system"/>
              </a:rPr>
              <a:t>）新兴领域积极布局，寻求更大市场空间。安路科技积极开拓汽车电子、数据中心、运算加速等新兴市场，复旦微新一代配置有</a:t>
            </a:r>
            <a:r>
              <a:rPr lang="en-US" altLang="zh-CN" b="0" i="0" dirty="0">
                <a:solidFill>
                  <a:srgbClr val="4D4D4D"/>
                </a:solidFill>
                <a:effectLst/>
                <a:latin typeface="-apple-system"/>
              </a:rPr>
              <a:t>APU</a:t>
            </a:r>
            <a:r>
              <a:rPr lang="zh-CN" altLang="en-US" b="0" i="0" dirty="0">
                <a:solidFill>
                  <a:srgbClr val="4D4D4D"/>
                </a:solidFill>
                <a:effectLst/>
                <a:latin typeface="-apple-system"/>
              </a:rPr>
              <a:t>、</a:t>
            </a:r>
            <a:r>
              <a:rPr lang="en-US" altLang="zh-CN" b="0" i="0" dirty="0">
                <a:solidFill>
                  <a:srgbClr val="4D4D4D"/>
                </a:solidFill>
                <a:effectLst/>
                <a:latin typeface="-apple-system"/>
              </a:rPr>
              <a:t>GPU</a:t>
            </a:r>
            <a:r>
              <a:rPr lang="zh-CN" altLang="en-US" b="0" i="0" dirty="0">
                <a:solidFill>
                  <a:srgbClr val="4D4D4D"/>
                </a:solidFill>
                <a:effectLst/>
                <a:latin typeface="-apple-system"/>
              </a:rPr>
              <a:t>、</a:t>
            </a:r>
            <a:r>
              <a:rPr lang="en-US" altLang="zh-CN" b="0" i="0" dirty="0">
                <a:solidFill>
                  <a:srgbClr val="4D4D4D"/>
                </a:solidFill>
                <a:effectLst/>
                <a:latin typeface="-apple-system"/>
              </a:rPr>
              <a:t>VPU</a:t>
            </a:r>
            <a:r>
              <a:rPr lang="zh-CN" altLang="en-US" b="0" i="0" dirty="0">
                <a:solidFill>
                  <a:srgbClr val="4D4D4D"/>
                </a:solidFill>
                <a:effectLst/>
                <a:latin typeface="-apple-system"/>
              </a:rPr>
              <a:t>、</a:t>
            </a:r>
            <a:r>
              <a:rPr lang="en-US" altLang="zh-CN" b="0" i="0" dirty="0" err="1">
                <a:solidFill>
                  <a:srgbClr val="4D4D4D"/>
                </a:solidFill>
                <a:effectLst/>
                <a:latin typeface="-apple-system"/>
              </a:rPr>
              <a:t>eFPGA</a:t>
            </a:r>
            <a:r>
              <a:rPr lang="zh-CN" altLang="en-US" b="0" i="0" dirty="0">
                <a:solidFill>
                  <a:srgbClr val="4D4D4D"/>
                </a:solidFill>
                <a:effectLst/>
                <a:latin typeface="-apple-system"/>
              </a:rPr>
              <a:t>、</a:t>
            </a:r>
            <a:r>
              <a:rPr lang="en-US" altLang="zh-CN" b="0" i="0" dirty="0">
                <a:solidFill>
                  <a:srgbClr val="4D4D4D"/>
                </a:solidFill>
                <a:effectLst/>
                <a:latin typeface="-apple-system"/>
              </a:rPr>
              <a:t>AI</a:t>
            </a:r>
            <a:r>
              <a:rPr lang="zh-CN" altLang="en-US" b="0" i="0" dirty="0">
                <a:solidFill>
                  <a:srgbClr val="4D4D4D"/>
                </a:solidFill>
                <a:effectLst/>
                <a:latin typeface="-apple-system"/>
              </a:rPr>
              <a:t>引擎的异构智能</a:t>
            </a:r>
            <a:r>
              <a:rPr lang="en-US" altLang="zh-CN" b="0" i="0" dirty="0" err="1">
                <a:solidFill>
                  <a:srgbClr val="4D4D4D"/>
                </a:solidFill>
                <a:effectLst/>
                <a:latin typeface="-apple-system"/>
              </a:rPr>
              <a:t>PSoC</a:t>
            </a:r>
            <a:r>
              <a:rPr lang="zh-CN" altLang="en-US" b="0" i="0" dirty="0">
                <a:solidFill>
                  <a:srgbClr val="4D4D4D"/>
                </a:solidFill>
                <a:effectLst/>
                <a:latin typeface="-apple-system"/>
              </a:rPr>
              <a:t>产品</a:t>
            </a:r>
            <a:r>
              <a:rPr lang="en-US" altLang="zh-CN" b="0" i="0" dirty="0">
                <a:solidFill>
                  <a:srgbClr val="4D4D4D"/>
                </a:solidFill>
                <a:effectLst/>
                <a:latin typeface="-apple-system"/>
              </a:rPr>
              <a:t>——FPAI</a:t>
            </a:r>
            <a:r>
              <a:rPr lang="zh-CN" altLang="en-US" b="0" i="0" dirty="0">
                <a:solidFill>
                  <a:srgbClr val="4D4D4D"/>
                </a:solidFill>
                <a:effectLst/>
                <a:latin typeface="-apple-system"/>
              </a:rPr>
              <a:t>也成功发布，紫光同创第二代面向人工智能、机器视觉等领域的</a:t>
            </a:r>
            <a:r>
              <a:rPr lang="en-US" altLang="zh-CN" b="0" i="0" dirty="0" err="1">
                <a:solidFill>
                  <a:srgbClr val="4D4D4D"/>
                </a:solidFill>
                <a:effectLst/>
                <a:latin typeface="-apple-system"/>
              </a:rPr>
              <a:t>SoPC</a:t>
            </a:r>
            <a:r>
              <a:rPr lang="zh-CN" altLang="en-US" b="0" i="0" dirty="0">
                <a:solidFill>
                  <a:srgbClr val="4D4D4D"/>
                </a:solidFill>
                <a:effectLst/>
                <a:latin typeface="-apple-system"/>
              </a:rPr>
              <a:t>已经启动研发。</a:t>
            </a:r>
            <a:r>
              <a:rPr lang="en-US" altLang="zh-CN" b="0" i="0" dirty="0">
                <a:solidFill>
                  <a:srgbClr val="4D4D4D"/>
                </a:solidFill>
                <a:effectLst/>
                <a:latin typeface="-apple-system"/>
              </a:rPr>
              <a:t>FPGA</a:t>
            </a:r>
            <a:r>
              <a:rPr lang="zh-CN" altLang="en-US" b="0" i="0" dirty="0">
                <a:solidFill>
                  <a:srgbClr val="4D4D4D"/>
                </a:solidFill>
                <a:effectLst/>
                <a:latin typeface="-apple-system"/>
              </a:rPr>
              <a:t>行业广阔的市场空间仍将持续驱动国产</a:t>
            </a:r>
            <a:r>
              <a:rPr lang="en-US" altLang="zh-CN" b="0" i="0" dirty="0">
                <a:solidFill>
                  <a:srgbClr val="4D4D4D"/>
                </a:solidFill>
                <a:effectLst/>
                <a:latin typeface="-apple-system"/>
              </a:rPr>
              <a:t>FPGA</a:t>
            </a:r>
            <a:r>
              <a:rPr lang="zh-CN" altLang="en-US" b="0" i="0" dirty="0">
                <a:solidFill>
                  <a:srgbClr val="4D4D4D"/>
                </a:solidFill>
                <a:effectLst/>
                <a:latin typeface="-apple-system"/>
              </a:rPr>
              <a:t>厂商加速成长。 ​</a:t>
            </a:r>
          </a:p>
          <a:p>
            <a:pPr algn="l"/>
            <a:endParaRPr lang="zh-CN" altLang="en-US" b="0" i="0" dirty="0">
              <a:solidFill>
                <a:srgbClr val="4D4D4D"/>
              </a:solidFill>
              <a:effectLst/>
              <a:latin typeface="-apple-system"/>
            </a:endParaRPr>
          </a:p>
        </p:txBody>
      </p:sp>
    </p:spTree>
    <p:extLst>
      <p:ext uri="{BB962C8B-B14F-4D97-AF65-F5344CB8AC3E}">
        <p14:creationId xmlns:p14="http://schemas.microsoft.com/office/powerpoint/2010/main" val="561584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p:sp>
      <p:sp>
        <p:nvSpPr>
          <p:cNvPr id="126979" name="备注占位符 2"/>
          <p:cNvSpPr>
            <a:spLocks noGrp="1"/>
          </p:cNvSpPr>
          <p:nvPr>
            <p:ph type="body"/>
          </p:nvPr>
        </p:nvSpPr>
        <p:spPr/>
        <p:txBody>
          <a:bodyPr wrap="square" lIns="91440" tIns="45720" rIns="91440" bIns="45720" anchor="t"/>
          <a:lstStyle/>
          <a:p>
            <a:pPr lvl="0" eaLnBrk="1" hangingPunct="1">
              <a:spcBef>
                <a:spcPct val="0"/>
              </a:spcBef>
            </a:pPr>
            <a:endParaRPr lang="zh-CN" altLang="en-US" dirty="0"/>
          </a:p>
        </p:txBody>
      </p:sp>
      <p:sp>
        <p:nvSpPr>
          <p:cNvPr id="126980"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22</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p:sp>
      <p:sp>
        <p:nvSpPr>
          <p:cNvPr id="129027" name="备注占位符 2"/>
          <p:cNvSpPr>
            <a:spLocks noGrp="1"/>
          </p:cNvSpPr>
          <p:nvPr>
            <p:ph type="body"/>
          </p:nvPr>
        </p:nvSpPr>
        <p:spPr/>
        <p:txBody>
          <a:bodyPr wrap="square" lIns="91440" tIns="45720" rIns="91440" bIns="45720" anchor="t"/>
          <a:lstStyle/>
          <a:p>
            <a:pPr lvl="0" eaLnBrk="1" hangingPunct="1">
              <a:spcBef>
                <a:spcPct val="0"/>
              </a:spcBef>
            </a:pPr>
            <a:endParaRPr lang="zh-CN" altLang="en-US" dirty="0"/>
          </a:p>
        </p:txBody>
      </p:sp>
      <p:sp>
        <p:nvSpPr>
          <p:cNvPr id="129028"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23</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根据不同的封装工艺，要采用不同的编程器，编程器也要与电脑连接。</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模拟</a:t>
            </a:r>
            <a:r>
              <a:rPr lang="en-US" altLang="zh-CN" dirty="0"/>
              <a:t>ASIC</a:t>
            </a:r>
            <a:r>
              <a:rPr lang="zh-CN" altLang="en-US" dirty="0"/>
              <a:t>发展比较慢，比较难，它的基础理论发展的还不完善，数字的理论基础是布尔代数，发展比较快。</a:t>
            </a:r>
          </a:p>
          <a:p>
            <a:r>
              <a:rPr lang="zh-CN" altLang="en-US" dirty="0"/>
              <a:t>门阵列：掩模技术来定制；标准单元：计数器、寄存器等，没有门阵列高效，可能有一些冗余。</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CN" sz="1200" b="1"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EPLD</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 ( Erasable Programmable Logic Device) </a:t>
            </a:r>
            <a:r>
              <a:rPr kumimoji="0" lang="zh-CN" altLang="en-US" sz="1200" b="1"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可擦除可编辑逻辑器件</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 是一种集成电路，包括一系列的编程逻辑器件，其无需进行再次连接。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p:sp>
      <p:sp>
        <p:nvSpPr>
          <p:cNvPr id="132099" name="备注占位符 2"/>
          <p:cNvSpPr>
            <a:spLocks noGrp="1"/>
          </p:cNvSpPr>
          <p:nvPr>
            <p:ph type="body"/>
          </p:nvPr>
        </p:nvSpPr>
        <p:spPr/>
        <p:txBody>
          <a:bodyPr wrap="square" lIns="91440" tIns="45720" rIns="91440" bIns="45720" anchor="t"/>
          <a:lstStyle/>
          <a:p>
            <a:pPr lvl="0" eaLnBrk="1" hangingPunct="1">
              <a:spcBef>
                <a:spcPct val="0"/>
              </a:spcBef>
            </a:pPr>
            <a:r>
              <a:rPr lang="zh-CN" altLang="en-US" dirty="0"/>
              <a:t>当板子上有多个芯片时要能分别产生相关的</a:t>
            </a:r>
            <a:r>
              <a:rPr lang="en-US" altLang="zh-CN" dirty="0"/>
              <a:t>/ispEN</a:t>
            </a:r>
            <a:r>
              <a:rPr lang="zh-CN" altLang="en-US" dirty="0"/>
              <a:t>信号。该信号高有效时，器件处于通常模式，其他信号可以作为输入；编程模式</a:t>
            </a:r>
            <a:r>
              <a:rPr lang="en-US" altLang="zh-CN" dirty="0"/>
              <a:t>IO</a:t>
            </a:r>
            <a:r>
              <a:rPr lang="zh-CN" altLang="en-US" dirty="0"/>
              <a:t>为高阻态。</a:t>
            </a:r>
          </a:p>
          <a:p>
            <a:pPr lvl="0" eaLnBrk="1" hangingPunct="1">
              <a:spcBef>
                <a:spcPct val="0"/>
              </a:spcBef>
            </a:pPr>
            <a:r>
              <a:rPr lang="zh-CN" altLang="en-US" dirty="0"/>
              <a:t>有</a:t>
            </a:r>
            <a:r>
              <a:rPr lang="en-US" altLang="zh-CN" dirty="0"/>
              <a:t>4</a:t>
            </a:r>
            <a:r>
              <a:rPr lang="zh-CN" altLang="en-US" dirty="0"/>
              <a:t>个</a:t>
            </a:r>
            <a:r>
              <a:rPr lang="en-US" altLang="zh-CN" dirty="0"/>
              <a:t>ISP</a:t>
            </a:r>
            <a:r>
              <a:rPr lang="zh-CN" altLang="en-US" dirty="0"/>
              <a:t>的</a:t>
            </a:r>
            <a:r>
              <a:rPr lang="en-US" altLang="zh-CN" dirty="0"/>
              <a:t>CPLD</a:t>
            </a:r>
            <a:r>
              <a:rPr lang="zh-CN" altLang="en-US" dirty="0"/>
              <a:t>芯片，</a:t>
            </a:r>
            <a:r>
              <a:rPr lang="en-US" altLang="zh-CN" dirty="0"/>
              <a:t>SDI</a:t>
            </a:r>
            <a:r>
              <a:rPr lang="zh-CN" altLang="en-US" dirty="0"/>
              <a:t>串行数据输入，</a:t>
            </a:r>
            <a:r>
              <a:rPr lang="en-US" altLang="zh-CN" dirty="0"/>
              <a:t>SDO</a:t>
            </a:r>
            <a:r>
              <a:rPr lang="zh-CN" altLang="en-US" dirty="0"/>
              <a:t>串行数据输出。还可以读回上位机进行验证。</a:t>
            </a:r>
          </a:p>
          <a:p>
            <a:pPr lvl="0" eaLnBrk="1" hangingPunct="1">
              <a:spcBef>
                <a:spcPct val="0"/>
              </a:spcBef>
            </a:pPr>
            <a:r>
              <a:rPr lang="zh-CN" altLang="en-US" dirty="0"/>
              <a:t>数据分配器，实际上就是加了一个译码器。</a:t>
            </a:r>
          </a:p>
        </p:txBody>
      </p:sp>
      <p:sp>
        <p:nvSpPr>
          <p:cNvPr id="132100"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25</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p:sp>
      <p:sp>
        <p:nvSpPr>
          <p:cNvPr id="134147" name="备注占位符 2"/>
          <p:cNvSpPr>
            <a:spLocks noGrp="1"/>
          </p:cNvSpPr>
          <p:nvPr>
            <p:ph type="body"/>
          </p:nvPr>
        </p:nvSpPr>
        <p:spPr/>
        <p:txBody>
          <a:bodyPr wrap="square" lIns="91440" tIns="45720" rIns="91440" bIns="45720" anchor="t"/>
          <a:lstStyle/>
          <a:p>
            <a:pPr lvl="0" eaLnBrk="1" hangingPunct="1">
              <a:spcBef>
                <a:spcPct val="0"/>
              </a:spcBef>
            </a:pPr>
            <a:endParaRPr lang="zh-CN" altLang="en-US" dirty="0"/>
          </a:p>
        </p:txBody>
      </p:sp>
      <p:sp>
        <p:nvSpPr>
          <p:cNvPr id="134148"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26</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p:sp>
      <p:sp>
        <p:nvSpPr>
          <p:cNvPr id="136195" name="备注占位符 2"/>
          <p:cNvSpPr>
            <a:spLocks noGrp="1"/>
          </p:cNvSpPr>
          <p:nvPr>
            <p:ph type="body"/>
          </p:nvPr>
        </p:nvSpPr>
        <p:spPr/>
        <p:txBody>
          <a:bodyPr wrap="square" lIns="91440" tIns="45720" rIns="91440" bIns="45720" anchor="t"/>
          <a:lstStyle/>
          <a:p>
            <a:pPr lvl="0" eaLnBrk="1" hangingPunct="1">
              <a:spcBef>
                <a:spcPct val="0"/>
              </a:spcBef>
            </a:pPr>
            <a:r>
              <a:rPr lang="zh-CN" altLang="en-US" dirty="0">
                <a:latin typeface="华文新魏" panose="02010800040101010101" pitchFamily="2" charset="-122"/>
                <a:ea typeface="华文新魏" panose="02010800040101010101" pitchFamily="2" charset="-122"/>
              </a:rPr>
              <a:t>编程过程，例如，对地址为全0的起始行编程时，将地址移位寄存器中与0行对应的位置置1，即选中此行，其余位置置0，再将要写入该行的数据串行移入横向移位寄存器，并在编程脉冲作用下，将横向移位寄存器中的数据写入该行的逻辑单元。然后将地址移位寄存器向上移动一位，使逻辑单元阵列的下一行被选中，并向横向移位寄存器中输入下一行要编程的数据。编程是靠不同的命令对同一行数据寄存器的高段位和低段位分别进行。对整个芯片的编程还有许多其他操作，如保密位编程，将GLB或IOC中寄存器组态成串行移位寄存器，对GLB、GRP、IOC等的整体擦除或部分擦除等。这些操作都必须在计算机的命令下按一定顺序进行，因此在ISPLSI中安排了一个相当于一个硬件控制器的编程状态机来控制编程操作的执行。</a:t>
            </a:r>
            <a:endParaRPr lang="zh-CN" altLang="en-US" dirty="0"/>
          </a:p>
        </p:txBody>
      </p:sp>
      <p:sp>
        <p:nvSpPr>
          <p:cNvPr id="136196"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27</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p:sp>
      <p:sp>
        <p:nvSpPr>
          <p:cNvPr id="140291" name="备注占位符 2"/>
          <p:cNvSpPr>
            <a:spLocks noGrp="1"/>
          </p:cNvSpPr>
          <p:nvPr>
            <p:ph type="body"/>
          </p:nvPr>
        </p:nvSpPr>
        <p:spPr/>
        <p:txBody>
          <a:bodyPr wrap="square" lIns="91440" tIns="45720" rIns="91440" bIns="45720" anchor="t"/>
          <a:lstStyle/>
          <a:p>
            <a:pPr lvl="0" eaLnBrk="1" hangingPunct="1">
              <a:spcBef>
                <a:spcPct val="0"/>
              </a:spcBef>
            </a:pPr>
            <a:r>
              <a:rPr lang="en-US" altLang="zh-CN" dirty="0"/>
              <a:t>4</a:t>
            </a:r>
            <a:r>
              <a:rPr lang="zh-CN" altLang="en-US" dirty="0"/>
              <a:t>个巨块组成，巨块和引脚之间有输出布线区。</a:t>
            </a:r>
          </a:p>
        </p:txBody>
      </p:sp>
      <p:sp>
        <p:nvSpPr>
          <p:cNvPr id="140292"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28</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a:xfrm>
            <a:off x="379413" y="684213"/>
            <a:ext cx="6096000" cy="3429000"/>
          </a:xfrm>
        </p:spPr>
      </p:sp>
      <p:sp>
        <p:nvSpPr>
          <p:cNvPr id="142339" name="备注占位符 2"/>
          <p:cNvSpPr>
            <a:spLocks noGrp="1"/>
          </p:cNvSpPr>
          <p:nvPr>
            <p:ph type="body"/>
          </p:nvPr>
        </p:nvSpPr>
        <p:spPr>
          <a:xfrm>
            <a:off x="684213" y="4341813"/>
            <a:ext cx="5486400" cy="4114800"/>
          </a:xfrm>
        </p:spPr>
        <p:txBody>
          <a:bodyPr wrap="square" lIns="91440" tIns="45720" rIns="91440" bIns="45720" anchor="t"/>
          <a:lstStyle/>
          <a:p>
            <a:pPr lvl="0" eaLnBrk="1" hangingPunct="1">
              <a:spcBef>
                <a:spcPct val="0"/>
              </a:spcBef>
            </a:pPr>
            <a:endParaRPr lang="zh-CN" altLang="en-US" dirty="0"/>
          </a:p>
        </p:txBody>
      </p:sp>
      <p:sp>
        <p:nvSpPr>
          <p:cNvPr id="142340" name="灯片编号占位符 3"/>
          <p:cNvSpPr txBox="1">
            <a:spLocks noGrp="1"/>
          </p:cNvSpPr>
          <p:nvPr/>
        </p:nvSpPr>
        <p:spPr>
          <a:xfrm>
            <a:off x="3884613" y="8685213"/>
            <a:ext cx="2973387"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29</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p:sp>
      <p:sp>
        <p:nvSpPr>
          <p:cNvPr id="144387" name="备注占位符 2"/>
          <p:cNvSpPr>
            <a:spLocks noGrp="1"/>
          </p:cNvSpPr>
          <p:nvPr>
            <p:ph type="body"/>
          </p:nvPr>
        </p:nvSpPr>
        <p:spPr/>
        <p:txBody>
          <a:bodyPr wrap="square" lIns="91440" tIns="45720" rIns="91440" bIns="45720" anchor="t"/>
          <a:lstStyle/>
          <a:p>
            <a:pPr lvl="0" eaLnBrk="1" hangingPunct="1">
              <a:spcBef>
                <a:spcPct val="0"/>
              </a:spcBef>
            </a:pPr>
            <a:endParaRPr lang="zh-CN" altLang="en-US" dirty="0"/>
          </a:p>
        </p:txBody>
      </p:sp>
      <p:sp>
        <p:nvSpPr>
          <p:cNvPr id="144388"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30</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p:sp>
      <p:sp>
        <p:nvSpPr>
          <p:cNvPr id="146435" name="备注占位符 2"/>
          <p:cNvSpPr>
            <a:spLocks noGrp="1"/>
          </p:cNvSpPr>
          <p:nvPr>
            <p:ph type="body"/>
          </p:nvPr>
        </p:nvSpPr>
        <p:spPr/>
        <p:txBody>
          <a:bodyPr wrap="square" lIns="91440" tIns="45720" rIns="91440" bIns="45720" anchor="t"/>
          <a:lstStyle/>
          <a:p>
            <a:pPr lvl="0" eaLnBrk="1" hangingPunct="1">
              <a:spcBef>
                <a:spcPct val="0"/>
              </a:spcBef>
            </a:pPr>
            <a:r>
              <a:rPr lang="zh-CN" altLang="en-US" dirty="0"/>
              <a:t>与阵列有</a:t>
            </a:r>
            <a:r>
              <a:rPr lang="en-US" altLang="zh-CN" dirty="0"/>
              <a:t>20</a:t>
            </a:r>
            <a:r>
              <a:rPr lang="zh-CN" altLang="en-US" dirty="0"/>
              <a:t>个与门，每个与门有</a:t>
            </a:r>
            <a:r>
              <a:rPr lang="en-US" altLang="zh-CN" dirty="0"/>
              <a:t>36</a:t>
            </a:r>
            <a:r>
              <a:rPr lang="zh-CN" altLang="en-US" dirty="0"/>
              <a:t>个输入。</a:t>
            </a:r>
          </a:p>
          <a:p>
            <a:pPr lvl="0" eaLnBrk="1" hangingPunct="1">
              <a:spcBef>
                <a:spcPct val="0"/>
              </a:spcBef>
            </a:pPr>
            <a:r>
              <a:rPr lang="zh-CN" altLang="en-US" dirty="0"/>
              <a:t>乘积项共享阵列的</a:t>
            </a:r>
            <a:r>
              <a:rPr lang="en-US" altLang="zh-CN" dirty="0"/>
              <a:t>4</a:t>
            </a:r>
            <a:r>
              <a:rPr lang="zh-CN" altLang="en-US" dirty="0"/>
              <a:t>个或门，</a:t>
            </a:r>
            <a:r>
              <a:rPr lang="en-US" altLang="zh-CN" dirty="0"/>
              <a:t>2</a:t>
            </a:r>
            <a:r>
              <a:rPr lang="zh-CN" altLang="en-US" dirty="0"/>
              <a:t>个</a:t>
            </a:r>
            <a:r>
              <a:rPr lang="en-US" altLang="zh-CN" dirty="0"/>
              <a:t>4</a:t>
            </a:r>
            <a:r>
              <a:rPr lang="zh-CN" altLang="en-US" dirty="0"/>
              <a:t>输入，</a:t>
            </a:r>
            <a:r>
              <a:rPr lang="en-US" altLang="zh-CN" dirty="0"/>
              <a:t>1</a:t>
            </a:r>
            <a:r>
              <a:rPr lang="zh-CN" altLang="en-US" dirty="0"/>
              <a:t>个</a:t>
            </a:r>
            <a:r>
              <a:rPr lang="en-US" altLang="zh-CN" dirty="0"/>
              <a:t>5</a:t>
            </a:r>
            <a:r>
              <a:rPr lang="zh-CN" altLang="en-US" dirty="0"/>
              <a:t>输入，</a:t>
            </a:r>
            <a:r>
              <a:rPr lang="en-US" altLang="zh-CN" dirty="0"/>
              <a:t>1</a:t>
            </a:r>
            <a:r>
              <a:rPr lang="zh-CN" altLang="en-US" dirty="0"/>
              <a:t>个</a:t>
            </a:r>
            <a:r>
              <a:rPr lang="en-US" altLang="zh-CN" dirty="0"/>
              <a:t>7</a:t>
            </a:r>
            <a:r>
              <a:rPr lang="zh-CN" altLang="en-US" dirty="0"/>
              <a:t>输入。后面的阵列可以任意选择不同的或门输出，输入到触发器里。触发器可以组成</a:t>
            </a:r>
            <a:r>
              <a:rPr lang="en-US" altLang="zh-CN" dirty="0"/>
              <a:t>D</a:t>
            </a:r>
            <a:r>
              <a:rPr lang="zh-CN" altLang="en-US" dirty="0"/>
              <a:t>、</a:t>
            </a:r>
            <a:r>
              <a:rPr lang="en-US" altLang="zh-CN" dirty="0"/>
              <a:t>JK</a:t>
            </a:r>
            <a:r>
              <a:rPr lang="zh-CN" altLang="en-US" dirty="0"/>
              <a:t>、</a:t>
            </a:r>
            <a:r>
              <a:rPr lang="en-US" altLang="zh-CN" dirty="0"/>
              <a:t>T</a:t>
            </a:r>
            <a:r>
              <a:rPr lang="zh-CN" altLang="en-US" dirty="0"/>
              <a:t>触发器，通过</a:t>
            </a:r>
            <a:r>
              <a:rPr lang="en-US" altLang="zh-CN" dirty="0"/>
              <a:t>HDL</a:t>
            </a:r>
            <a:r>
              <a:rPr lang="zh-CN" altLang="en-US" dirty="0"/>
              <a:t>和</a:t>
            </a:r>
            <a:r>
              <a:rPr lang="en-US" altLang="zh-CN" dirty="0"/>
              <a:t>EDA</a:t>
            </a:r>
            <a:r>
              <a:rPr lang="zh-CN" altLang="en-US" dirty="0"/>
              <a:t>实现。</a:t>
            </a:r>
            <a:endParaRPr lang="en-US" altLang="zh-CN" dirty="0"/>
          </a:p>
          <a:p>
            <a:pPr lvl="0" eaLnBrk="1" hangingPunct="1">
              <a:spcBef>
                <a:spcPct val="0"/>
              </a:spcBef>
            </a:pPr>
            <a:r>
              <a:rPr lang="en-US" altLang="zh-CN" dirty="0"/>
              <a:t>GLB</a:t>
            </a:r>
            <a:r>
              <a:rPr lang="zh-CN" altLang="en-US" dirty="0"/>
              <a:t>的输出逻辑宏单元和</a:t>
            </a:r>
            <a:r>
              <a:rPr lang="en-US" altLang="zh-CN" dirty="0"/>
              <a:t>GAL</a:t>
            </a:r>
            <a:r>
              <a:rPr lang="zh-CN" altLang="en-US" dirty="0"/>
              <a:t>的类似，但又不一样。</a:t>
            </a:r>
          </a:p>
        </p:txBody>
      </p:sp>
      <p:sp>
        <p:nvSpPr>
          <p:cNvPr id="146436"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31</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a:xfrm>
            <a:off x="379413" y="684213"/>
            <a:ext cx="6096000" cy="3429000"/>
          </a:xfrm>
        </p:spPr>
      </p:sp>
      <p:sp>
        <p:nvSpPr>
          <p:cNvPr id="148483" name="备注占位符 2"/>
          <p:cNvSpPr>
            <a:spLocks noGrp="1"/>
          </p:cNvSpPr>
          <p:nvPr>
            <p:ph type="body"/>
          </p:nvPr>
        </p:nvSpPr>
        <p:spPr>
          <a:xfrm>
            <a:off x="684213" y="4341813"/>
            <a:ext cx="5486400" cy="4114800"/>
          </a:xfrm>
        </p:spPr>
        <p:txBody>
          <a:bodyPr wrap="square" lIns="91440" tIns="45720" rIns="91440" bIns="45720" anchor="t"/>
          <a:lstStyle/>
          <a:p>
            <a:pPr lvl="0" eaLnBrk="1" hangingPunct="1">
              <a:spcBef>
                <a:spcPct val="0"/>
              </a:spcBef>
            </a:pPr>
            <a:r>
              <a:rPr lang="zh-CN" dirty="0"/>
              <a:t>教材上有例子用</a:t>
            </a:r>
            <a:r>
              <a:rPr lang="en-US" altLang="zh-CN" dirty="0"/>
              <a:t>GLB</a:t>
            </a:r>
            <a:r>
              <a:rPr lang="zh-CN" altLang="en-US" dirty="0"/>
              <a:t>实现函数编程，图中打点的就是要连上，大家自己看教材。</a:t>
            </a:r>
          </a:p>
        </p:txBody>
      </p:sp>
      <p:sp>
        <p:nvSpPr>
          <p:cNvPr id="148484" name="灯片编号占位符 3"/>
          <p:cNvSpPr txBox="1">
            <a:spLocks noGrp="1"/>
          </p:cNvSpPr>
          <p:nvPr/>
        </p:nvSpPr>
        <p:spPr>
          <a:xfrm>
            <a:off x="3884613" y="8685213"/>
            <a:ext cx="2973387"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32</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p:sp>
      <p:sp>
        <p:nvSpPr>
          <p:cNvPr id="150531" name="备注占位符 2"/>
          <p:cNvSpPr>
            <a:spLocks noGrp="1"/>
          </p:cNvSpPr>
          <p:nvPr>
            <p:ph type="body"/>
          </p:nvPr>
        </p:nvSpPr>
        <p:spPr/>
        <p:txBody>
          <a:bodyPr wrap="square" lIns="91440" tIns="45720" rIns="91440" bIns="45720" anchor="t"/>
          <a:lstStyle/>
          <a:p>
            <a:pPr lvl="0" eaLnBrk="1" hangingPunct="1">
              <a:spcBef>
                <a:spcPct val="0"/>
              </a:spcBef>
            </a:pPr>
            <a:endParaRPr lang="zh-CN" altLang="en-US" dirty="0"/>
          </a:p>
        </p:txBody>
      </p:sp>
      <p:sp>
        <p:nvSpPr>
          <p:cNvPr id="150532"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33</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a:xfrm>
            <a:off x="379413" y="684213"/>
            <a:ext cx="6096000" cy="3429000"/>
          </a:xfrm>
        </p:spPr>
      </p:sp>
      <p:sp>
        <p:nvSpPr>
          <p:cNvPr id="152579" name="备注占位符 2"/>
          <p:cNvSpPr>
            <a:spLocks noGrp="1"/>
          </p:cNvSpPr>
          <p:nvPr>
            <p:ph type="body"/>
          </p:nvPr>
        </p:nvSpPr>
        <p:spPr>
          <a:xfrm>
            <a:off x="684213" y="4341813"/>
            <a:ext cx="5486400" cy="4114800"/>
          </a:xfrm>
        </p:spPr>
        <p:txBody>
          <a:bodyPr wrap="square" lIns="91440" tIns="45720" rIns="91440" bIns="45720" anchor="t"/>
          <a:lstStyle/>
          <a:p>
            <a:pPr lvl="0" eaLnBrk="1" hangingPunct="1">
              <a:spcBef>
                <a:spcPct val="0"/>
              </a:spcBef>
            </a:pPr>
            <a:r>
              <a:rPr lang="zh-CN" altLang="en-US" dirty="0"/>
              <a:t>注意</a:t>
            </a:r>
            <a:r>
              <a:rPr lang="en-US" altLang="zh-CN" dirty="0"/>
              <a:t>F1</a:t>
            </a:r>
            <a:r>
              <a:rPr lang="zh-CN" altLang="en-US" dirty="0"/>
              <a:t>只写了原变量，没写反变量，每个与项有</a:t>
            </a:r>
            <a:r>
              <a:rPr lang="en-US" altLang="zh-CN" dirty="0"/>
              <a:t>5</a:t>
            </a:r>
            <a:r>
              <a:rPr lang="zh-CN" altLang="en-US" dirty="0"/>
              <a:t>个变量</a:t>
            </a:r>
          </a:p>
        </p:txBody>
      </p:sp>
      <p:sp>
        <p:nvSpPr>
          <p:cNvPr id="152580" name="灯片编号占位符 3"/>
          <p:cNvSpPr txBox="1">
            <a:spLocks noGrp="1"/>
          </p:cNvSpPr>
          <p:nvPr/>
        </p:nvSpPr>
        <p:spPr>
          <a:xfrm>
            <a:off x="3884613" y="8685213"/>
            <a:ext cx="2973387"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34</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SPLD</a:t>
            </a:r>
            <a:r>
              <a:rPr lang="zh-CN" altLang="en-US" dirty="0"/>
              <a:t>比较简单，逻辑门数量有限，发展</a:t>
            </a:r>
            <a:r>
              <a:rPr lang="en-US" altLang="zh-CN" dirty="0"/>
              <a:t>CPLD</a:t>
            </a:r>
            <a:r>
              <a:rPr lang="zh-CN" altLang="en-US" dirty="0"/>
              <a:t>。</a:t>
            </a:r>
          </a:p>
        </p:txBody>
      </p:sp>
    </p:spTree>
    <p:extLst>
      <p:ext uri="{BB962C8B-B14F-4D97-AF65-F5344CB8AC3E}">
        <p14:creationId xmlns:p14="http://schemas.microsoft.com/office/powerpoint/2010/main" val="802983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p:sp>
      <p:sp>
        <p:nvSpPr>
          <p:cNvPr id="154627" name="备注占位符 2"/>
          <p:cNvSpPr>
            <a:spLocks noGrp="1"/>
          </p:cNvSpPr>
          <p:nvPr>
            <p:ph type="body"/>
          </p:nvPr>
        </p:nvSpPr>
        <p:spPr/>
        <p:txBody>
          <a:bodyPr wrap="square" lIns="91440" tIns="45720" rIns="91440" bIns="45720" anchor="t"/>
          <a:lstStyle/>
          <a:p>
            <a:pPr lvl="0" eaLnBrk="1" hangingPunct="1">
              <a:spcBef>
                <a:spcPct val="0"/>
              </a:spcBef>
            </a:pPr>
            <a:endParaRPr lang="zh-CN" altLang="en-US" dirty="0"/>
          </a:p>
        </p:txBody>
      </p:sp>
      <p:sp>
        <p:nvSpPr>
          <p:cNvPr id="154628"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35</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xfrm>
            <a:off x="379413" y="684213"/>
            <a:ext cx="6096000" cy="3429000"/>
          </a:xfrm>
        </p:spPr>
      </p:sp>
      <p:sp>
        <p:nvSpPr>
          <p:cNvPr id="156675" name="备注占位符 2"/>
          <p:cNvSpPr>
            <a:spLocks noGrp="1"/>
          </p:cNvSpPr>
          <p:nvPr>
            <p:ph type="body"/>
          </p:nvPr>
        </p:nvSpPr>
        <p:spPr>
          <a:xfrm>
            <a:off x="684213" y="4341813"/>
            <a:ext cx="5486400" cy="4114800"/>
          </a:xfrm>
        </p:spPr>
        <p:txBody>
          <a:bodyPr wrap="square" lIns="91440" tIns="45720" rIns="91440" bIns="45720" anchor="t"/>
          <a:lstStyle/>
          <a:p>
            <a:pPr lvl="0" eaLnBrk="1" hangingPunct="1">
              <a:spcBef>
                <a:spcPct val="0"/>
              </a:spcBef>
            </a:pPr>
            <a:endParaRPr lang="zh-CN" altLang="en-US" dirty="0"/>
          </a:p>
        </p:txBody>
      </p:sp>
      <p:sp>
        <p:nvSpPr>
          <p:cNvPr id="156676" name="灯片编号占位符 3"/>
          <p:cNvSpPr txBox="1">
            <a:spLocks noGrp="1"/>
          </p:cNvSpPr>
          <p:nvPr/>
        </p:nvSpPr>
        <p:spPr>
          <a:xfrm>
            <a:off x="3884613" y="8685213"/>
            <a:ext cx="2973387"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36</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p:sp>
      <p:sp>
        <p:nvSpPr>
          <p:cNvPr id="158723" name="备注占位符 2"/>
          <p:cNvSpPr>
            <a:spLocks noGrp="1"/>
          </p:cNvSpPr>
          <p:nvPr>
            <p:ph type="body"/>
          </p:nvPr>
        </p:nvSpPr>
        <p:spPr/>
        <p:txBody>
          <a:bodyPr wrap="square" lIns="91440" tIns="45720" rIns="91440" bIns="45720" anchor="t"/>
          <a:lstStyle/>
          <a:p>
            <a:pPr lvl="0" eaLnBrk="1" hangingPunct="1">
              <a:spcBef>
                <a:spcPct val="0"/>
              </a:spcBef>
            </a:pPr>
            <a:endParaRPr lang="zh-CN" altLang="en-US" dirty="0"/>
          </a:p>
        </p:txBody>
      </p:sp>
      <p:sp>
        <p:nvSpPr>
          <p:cNvPr id="158724"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37</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p:sp>
      <p:sp>
        <p:nvSpPr>
          <p:cNvPr id="160771" name="备注占位符 2"/>
          <p:cNvSpPr>
            <a:spLocks noGrp="1"/>
          </p:cNvSpPr>
          <p:nvPr>
            <p:ph type="body"/>
          </p:nvPr>
        </p:nvSpPr>
        <p:spPr/>
        <p:txBody>
          <a:bodyPr wrap="square" lIns="91440" tIns="45720" rIns="91440" bIns="45720" anchor="t"/>
          <a:lstStyle/>
          <a:p>
            <a:pPr lvl="0" eaLnBrk="1" hangingPunct="1">
              <a:spcBef>
                <a:spcPct val="0"/>
              </a:spcBef>
            </a:pPr>
            <a:r>
              <a:rPr lang="zh-CN" altLang="en-US" dirty="0"/>
              <a:t>输入输出单元</a:t>
            </a:r>
            <a:r>
              <a:rPr lang="en-US" altLang="zh-CN" dirty="0"/>
              <a:t>IOC</a:t>
            </a:r>
            <a:r>
              <a:rPr lang="zh-CN" altLang="en-US" dirty="0"/>
              <a:t>也是可编程的，结构和</a:t>
            </a:r>
            <a:r>
              <a:rPr lang="en-US" altLang="zh-CN" dirty="0"/>
              <a:t>GAL</a:t>
            </a:r>
            <a:r>
              <a:rPr lang="zh-CN" altLang="en-US" dirty="0"/>
              <a:t>很不一样，有源上拉电阻可以把</a:t>
            </a:r>
            <a:r>
              <a:rPr lang="en-US" altLang="zh-CN" dirty="0"/>
              <a:t>IO</a:t>
            </a:r>
            <a:r>
              <a:rPr lang="zh-CN" altLang="en-US" dirty="0"/>
              <a:t>信号上拉，有</a:t>
            </a:r>
            <a:r>
              <a:rPr lang="en-US" altLang="zh-CN" dirty="0"/>
              <a:t>6</a:t>
            </a:r>
            <a:r>
              <a:rPr lang="zh-CN" altLang="en-US" dirty="0"/>
              <a:t>个多路选择器，控制也是很复杂的。另外，触发器还可以控制</a:t>
            </a:r>
            <a:r>
              <a:rPr lang="en-US" altLang="zh-CN" dirty="0"/>
              <a:t>IO</a:t>
            </a:r>
            <a:r>
              <a:rPr lang="zh-CN" altLang="en-US" dirty="0"/>
              <a:t>信号的延迟，反相器还能控制极性。</a:t>
            </a:r>
          </a:p>
        </p:txBody>
      </p:sp>
      <p:sp>
        <p:nvSpPr>
          <p:cNvPr id="160772"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38</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p:sp>
      <p:sp>
        <p:nvSpPr>
          <p:cNvPr id="162819" name="备注占位符 2"/>
          <p:cNvSpPr>
            <a:spLocks noGrp="1"/>
          </p:cNvSpPr>
          <p:nvPr>
            <p:ph type="body"/>
          </p:nvPr>
        </p:nvSpPr>
        <p:spPr/>
        <p:txBody>
          <a:bodyPr wrap="square" lIns="91440" tIns="45720" rIns="91440" bIns="45720" anchor="t"/>
          <a:lstStyle/>
          <a:p>
            <a:pPr lvl="0" eaLnBrk="1" hangingPunct="1">
              <a:spcBef>
                <a:spcPct val="0"/>
              </a:spcBef>
            </a:pPr>
            <a:endParaRPr lang="zh-CN" altLang="en-US" dirty="0"/>
          </a:p>
        </p:txBody>
      </p:sp>
      <p:sp>
        <p:nvSpPr>
          <p:cNvPr id="162820"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39</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p:sp>
      <p:sp>
        <p:nvSpPr>
          <p:cNvPr id="164867" name="备注占位符 2"/>
          <p:cNvSpPr>
            <a:spLocks noGrp="1"/>
          </p:cNvSpPr>
          <p:nvPr>
            <p:ph type="body"/>
          </p:nvPr>
        </p:nvSpPr>
        <p:spPr/>
        <p:txBody>
          <a:bodyPr wrap="square" lIns="91440" tIns="45720" rIns="91440" bIns="45720" anchor="t"/>
          <a:lstStyle/>
          <a:p>
            <a:pPr lvl="0" eaLnBrk="1" hangingPunct="1">
              <a:spcBef>
                <a:spcPct val="0"/>
              </a:spcBef>
            </a:pPr>
            <a:endParaRPr lang="zh-CN" altLang="en-US" dirty="0"/>
          </a:p>
        </p:txBody>
      </p:sp>
      <p:sp>
        <p:nvSpPr>
          <p:cNvPr id="164868"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40</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p:sp>
      <p:sp>
        <p:nvSpPr>
          <p:cNvPr id="166915" name="备注占位符 2"/>
          <p:cNvSpPr>
            <a:spLocks noGrp="1"/>
          </p:cNvSpPr>
          <p:nvPr>
            <p:ph type="body"/>
          </p:nvPr>
        </p:nvSpPr>
        <p:spPr/>
        <p:txBody>
          <a:bodyPr wrap="square" lIns="91440" tIns="45720" rIns="91440" bIns="45720" anchor="t"/>
          <a:lstStyle/>
          <a:p>
            <a:pPr lvl="0" eaLnBrk="1" hangingPunct="1">
              <a:spcBef>
                <a:spcPct val="0"/>
              </a:spcBef>
            </a:pPr>
            <a:endParaRPr lang="zh-CN" altLang="en-US" dirty="0"/>
          </a:p>
        </p:txBody>
      </p:sp>
      <p:sp>
        <p:nvSpPr>
          <p:cNvPr id="166916"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41</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a:xfrm>
            <a:off x="379413" y="684213"/>
            <a:ext cx="6096000" cy="3429000"/>
          </a:xfrm>
        </p:spPr>
      </p:sp>
      <p:sp>
        <p:nvSpPr>
          <p:cNvPr id="168963" name="备注占位符 2"/>
          <p:cNvSpPr>
            <a:spLocks noGrp="1"/>
          </p:cNvSpPr>
          <p:nvPr>
            <p:ph type="body"/>
          </p:nvPr>
        </p:nvSpPr>
        <p:spPr>
          <a:xfrm>
            <a:off x="684213" y="4341813"/>
            <a:ext cx="5486400" cy="4114800"/>
          </a:xfrm>
        </p:spPr>
        <p:txBody>
          <a:bodyPr wrap="square" lIns="91440" tIns="45720" rIns="91440" bIns="45720" anchor="t"/>
          <a:lstStyle/>
          <a:p>
            <a:pPr lvl="0" eaLnBrk="1" hangingPunct="1">
              <a:spcBef>
                <a:spcPct val="0"/>
              </a:spcBef>
            </a:pPr>
            <a:endParaRPr lang="zh-CN" altLang="en-US" dirty="0"/>
          </a:p>
        </p:txBody>
      </p:sp>
      <p:sp>
        <p:nvSpPr>
          <p:cNvPr id="168964" name="灯片编号占位符 3"/>
          <p:cNvSpPr txBox="1">
            <a:spLocks noGrp="1"/>
          </p:cNvSpPr>
          <p:nvPr/>
        </p:nvSpPr>
        <p:spPr>
          <a:xfrm>
            <a:off x="3884613" y="8685213"/>
            <a:ext cx="2973387"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42</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p:sp>
      <p:sp>
        <p:nvSpPr>
          <p:cNvPr id="171011" name="备注占位符 2"/>
          <p:cNvSpPr>
            <a:spLocks noGrp="1"/>
          </p:cNvSpPr>
          <p:nvPr>
            <p:ph type="body"/>
          </p:nvPr>
        </p:nvSpPr>
        <p:spPr/>
        <p:txBody>
          <a:bodyPr wrap="square" lIns="91440" tIns="45720" rIns="91440" bIns="45720" anchor="t"/>
          <a:lstStyle/>
          <a:p>
            <a:pPr lvl="0" eaLnBrk="1" hangingPunct="1">
              <a:spcBef>
                <a:spcPct val="0"/>
              </a:spcBef>
            </a:pPr>
            <a:r>
              <a:rPr lang="zh-CN" altLang="en-US" dirty="0"/>
              <a:t>大家下去自学，考试主要涉及一些概念。</a:t>
            </a:r>
          </a:p>
        </p:txBody>
      </p:sp>
      <p:sp>
        <p:nvSpPr>
          <p:cNvPr id="171012"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43</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p:sp>
      <p:sp>
        <p:nvSpPr>
          <p:cNvPr id="173059" name="备注占位符 2"/>
          <p:cNvSpPr>
            <a:spLocks noGrp="1"/>
          </p:cNvSpPr>
          <p:nvPr>
            <p:ph type="body"/>
          </p:nvPr>
        </p:nvSpPr>
        <p:spPr/>
        <p:txBody>
          <a:bodyPr wrap="square" lIns="91440" tIns="45720" rIns="91440" bIns="45720" anchor="t"/>
          <a:lstStyle/>
          <a:p>
            <a:pPr lvl="0" eaLnBrk="1" hangingPunct="1">
              <a:spcBef>
                <a:spcPct val="0"/>
              </a:spcBef>
            </a:pPr>
            <a:r>
              <a:rPr lang="zh-CN" dirty="0"/>
              <a:t>采用</a:t>
            </a:r>
            <a:r>
              <a:rPr lang="en-US" altLang="zh-CN" dirty="0"/>
              <a:t>JTAG</a:t>
            </a:r>
            <a:r>
              <a:rPr lang="zh-CN" altLang="en-US" dirty="0"/>
              <a:t>技术实现在系统可编程，</a:t>
            </a:r>
            <a:r>
              <a:rPr lang="en-US" altLang="zh-CN" dirty="0"/>
              <a:t>84</a:t>
            </a:r>
            <a:r>
              <a:rPr lang="zh-CN" altLang="en-US" dirty="0"/>
              <a:t>个引脚有</a:t>
            </a:r>
            <a:r>
              <a:rPr lang="en-US" altLang="zh-CN" dirty="0"/>
              <a:t>4</a:t>
            </a:r>
            <a:r>
              <a:rPr lang="zh-CN" altLang="en-US" dirty="0"/>
              <a:t>个可以复用。</a:t>
            </a:r>
            <a:endParaRPr dirty="0"/>
          </a:p>
          <a:p>
            <a:pPr lvl="0" eaLnBrk="1" hangingPunct="1">
              <a:spcBef>
                <a:spcPct val="0"/>
              </a:spcBef>
            </a:pPr>
            <a:r>
              <a:rPr dirty="0"/>
              <a:t>JTAG(Joint Test Action Group</a:t>
            </a:r>
            <a:r>
              <a:rPr lang="zh-CN" dirty="0"/>
              <a:t>）是一种国际标准测试协议（IEEE 1149.1兼容），主要用于芯片内部测试。现在多数的高级器件都支持JTAG协议，如DSP、FPGA器件等。标准的JTAG接口是4线：TMS、TCK、TDI、TDO，分别为模式选择、时钟、数据输入和数据输出线。还有</a:t>
            </a:r>
            <a:r>
              <a:rPr lang="en-US" altLang="zh-CN" dirty="0"/>
              <a:t>可选引脚TRST——测试复位，输入引脚，低电平有效</a:t>
            </a:r>
            <a:r>
              <a:rPr lang="zh-CN" altLang="en-US" dirty="0"/>
              <a:t>。</a:t>
            </a:r>
            <a:endParaRPr lang="en-US" altLang="zh-CN" dirty="0"/>
          </a:p>
          <a:p>
            <a:pPr lvl="0" eaLnBrk="1" hangingPunct="1">
              <a:spcBef>
                <a:spcPct val="0"/>
              </a:spcBef>
            </a:pPr>
            <a:r>
              <a:rPr lang="zh-CN" dirty="0"/>
              <a:t>JTAG最初是用来对芯片进行测试的，JTAG的基本原理是在器件内部定义一个TAP（Test Access Port，测试访问口）通过专用的JTAG测试工具对内部节点进行测试。JTAG测试允许多个器件通过JTAG接口串联在一起，形成一个JTAG链，能实现对各个器件分别测试。如今，JTAG接口还常用于实现ISP（In-System Programmer，在系统编程），对FLASH等器件进行编程。</a:t>
            </a:r>
          </a:p>
          <a:p>
            <a:pPr lvl="0" eaLnBrk="1" hangingPunct="1">
              <a:spcBef>
                <a:spcPct val="0"/>
              </a:spcBef>
            </a:pPr>
            <a:r>
              <a:rPr lang="zh-CN" dirty="0"/>
              <a:t>JTAG编程方式是在线编程，传统生产流程中先对芯片进行预编程然后再装到板上，简化的流程为先固定器件到电路板上，再用JTAG编程，从而大大加快工程进度。JTAG接口可对DSP芯片内部的所有部件进行编程。</a:t>
            </a:r>
          </a:p>
          <a:p>
            <a:pPr lvl="0" eaLnBrk="1" hangingPunct="1">
              <a:spcBef>
                <a:spcPct val="0"/>
              </a:spcBef>
            </a:pPr>
            <a:r>
              <a:rPr lang="zh-CN" dirty="0"/>
              <a:t>JTAG引脚定义</a:t>
            </a:r>
          </a:p>
          <a:p>
            <a:pPr lvl="0" eaLnBrk="1" hangingPunct="1">
              <a:spcBef>
                <a:spcPct val="0"/>
              </a:spcBef>
            </a:pPr>
            <a:r>
              <a:rPr lang="zh-CN" dirty="0"/>
              <a:t>具有JTAG口的芯片都有如下JTAG引脚定义：</a:t>
            </a:r>
          </a:p>
          <a:p>
            <a:pPr lvl="0" eaLnBrk="1" hangingPunct="1">
              <a:spcBef>
                <a:spcPct val="0"/>
              </a:spcBef>
            </a:pPr>
            <a:r>
              <a:rPr lang="zh-CN" dirty="0"/>
              <a:t>TCK——测试时钟输入；</a:t>
            </a:r>
          </a:p>
          <a:p>
            <a:pPr lvl="0" eaLnBrk="1" hangingPunct="1">
              <a:spcBef>
                <a:spcPct val="0"/>
              </a:spcBef>
            </a:pPr>
            <a:r>
              <a:rPr lang="zh-CN" dirty="0"/>
              <a:t>TDI——测试数据输入，数据通过TDI输入JTAG口；</a:t>
            </a:r>
          </a:p>
          <a:p>
            <a:pPr lvl="0" eaLnBrk="1" hangingPunct="1">
              <a:spcBef>
                <a:spcPct val="0"/>
              </a:spcBef>
            </a:pPr>
            <a:r>
              <a:rPr lang="zh-CN" dirty="0"/>
              <a:t>TDO——测试数据输出，数据通过TDO从JTAG口输出；</a:t>
            </a:r>
          </a:p>
          <a:p>
            <a:pPr lvl="0" eaLnBrk="1" hangingPunct="1">
              <a:spcBef>
                <a:spcPct val="0"/>
              </a:spcBef>
            </a:pPr>
            <a:r>
              <a:rPr lang="zh-CN" dirty="0"/>
              <a:t>TMS——测试模式选择，TMS用来设置JTAG口处于某种特定的测试模式。</a:t>
            </a:r>
          </a:p>
          <a:p>
            <a:pPr lvl="0" eaLnBrk="1" hangingPunct="1">
              <a:spcBef>
                <a:spcPct val="0"/>
              </a:spcBef>
            </a:pPr>
            <a:r>
              <a:rPr lang="zh-CN" dirty="0"/>
              <a:t>可选引脚TRST——测试复位，输入引脚，低电平有效。</a:t>
            </a:r>
          </a:p>
          <a:p>
            <a:pPr lvl="0" eaLnBrk="1" hangingPunct="1">
              <a:spcBef>
                <a:spcPct val="0"/>
              </a:spcBef>
            </a:pPr>
            <a:r>
              <a:rPr lang="zh-CN" dirty="0"/>
              <a:t>含有JTAG口的芯片种类较多，如CPU、DSP、CPLD等。</a:t>
            </a:r>
          </a:p>
          <a:p>
            <a:pPr lvl="0" eaLnBrk="1" hangingPunct="1">
              <a:spcBef>
                <a:spcPct val="0"/>
              </a:spcBef>
            </a:pPr>
            <a:r>
              <a:rPr lang="zh-CN" dirty="0"/>
              <a:t>JTAG内部有一个状态机，称为TAP控制器。TAP控制器的状态机通过TCK和TMS进行状态的改变，实现数据和指令的输入。</a:t>
            </a:r>
          </a:p>
          <a:p>
            <a:pPr lvl="0" eaLnBrk="1" hangingPunct="1">
              <a:spcBef>
                <a:spcPct val="0"/>
              </a:spcBef>
            </a:pPr>
            <a:r>
              <a:rPr lang="zh-CN" dirty="0"/>
              <a:t>JTAG芯片的边界扫描寄存器</a:t>
            </a:r>
          </a:p>
          <a:p>
            <a:pPr lvl="0" eaLnBrk="1" hangingPunct="1">
              <a:spcBef>
                <a:spcPct val="0"/>
              </a:spcBef>
            </a:pPr>
            <a:r>
              <a:rPr lang="zh-CN" dirty="0"/>
              <a:t>JTAG标准定义了一个串行的移位寄存器。寄存器的每一个单元分配给IC芯片的相应引脚，每一个独立的单元称为BSC（Boundary-Scan Cell）边界扫描单元。这个串联的BSC在IC内部构成JTAG回路，所有的BSR（Boundary-Scan Register）边界扫描寄存器通过JTAG测试激活，平时这些引脚保持正常的IC功能。</a:t>
            </a:r>
          </a:p>
          <a:p>
            <a:pPr lvl="0" eaLnBrk="1" hangingPunct="1">
              <a:spcBef>
                <a:spcPct val="0"/>
              </a:spcBef>
            </a:pPr>
            <a:r>
              <a:rPr lang="zh-CN" dirty="0"/>
              <a:t>JTAG在线写Flash的硬件电路设计</a:t>
            </a:r>
          </a:p>
          <a:p>
            <a:pPr lvl="0" eaLnBrk="1" hangingPunct="1">
              <a:spcBef>
                <a:spcPct val="0"/>
              </a:spcBef>
            </a:pPr>
            <a:r>
              <a:rPr lang="zh-CN" dirty="0"/>
              <a:t>JTAG在线写Flash的硬件电路设计和与PC的连接方式</a:t>
            </a:r>
          </a:p>
          <a:p>
            <a:pPr lvl="0" eaLnBrk="1" hangingPunct="1">
              <a:spcBef>
                <a:spcPct val="0"/>
              </a:spcBef>
            </a:pPr>
            <a:r>
              <a:rPr lang="zh-CN" dirty="0"/>
              <a:t>以含JTAG接口的StrongARM SA1110为例，Flash为Intel 28F128J32 16MB容量。SA1110的JTAG的TCK、TDI、TMS、TDO分别接PC并口的2、3、4、11线上，通过程序将对JTAG口的控制指令和目标代码从PC的并口写入JTAG的BSR中。在设计PCB时，必须将SA1110的数据线和地址线及控制线与Flash的地线、数据线和控制线相连。因SA1110的数据线、地址线及控制线的引脚上都有其相应BSC，只要用JTAG指令将数据、地址及控制信号送到其BSC中，就可通过BSC对应的引脚将信号送给Flash，实现对Flash的操作。</a:t>
            </a:r>
          </a:p>
          <a:p>
            <a:pPr lvl="0" eaLnBrk="1" hangingPunct="1">
              <a:spcBef>
                <a:spcPct val="0"/>
              </a:spcBef>
            </a:pPr>
            <a:r>
              <a:rPr lang="zh-CN" dirty="0"/>
              <a:t>使用TAP状态机的指令实行对Flash的操作</a:t>
            </a:r>
          </a:p>
          <a:p>
            <a:pPr lvl="0" eaLnBrk="1" hangingPunct="1">
              <a:spcBef>
                <a:spcPct val="0"/>
              </a:spcBef>
            </a:pPr>
            <a:r>
              <a:rPr lang="zh-CN" dirty="0"/>
              <a:t>通过TCK、TMS的设置，可将JTAG设置为接收指令或数据状态。JTAG常用指令如下：</a:t>
            </a:r>
          </a:p>
          <a:p>
            <a:pPr lvl="0" eaLnBrk="1" hangingPunct="1">
              <a:spcBef>
                <a:spcPct val="0"/>
              </a:spcBef>
            </a:pPr>
            <a:r>
              <a:rPr lang="zh-CN" dirty="0"/>
              <a:t>SAMPLE/PRELOAD——用此指令采样BSC内容或将数据写入BSC单元；</a:t>
            </a:r>
          </a:p>
          <a:p>
            <a:pPr lvl="0" eaLnBrk="1" hangingPunct="1">
              <a:spcBef>
                <a:spcPct val="0"/>
              </a:spcBef>
            </a:pPr>
            <a:r>
              <a:rPr lang="zh-CN" dirty="0"/>
              <a:t>EXTEST——当执行此指令时，BSC的内容通过引脚送到其连接的相应芯片的引脚，我们就是通过这种指令实现在线写Flash的；</a:t>
            </a:r>
          </a:p>
          <a:p>
            <a:pPr lvl="0" eaLnBrk="1" hangingPunct="1">
              <a:spcBef>
                <a:spcPct val="0"/>
              </a:spcBef>
            </a:pPr>
            <a:r>
              <a:rPr lang="zh-CN" dirty="0"/>
              <a:t>BYPASS——此指令将一个一位寄存器置于BSC的移位回路中，即仅有一个一位寄存器处于TDI和TDO之间。</a:t>
            </a:r>
          </a:p>
          <a:p>
            <a:pPr lvl="0" eaLnBrk="1" hangingPunct="1">
              <a:spcBef>
                <a:spcPct val="0"/>
              </a:spcBef>
            </a:pPr>
            <a:r>
              <a:rPr lang="zh-CN" dirty="0"/>
              <a:t>在PCB电路设计好后，即可用程序先将对JTAG的控制指令，通过TDI送入JTAG控制器的指令寄存器中。再通过TDI将要写的Flash的地址、数据及控制线信号写入BSR中，并将数据锁存到BSC中，用EXTEST指令通过BSC将写入Flash。</a:t>
            </a:r>
          </a:p>
          <a:p>
            <a:pPr lvl="0" eaLnBrk="1" hangingPunct="1">
              <a:spcBef>
                <a:spcPct val="0"/>
              </a:spcBef>
            </a:pPr>
            <a:r>
              <a:rPr lang="zh-CN" dirty="0"/>
              <a:t>软件编程</a:t>
            </a:r>
          </a:p>
          <a:p>
            <a:pPr lvl="0" eaLnBrk="1" hangingPunct="1">
              <a:spcBef>
                <a:spcPct val="0"/>
              </a:spcBef>
            </a:pPr>
            <a:r>
              <a:rPr lang="zh-CN" dirty="0"/>
              <a:t>在线写Flash的程序用Turbo C编写。程序使用PC的并行口，将程序通过含有JTAG的芯片写入Flash芯片。程序先对PC的并口初始化，对JTAG口复位和测试，并读Flash，判断是否加锁。如加锁，必须先解锁，方可进行操作。写Flash之前，必须对其先擦除。将JTAG芯片设置在EXTEST模式，通过PC的并口，将目标文件通过JTAG写入Flash，并在烧写完成后进行校验。</a:t>
            </a:r>
          </a:p>
          <a:p>
            <a:pPr lvl="0" eaLnBrk="1" hangingPunct="1">
              <a:spcBef>
                <a:spcPct val="0"/>
              </a:spcBef>
            </a:pPr>
            <a:r>
              <a:rPr lang="zh-CN" dirty="0"/>
              <a:t>通过JTAG的读芯片ID子程序如下：</a:t>
            </a:r>
          </a:p>
          <a:p>
            <a:pPr lvl="0" eaLnBrk="1" hangingPunct="1">
              <a:spcBef>
                <a:spcPct val="0"/>
              </a:spcBef>
            </a:pPr>
            <a:r>
              <a:rPr lang="zh-CN" dirty="0"/>
              <a:t>1</a:t>
            </a:r>
          </a:p>
          <a:p>
            <a:pPr lvl="0" eaLnBrk="1" hangingPunct="1">
              <a:spcBef>
                <a:spcPct val="0"/>
              </a:spcBef>
            </a:pPr>
            <a:r>
              <a:rPr lang="zh-CN" dirty="0"/>
              <a:t>2</a:t>
            </a:r>
          </a:p>
          <a:p>
            <a:pPr lvl="0" eaLnBrk="1" hangingPunct="1">
              <a:spcBef>
                <a:spcPct val="0"/>
              </a:spcBef>
            </a:pPr>
            <a:r>
              <a:rPr lang="zh-CN" dirty="0"/>
              <a:t>3</a:t>
            </a:r>
          </a:p>
          <a:p>
            <a:pPr lvl="0" eaLnBrk="1" hangingPunct="1">
              <a:spcBef>
                <a:spcPct val="0"/>
              </a:spcBef>
            </a:pPr>
            <a:r>
              <a:rPr lang="zh-CN" dirty="0"/>
              <a:t>4</a:t>
            </a:r>
          </a:p>
          <a:p>
            <a:pPr lvl="0" eaLnBrk="1" hangingPunct="1">
              <a:spcBef>
                <a:spcPct val="0"/>
              </a:spcBef>
            </a:pPr>
            <a:r>
              <a:rPr lang="zh-CN" dirty="0"/>
              <a:t>5</a:t>
            </a:r>
          </a:p>
          <a:p>
            <a:pPr lvl="0" eaLnBrk="1" hangingPunct="1">
              <a:spcBef>
                <a:spcPct val="0"/>
              </a:spcBef>
            </a:pPr>
            <a:r>
              <a:rPr lang="zh-CN" dirty="0"/>
              <a:t>6</a:t>
            </a:r>
          </a:p>
          <a:p>
            <a:pPr lvl="0" eaLnBrk="1" hangingPunct="1">
              <a:spcBef>
                <a:spcPct val="0"/>
              </a:spcBef>
            </a:pPr>
            <a:r>
              <a:rPr lang="zh-CN" dirty="0"/>
              <a:t>7</a:t>
            </a:r>
          </a:p>
          <a:p>
            <a:pPr lvl="0" eaLnBrk="1" hangingPunct="1">
              <a:spcBef>
                <a:spcPct val="0"/>
              </a:spcBef>
            </a:pPr>
            <a:r>
              <a:rPr lang="zh-CN" dirty="0"/>
              <a:t>8</a:t>
            </a:r>
          </a:p>
          <a:p>
            <a:pPr lvl="0" eaLnBrk="1" hangingPunct="1">
              <a:spcBef>
                <a:spcPct val="0"/>
              </a:spcBef>
            </a:pPr>
            <a:r>
              <a:rPr lang="zh-CN" dirty="0"/>
              <a:t>9</a:t>
            </a:r>
          </a:p>
          <a:p>
            <a:pPr lvl="0" eaLnBrk="1" hangingPunct="1">
              <a:spcBef>
                <a:spcPct val="0"/>
              </a:spcBef>
            </a:pPr>
            <a:r>
              <a:rPr lang="zh-CN" dirty="0"/>
              <a:t>10</a:t>
            </a:r>
          </a:p>
          <a:p>
            <a:pPr lvl="0" eaLnBrk="1" hangingPunct="1">
              <a:spcBef>
                <a:spcPct val="0"/>
              </a:spcBef>
            </a:pPr>
            <a:r>
              <a:rPr lang="zh-CN" dirty="0"/>
              <a:t>11</a:t>
            </a:r>
          </a:p>
          <a:p>
            <a:pPr lvl="0" eaLnBrk="1" hangingPunct="1">
              <a:spcBef>
                <a:spcPct val="0"/>
              </a:spcBef>
            </a:pPr>
            <a:r>
              <a:rPr lang="zh-CN" dirty="0"/>
              <a:t>12</a:t>
            </a:r>
          </a:p>
          <a:p>
            <a:pPr lvl="0" eaLnBrk="1" hangingPunct="1">
              <a:spcBef>
                <a:spcPct val="0"/>
              </a:spcBef>
            </a:pPr>
            <a:r>
              <a:rPr lang="zh-CN" dirty="0"/>
              <a:t>13</a:t>
            </a:r>
          </a:p>
          <a:p>
            <a:pPr lvl="0" eaLnBrk="1" hangingPunct="1">
              <a:spcBef>
                <a:spcPct val="0"/>
              </a:spcBef>
            </a:pPr>
            <a:r>
              <a:rPr lang="zh-CN" dirty="0"/>
              <a:t>14</a:t>
            </a:r>
          </a:p>
          <a:p>
            <a:pPr lvl="0" eaLnBrk="1" hangingPunct="1">
              <a:spcBef>
                <a:spcPct val="0"/>
              </a:spcBef>
            </a:pPr>
            <a:r>
              <a:rPr lang="zh-CN" dirty="0"/>
              <a:t>15</a:t>
            </a:r>
          </a:p>
          <a:p>
            <a:pPr lvl="0" eaLnBrk="1" hangingPunct="1">
              <a:spcBef>
                <a:spcPct val="0"/>
              </a:spcBef>
            </a:pPr>
            <a:r>
              <a:rPr lang="zh-CN" dirty="0"/>
              <a:t>16</a:t>
            </a:r>
          </a:p>
          <a:p>
            <a:pPr lvl="0" eaLnBrk="1" hangingPunct="1">
              <a:spcBef>
                <a:spcPct val="0"/>
              </a:spcBef>
            </a:pPr>
            <a:r>
              <a:rPr lang="zh-CN" dirty="0"/>
              <a:t>17</a:t>
            </a:r>
          </a:p>
          <a:p>
            <a:pPr lvl="0" eaLnBrk="1" hangingPunct="1">
              <a:spcBef>
                <a:spcPct val="0"/>
              </a:spcBef>
            </a:pPr>
            <a:r>
              <a:rPr lang="zh-CN" dirty="0"/>
              <a:t>18</a:t>
            </a:r>
          </a:p>
          <a:p>
            <a:pPr lvl="0" eaLnBrk="1" hangingPunct="1">
              <a:spcBef>
                <a:spcPct val="0"/>
              </a:spcBef>
            </a:pPr>
            <a:r>
              <a:rPr lang="zh-CN" dirty="0"/>
              <a:t>19</a:t>
            </a:r>
          </a:p>
          <a:p>
            <a:pPr lvl="0" eaLnBrk="1" hangingPunct="1">
              <a:spcBef>
                <a:spcPct val="0"/>
              </a:spcBef>
            </a:pPr>
            <a:r>
              <a:rPr lang="zh-CN" dirty="0"/>
              <a:t>20</a:t>
            </a:r>
          </a:p>
          <a:p>
            <a:pPr lvl="0" eaLnBrk="1" hangingPunct="1">
              <a:spcBef>
                <a:spcPct val="0"/>
              </a:spcBef>
            </a:pPr>
            <a:r>
              <a:rPr lang="zh-CN" dirty="0"/>
              <a:t>21</a:t>
            </a:r>
          </a:p>
          <a:p>
            <a:pPr lvl="0" eaLnBrk="1" hangingPunct="1">
              <a:spcBef>
                <a:spcPct val="0"/>
              </a:spcBef>
            </a:pPr>
            <a:r>
              <a:rPr lang="zh-CN" dirty="0"/>
              <a:t>22</a:t>
            </a:r>
          </a:p>
          <a:p>
            <a:pPr lvl="0" eaLnBrk="1" hangingPunct="1">
              <a:spcBef>
                <a:spcPct val="0"/>
              </a:spcBef>
            </a:pPr>
            <a:r>
              <a:rPr lang="zh-CN" dirty="0"/>
              <a:t>23</a:t>
            </a:r>
          </a:p>
          <a:p>
            <a:pPr lvl="0" eaLnBrk="1" hangingPunct="1">
              <a:spcBef>
                <a:spcPct val="0"/>
              </a:spcBef>
            </a:pPr>
            <a:r>
              <a:rPr lang="zh-CN" dirty="0"/>
              <a:t>24</a:t>
            </a:r>
          </a:p>
          <a:p>
            <a:pPr lvl="0" eaLnBrk="1" hangingPunct="1">
              <a:spcBef>
                <a:spcPct val="0"/>
              </a:spcBef>
            </a:pPr>
            <a:r>
              <a:rPr lang="zh-CN" dirty="0"/>
              <a:t>25</a:t>
            </a:r>
          </a:p>
          <a:p>
            <a:pPr lvl="0" eaLnBrk="1" hangingPunct="1">
              <a:spcBef>
                <a:spcPct val="0"/>
              </a:spcBef>
            </a:pPr>
            <a:r>
              <a:rPr lang="zh-CN" dirty="0"/>
              <a:t>26</a:t>
            </a:r>
          </a:p>
          <a:p>
            <a:pPr lvl="0" eaLnBrk="1" hangingPunct="1">
              <a:spcBef>
                <a:spcPct val="0"/>
              </a:spcBef>
            </a:pPr>
            <a:r>
              <a:rPr lang="zh-CN" dirty="0"/>
              <a:t>27</a:t>
            </a:r>
          </a:p>
          <a:p>
            <a:pPr lvl="0" eaLnBrk="1" hangingPunct="1">
              <a:spcBef>
                <a:spcPct val="0"/>
              </a:spcBef>
            </a:pPr>
            <a:r>
              <a:rPr lang="zh-CN" dirty="0"/>
              <a:t>28</a:t>
            </a:r>
          </a:p>
          <a:p>
            <a:pPr lvl="0" eaLnBrk="1" hangingPunct="1">
              <a:spcBef>
                <a:spcPct val="0"/>
              </a:spcBef>
            </a:pPr>
            <a:r>
              <a:rPr lang="zh-CN" dirty="0"/>
              <a:t>29</a:t>
            </a:r>
          </a:p>
          <a:p>
            <a:pPr lvl="0" eaLnBrk="1" hangingPunct="1">
              <a:spcBef>
                <a:spcPct val="0"/>
              </a:spcBef>
            </a:pPr>
            <a:r>
              <a:rPr lang="zh-CN" dirty="0"/>
              <a:t>30</a:t>
            </a:r>
          </a:p>
          <a:p>
            <a:pPr lvl="0" eaLnBrk="1" hangingPunct="1">
              <a:spcBef>
                <a:spcPct val="0"/>
              </a:spcBef>
            </a:pPr>
            <a:r>
              <a:rPr lang="zh-CN" dirty="0"/>
              <a:t>voidid_command(void)</a:t>
            </a:r>
          </a:p>
          <a:p>
            <a:pPr lvl="0" eaLnBrk="1" hangingPunct="1">
              <a:spcBef>
                <a:spcPct val="0"/>
              </a:spcBef>
            </a:pPr>
            <a:r>
              <a:rPr lang="zh-CN" dirty="0"/>
              <a:t>{</a:t>
            </a:r>
          </a:p>
          <a:p>
            <a:pPr lvl="0" eaLnBrk="1" hangingPunct="1">
              <a:spcBef>
                <a:spcPct val="0"/>
              </a:spcBef>
            </a:pPr>
            <a:r>
              <a:rPr lang="zh-CN" dirty="0"/>
              <a:t>putp(1,0,IP);//Run-Test/Idle;使JTAG复位</a:t>
            </a:r>
          </a:p>
          <a:p>
            <a:pPr lvl="0" eaLnBrk="1" hangingPunct="1">
              <a:spcBef>
                <a:spcPct val="0"/>
              </a:spcBef>
            </a:pPr>
            <a:r>
              <a:rPr lang="zh-CN" dirty="0"/>
              <a:t>putp(1,0,IP);//Run-Test/Idle</a:t>
            </a:r>
          </a:p>
          <a:p>
            <a:pPr lvl="0" eaLnBrk="1" hangingPunct="1">
              <a:spcBef>
                <a:spcPct val="0"/>
              </a:spcBef>
            </a:pPr>
            <a:r>
              <a:rPr lang="zh-CN" dirty="0"/>
              <a:t>putp(1,0,IP);//Run-Test/Idle</a:t>
            </a:r>
          </a:p>
          <a:p>
            <a:pPr lvl="0" eaLnBrk="1" hangingPunct="1">
              <a:spcBef>
                <a:spcPct val="0"/>
              </a:spcBef>
            </a:pPr>
            <a:r>
              <a:rPr lang="zh-CN" dirty="0"/>
              <a:t>putp(1,0,IP);//Run-Test/Idle</a:t>
            </a:r>
          </a:p>
          <a:p>
            <a:pPr lvl="0" eaLnBrk="1" hangingPunct="1">
              <a:spcBef>
                <a:spcPct val="0"/>
              </a:spcBef>
            </a:pPr>
            <a:r>
              <a:rPr lang="zh-CN" dirty="0"/>
              <a:t>putp(1,1,IP);</a:t>
            </a:r>
          </a:p>
          <a:p>
            <a:pPr lvl="0" eaLnBrk="1" hangingPunct="1">
              <a:spcBef>
                <a:spcPct val="0"/>
              </a:spcBef>
            </a:pPr>
            <a:r>
              <a:rPr lang="zh-CN" dirty="0"/>
              <a:t>putp(1,1,IP);//选择指令寄存器</a:t>
            </a:r>
          </a:p>
          <a:p>
            <a:pPr lvl="0" eaLnBrk="1" hangingPunct="1">
              <a:spcBef>
                <a:spcPct val="0"/>
              </a:spcBef>
            </a:pPr>
            <a:r>
              <a:rPr lang="zh-CN" dirty="0"/>
              <a:t>putp(1,0,IP);//捕获指令寄存器</a:t>
            </a:r>
          </a:p>
          <a:p>
            <a:pPr lvl="0" eaLnBrk="1" hangingPunct="1">
              <a:spcBef>
                <a:spcPct val="0"/>
              </a:spcBef>
            </a:pPr>
            <a:r>
              <a:rPr lang="zh-CN" dirty="0"/>
              <a:t>putp(1,0,IP);//移位指令寄存器</a:t>
            </a:r>
          </a:p>
          <a:p>
            <a:pPr lvl="0" eaLnBrk="1" hangingPunct="1">
              <a:spcBef>
                <a:spcPct val="0"/>
              </a:spcBef>
            </a:pPr>
            <a:r>
              <a:rPr lang="zh-CN" dirty="0"/>
              <a:t>putp(0,0,IP);//SA1110JTAG口指令长度5位，IDCODE为01100</a:t>
            </a:r>
          </a:p>
          <a:p>
            <a:pPr lvl="0" eaLnBrk="1" hangingPunct="1">
              <a:spcBef>
                <a:spcPct val="0"/>
              </a:spcBef>
            </a:pPr>
            <a:r>
              <a:rPr lang="zh-CN" dirty="0"/>
              <a:t>putp(1,0,IP);</a:t>
            </a:r>
          </a:p>
          <a:p>
            <a:pPr lvl="0" eaLnBrk="1" hangingPunct="1">
              <a:spcBef>
                <a:spcPct val="0"/>
              </a:spcBef>
            </a:pPr>
            <a:r>
              <a:rPr lang="zh-CN" dirty="0"/>
              <a:t>putp(1,0,IP);</a:t>
            </a:r>
          </a:p>
          <a:p>
            <a:pPr lvl="0" eaLnBrk="1" hangingPunct="1">
              <a:spcBef>
                <a:spcPct val="0"/>
              </a:spcBef>
            </a:pPr>
            <a:r>
              <a:rPr lang="zh-CN" dirty="0"/>
              <a:t>putp(0,0,IP);</a:t>
            </a:r>
          </a:p>
          <a:p>
            <a:pPr lvl="0" eaLnBrk="1" hangingPunct="1">
              <a:spcBef>
                <a:spcPct val="0"/>
              </a:spcBef>
            </a:pPr>
            <a:r>
              <a:rPr lang="zh-CN" dirty="0"/>
              <a:t>putp(0,0,IP);</a:t>
            </a:r>
          </a:p>
          <a:p>
            <a:pPr lvl="0" eaLnBrk="1" hangingPunct="1">
              <a:spcBef>
                <a:spcPct val="0"/>
              </a:spcBef>
            </a:pPr>
            <a:r>
              <a:rPr lang="zh-CN" dirty="0"/>
              <a:t>putp(0,1,IP);//退出指令寄存器</a:t>
            </a:r>
          </a:p>
          <a:p>
            <a:pPr lvl="0" eaLnBrk="1" hangingPunct="1">
              <a:spcBef>
                <a:spcPct val="0"/>
              </a:spcBef>
            </a:pPr>
            <a:r>
              <a:rPr lang="zh-CN" dirty="0"/>
              <a:t>putp(1,1,IP);//更新指令寄存器，执行指令寄存器中的指令</a:t>
            </a:r>
          </a:p>
          <a:p>
            <a:pPr lvl="0" eaLnBrk="1" hangingPunct="1">
              <a:spcBef>
                <a:spcPct val="0"/>
              </a:spcBef>
            </a:pPr>
            <a:r>
              <a:rPr lang="zh-CN" dirty="0"/>
              <a:t>putp(1,0,IP);//Run-Test/Idle</a:t>
            </a:r>
          </a:p>
          <a:p>
            <a:pPr lvl="0" eaLnBrk="1" hangingPunct="1">
              <a:spcBef>
                <a:spcPct val="0"/>
              </a:spcBef>
            </a:pPr>
            <a:r>
              <a:rPr lang="zh-CN" dirty="0"/>
              <a:t>putp(1,0,IP);//Run-Test/Idle</a:t>
            </a:r>
          </a:p>
          <a:p>
            <a:pPr lvl="0" eaLnBrk="1" hangingPunct="1">
              <a:spcBef>
                <a:spcPct val="0"/>
              </a:spcBef>
            </a:pPr>
            <a:r>
              <a:rPr lang="zh-CN" dirty="0"/>
              <a:t>putp(1,0,IP);//Run-Test/Idle</a:t>
            </a:r>
          </a:p>
          <a:p>
            <a:pPr lvl="0" eaLnBrk="1" hangingPunct="1">
              <a:spcBef>
                <a:spcPct val="0"/>
              </a:spcBef>
            </a:pPr>
            <a:r>
              <a:rPr lang="zh-CN" dirty="0"/>
              <a:t>putp(1,1,IP);</a:t>
            </a:r>
          </a:p>
          <a:p>
            <a:pPr lvl="0" eaLnBrk="1" hangingPunct="1">
              <a:spcBef>
                <a:spcPct val="0"/>
              </a:spcBef>
            </a:pPr>
            <a:r>
              <a:rPr lang="zh-CN" dirty="0"/>
              <a:t>putp(1,0,IP);</a:t>
            </a:r>
          </a:p>
          <a:p>
            <a:pPr lvl="0" eaLnBrk="1" hangingPunct="1">
              <a:spcBef>
                <a:spcPct val="0"/>
              </a:spcBef>
            </a:pPr>
            <a:r>
              <a:rPr lang="zh-CN" dirty="0"/>
              <a:t>if(check_id(SA1110ID))</a:t>
            </a:r>
          </a:p>
          <a:p>
            <a:pPr lvl="0" eaLnBrk="1" hangingPunct="1">
              <a:spcBef>
                <a:spcPct val="0"/>
              </a:spcBef>
            </a:pPr>
            <a:r>
              <a:rPr lang="zh-CN" dirty="0"/>
              <a:t>error_out("failedtoreaddeviceIDfortheSA-1110");</a:t>
            </a:r>
          </a:p>
          <a:p>
            <a:pPr lvl="0" eaLnBrk="1" hangingPunct="1">
              <a:spcBef>
                <a:spcPct val="0"/>
              </a:spcBef>
            </a:pPr>
            <a:r>
              <a:rPr lang="zh-CN" dirty="0"/>
              <a:t>putp(1,1,IP);//退出数据寄存器</a:t>
            </a:r>
          </a:p>
          <a:p>
            <a:pPr lvl="0" eaLnBrk="1" hangingPunct="1">
              <a:spcBef>
                <a:spcPct val="0"/>
              </a:spcBef>
            </a:pPr>
            <a:r>
              <a:rPr lang="zh-CN" dirty="0"/>
              <a:t>putp(1,1,IP);//更新数据寄存器</a:t>
            </a:r>
          </a:p>
          <a:p>
            <a:pPr lvl="0" eaLnBrk="1" hangingPunct="1">
              <a:spcBef>
                <a:spcPct val="0"/>
              </a:spcBef>
            </a:pPr>
            <a:r>
              <a:rPr lang="zh-CN" dirty="0"/>
              <a:t>putp(1,0,IP);//Run-Test/Idle,使JTAG复位</a:t>
            </a:r>
          </a:p>
          <a:p>
            <a:pPr lvl="0" eaLnBrk="1" hangingPunct="1">
              <a:spcBef>
                <a:spcPct val="0"/>
              </a:spcBef>
            </a:pPr>
            <a:r>
              <a:rPr lang="zh-CN" dirty="0"/>
              <a:t>putp(1,0,IP);//Run-Test/Idle</a:t>
            </a:r>
          </a:p>
          <a:p>
            <a:pPr lvl="0" eaLnBrk="1" hangingPunct="1">
              <a:spcBef>
                <a:spcPct val="0"/>
              </a:spcBef>
            </a:pPr>
            <a:r>
              <a:rPr lang="zh-CN" dirty="0"/>
              <a:t>putp(1,0,IP);//Run-Test/Idle</a:t>
            </a:r>
          </a:p>
          <a:p>
            <a:pPr lvl="0" eaLnBrk="1" hangingPunct="1">
              <a:spcBef>
                <a:spcPct val="0"/>
              </a:spcBef>
            </a:pPr>
            <a:r>
              <a:rPr lang="zh-CN" dirty="0"/>
              <a:t>}</a:t>
            </a:r>
          </a:p>
          <a:p>
            <a:pPr lvl="0" eaLnBrk="1" hangingPunct="1">
              <a:spcBef>
                <a:spcPct val="0"/>
              </a:spcBef>
            </a:pPr>
            <a:r>
              <a:rPr lang="zh-CN" dirty="0"/>
              <a:t>电路设计和编程中的注意事项</a:t>
            </a:r>
          </a:p>
          <a:p>
            <a:pPr lvl="0" eaLnBrk="1" hangingPunct="1">
              <a:spcBef>
                <a:spcPct val="0"/>
              </a:spcBef>
            </a:pPr>
            <a:r>
              <a:rPr lang="zh-CN" dirty="0"/>
              <a:t>①Flash芯片的WE、CE、OE等控制线必须与SA1110的BSR相连。只有这样，才能通过BSR控制Flash的相应引脚。</a:t>
            </a:r>
          </a:p>
          <a:p>
            <a:pPr lvl="0" eaLnBrk="1" hangingPunct="1">
              <a:spcBef>
                <a:spcPct val="0"/>
              </a:spcBef>
            </a:pPr>
            <a:r>
              <a:rPr lang="zh-CN" dirty="0"/>
              <a:t>②JTAG口与PC并口的连接线要尽量短，原则上不大于15cm。</a:t>
            </a:r>
          </a:p>
          <a:p>
            <a:pPr lvl="0" eaLnBrk="1" hangingPunct="1">
              <a:spcBef>
                <a:spcPct val="0"/>
              </a:spcBef>
            </a:pPr>
            <a:r>
              <a:rPr lang="zh-CN" dirty="0"/>
              <a:t>③Flash在擦写和编程时所需的工作电流较大，在选用系统的供电芯片时，必须加以考虑。</a:t>
            </a:r>
          </a:p>
          <a:p>
            <a:pPr lvl="0" eaLnBrk="1" hangingPunct="1">
              <a:spcBef>
                <a:spcPct val="0"/>
              </a:spcBef>
            </a:pPr>
            <a:r>
              <a:rPr lang="zh-CN" dirty="0"/>
              <a:t>④为提高对Flash的编程速度，尽量使TCK不低于6MHz，可编写烧写Flash程序时实现。</a:t>
            </a:r>
          </a:p>
          <a:p>
            <a:pPr lvl="0" eaLnBrk="1" hangingPunct="1">
              <a:spcBef>
                <a:spcPct val="0"/>
              </a:spcBef>
            </a:pPr>
            <a:r>
              <a:rPr lang="zh-CN" dirty="0"/>
              <a:t>说明编辑</a:t>
            </a:r>
          </a:p>
          <a:p>
            <a:pPr lvl="0" eaLnBrk="1" hangingPunct="1">
              <a:spcBef>
                <a:spcPct val="0"/>
              </a:spcBef>
            </a:pPr>
            <a:r>
              <a:rPr lang="zh-CN" dirty="0"/>
              <a:t>通常所说的JTAG大致分两类，一类用于测试芯片的电气特性，检测芯片是否有问题：一类用于Debug，一般支持JTAG的CPU内都包含了这两个模块。</a:t>
            </a:r>
          </a:p>
          <a:p>
            <a:pPr lvl="0" eaLnBrk="1" hangingPunct="1">
              <a:spcBef>
                <a:spcPct val="0"/>
              </a:spcBef>
            </a:pPr>
            <a:r>
              <a:rPr lang="zh-CN" dirty="0"/>
              <a:t>一个含有JTAG Debug接口模块的CPU，只要时钟正常，就可以通过JTAG接口访问CPU的内部寄存器和挂在CPU总线上的设备，如FLASH，RAM，SOC（比如4510B，44Box，AT91M系列）内置模块的寄存器，像UART，Timers，GPIO等等的寄存器。</a:t>
            </a:r>
          </a:p>
          <a:p>
            <a:pPr lvl="0" eaLnBrk="1" hangingPunct="1">
              <a:spcBef>
                <a:spcPct val="0"/>
              </a:spcBef>
            </a:pPr>
            <a:r>
              <a:rPr lang="zh-CN" dirty="0"/>
              <a:t>上面说的只是JTAG接口所具备的能力，要使用这些功能，还需要软件的配合，具体实现的功能则由具体的软件决定。</a:t>
            </a:r>
          </a:p>
          <a:p>
            <a:pPr lvl="0" eaLnBrk="1" hangingPunct="1">
              <a:spcBef>
                <a:spcPct val="0"/>
              </a:spcBef>
            </a:pPr>
            <a:r>
              <a:rPr lang="zh-CN" dirty="0"/>
              <a:t>例如下载程序到RAM功能。了解SOC的都知道，要使用外接的RAM，需要参照SOC DataSheet的寄存器说明，设置RAM的基地址，总线宽度，访问速度等等。有的SOC则还需要Remap，才能正常工作。运行Firmware时，这些设置由Firmware的初始化程序完成。但如果使用JTAG接口，相关的寄存器可能还处在上电值，甚至是错误值，RAM不能正常工作，所以下载必然要失败。要正常使用，先要想办法设置RAM。在ADW中，可以在Console窗口通过Let 命令设置，在AXD中可以在Console窗口通过Set命令设置。</a:t>
            </a:r>
          </a:p>
          <a:p>
            <a:pPr lvl="0" eaLnBrk="1" hangingPunct="1">
              <a:spcBef>
                <a:spcPct val="0"/>
              </a:spcBef>
            </a:pPr>
            <a:r>
              <a:rPr lang="zh-CN" dirty="0"/>
              <a:t>定义编辑</a:t>
            </a:r>
          </a:p>
          <a:p>
            <a:pPr lvl="0" eaLnBrk="1" hangingPunct="1">
              <a:spcBef>
                <a:spcPct val="0"/>
              </a:spcBef>
            </a:pPr>
            <a:r>
              <a:rPr lang="zh-CN" dirty="0"/>
              <a:t>JTAG(Joint Test Action Group ，联合测试行动小组 ) 是一种国际标准测试协议，主要用于芯片内部测试及对系统进行仿真、调试， JTAG 技术是一种嵌入式调试技术，它在芯片内部封装了专门的测试电路 TAP （ Test Access Port ，测试访问口），通过专用的 JTAG 测试工具对内部节点进行测试。</a:t>
            </a:r>
          </a:p>
          <a:p>
            <a:pPr lvl="0" eaLnBrk="1" hangingPunct="1">
              <a:spcBef>
                <a:spcPct val="0"/>
              </a:spcBef>
            </a:pPr>
            <a:r>
              <a:rPr lang="zh-CN" dirty="0"/>
              <a:t>如今大多数比较复杂的器件都支持 JTAG 协议，如 ARM 、 DSP 、 FPGA 器件等。标准的 JTAG 接口是 4 线： TMS 、 TCK 、 TDI 、 TDO ，分别为测试模式选择、测试时钟、测试数据输入和测试数据输出。如今 JTAG 接口的连接有两种标准，即 14 针接口和 20 针接口，其定义分别如下所示。</a:t>
            </a:r>
          </a:p>
          <a:p>
            <a:pPr lvl="0" eaLnBrk="1" hangingPunct="1">
              <a:spcBef>
                <a:spcPct val="0"/>
              </a:spcBef>
            </a:pPr>
            <a:r>
              <a:rPr lang="zh-CN" dirty="0"/>
              <a:t>14针</a:t>
            </a:r>
          </a:p>
          <a:p>
            <a:pPr lvl="0" eaLnBrk="1" hangingPunct="1">
              <a:spcBef>
                <a:spcPct val="0"/>
              </a:spcBef>
            </a:pPr>
            <a:r>
              <a:rPr lang="zh-CN" dirty="0"/>
              <a:t>1 、 13 　 VCC 接电源</a:t>
            </a:r>
          </a:p>
          <a:p>
            <a:pPr lvl="0" eaLnBrk="1" hangingPunct="1">
              <a:spcBef>
                <a:spcPct val="0"/>
              </a:spcBef>
            </a:pPr>
            <a:r>
              <a:rPr lang="zh-CN" dirty="0"/>
              <a:t>2 、 4 、 6 、 8 、 10 、 14 　 GND 接地</a:t>
            </a:r>
          </a:p>
          <a:p>
            <a:pPr lvl="0" eaLnBrk="1" hangingPunct="1">
              <a:spcBef>
                <a:spcPct val="0"/>
              </a:spcBef>
            </a:pPr>
            <a:r>
              <a:rPr lang="zh-CN" dirty="0"/>
              <a:t>3 　nTRST 　测试系统复位信号</a:t>
            </a:r>
          </a:p>
          <a:p>
            <a:pPr lvl="0" eaLnBrk="1" hangingPunct="1">
              <a:spcBef>
                <a:spcPct val="0"/>
              </a:spcBef>
            </a:pPr>
            <a:r>
              <a:rPr lang="zh-CN" dirty="0"/>
              <a:t>5 　TDI 　 测试数据串行输入</a:t>
            </a:r>
          </a:p>
          <a:p>
            <a:pPr lvl="0" eaLnBrk="1" hangingPunct="1">
              <a:spcBef>
                <a:spcPct val="0"/>
              </a:spcBef>
            </a:pPr>
            <a:r>
              <a:rPr lang="zh-CN" dirty="0"/>
              <a:t>7 　TMS 　测试模式选择</a:t>
            </a:r>
          </a:p>
          <a:p>
            <a:pPr lvl="0" eaLnBrk="1" hangingPunct="1">
              <a:spcBef>
                <a:spcPct val="0"/>
              </a:spcBef>
            </a:pPr>
            <a:r>
              <a:rPr lang="zh-CN" dirty="0"/>
              <a:t>9 　TCK 　测试时钟</a:t>
            </a:r>
          </a:p>
          <a:p>
            <a:pPr lvl="0" eaLnBrk="1" hangingPunct="1">
              <a:spcBef>
                <a:spcPct val="0"/>
              </a:spcBef>
            </a:pPr>
            <a:r>
              <a:rPr lang="zh-CN" dirty="0"/>
              <a:t>11　TDO 　 测试数据串行输出</a:t>
            </a:r>
          </a:p>
          <a:p>
            <a:pPr lvl="0" eaLnBrk="1" hangingPunct="1">
              <a:spcBef>
                <a:spcPct val="0"/>
              </a:spcBef>
            </a:pPr>
            <a:r>
              <a:rPr lang="zh-CN" dirty="0"/>
              <a:t>12　NC 　 未连接</a:t>
            </a:r>
          </a:p>
          <a:p>
            <a:pPr lvl="0" eaLnBrk="1" hangingPunct="1">
              <a:spcBef>
                <a:spcPct val="0"/>
              </a:spcBef>
            </a:pPr>
            <a:r>
              <a:rPr lang="zh-CN" dirty="0"/>
              <a:t>20针</a:t>
            </a:r>
          </a:p>
          <a:p>
            <a:pPr lvl="0" eaLnBrk="1" hangingPunct="1">
              <a:spcBef>
                <a:spcPct val="0"/>
              </a:spcBef>
            </a:pPr>
            <a:r>
              <a:rPr lang="zh-CN" dirty="0"/>
              <a:t>1　VTref 　 目标板参考电压，接电源</a:t>
            </a:r>
          </a:p>
          <a:p>
            <a:pPr lvl="0" eaLnBrk="1" hangingPunct="1">
              <a:spcBef>
                <a:spcPct val="0"/>
              </a:spcBef>
            </a:pPr>
            <a:r>
              <a:rPr lang="zh-CN" dirty="0"/>
              <a:t>2 VCC 　 接电源</a:t>
            </a:r>
          </a:p>
          <a:p>
            <a:pPr lvl="0" eaLnBrk="1" hangingPunct="1">
              <a:spcBef>
                <a:spcPct val="0"/>
              </a:spcBef>
            </a:pPr>
            <a:r>
              <a:rPr lang="zh-CN" dirty="0"/>
              <a:t>3 nTRST 　 测试系统复位信号</a:t>
            </a:r>
          </a:p>
          <a:p>
            <a:pPr lvl="0" eaLnBrk="1" hangingPunct="1">
              <a:spcBef>
                <a:spcPct val="0"/>
              </a:spcBef>
            </a:pPr>
            <a:r>
              <a:rPr lang="zh-CN" dirty="0"/>
              <a:t>4、6、8、10、12、14、16、18、20 　GND 接地</a:t>
            </a:r>
          </a:p>
          <a:p>
            <a:pPr lvl="0" eaLnBrk="1" hangingPunct="1">
              <a:spcBef>
                <a:spcPct val="0"/>
              </a:spcBef>
            </a:pPr>
            <a:r>
              <a:rPr lang="zh-CN" dirty="0"/>
              <a:t>5 TDI 　 测试数据串行输入</a:t>
            </a:r>
          </a:p>
          <a:p>
            <a:pPr lvl="0" eaLnBrk="1" hangingPunct="1">
              <a:spcBef>
                <a:spcPct val="0"/>
              </a:spcBef>
            </a:pPr>
            <a:r>
              <a:rPr lang="zh-CN" dirty="0"/>
              <a:t>7 TMS 　 测试模式选择</a:t>
            </a:r>
          </a:p>
          <a:p>
            <a:pPr lvl="0" eaLnBrk="1" hangingPunct="1">
              <a:spcBef>
                <a:spcPct val="0"/>
              </a:spcBef>
            </a:pPr>
            <a:r>
              <a:rPr lang="zh-CN" dirty="0"/>
              <a:t>9 TCK 　 测试时钟</a:t>
            </a:r>
          </a:p>
          <a:p>
            <a:pPr lvl="0" eaLnBrk="1" hangingPunct="1">
              <a:spcBef>
                <a:spcPct val="0"/>
              </a:spcBef>
            </a:pPr>
            <a:r>
              <a:rPr lang="zh-CN" dirty="0"/>
              <a:t>11 RTCK 　测试时钟返回信号</a:t>
            </a:r>
          </a:p>
          <a:p>
            <a:pPr lvl="0" eaLnBrk="1" hangingPunct="1">
              <a:spcBef>
                <a:spcPct val="0"/>
              </a:spcBef>
            </a:pPr>
            <a:r>
              <a:rPr lang="zh-CN" dirty="0"/>
              <a:t>13 TDO 　 测试数据串行输出</a:t>
            </a:r>
          </a:p>
          <a:p>
            <a:pPr lvl="0" eaLnBrk="1" hangingPunct="1">
              <a:spcBef>
                <a:spcPct val="0"/>
              </a:spcBef>
            </a:pPr>
            <a:r>
              <a:rPr lang="zh-CN" dirty="0"/>
              <a:t>15 nRESET 　 目标系统复位信号</a:t>
            </a:r>
          </a:p>
          <a:p>
            <a:pPr lvl="0" eaLnBrk="1" hangingPunct="1">
              <a:spcBef>
                <a:spcPct val="0"/>
              </a:spcBef>
            </a:pPr>
            <a:r>
              <a:rPr lang="zh-CN" dirty="0"/>
              <a:t>17 、 19 NC 　未连接</a:t>
            </a:r>
          </a:p>
          <a:p>
            <a:pPr lvl="0" eaLnBrk="1" hangingPunct="1">
              <a:spcBef>
                <a:spcPct val="0"/>
              </a:spcBef>
            </a:pPr>
            <a:r>
              <a:rPr lang="zh-CN" dirty="0"/>
              <a:t>10针</a:t>
            </a:r>
          </a:p>
          <a:p>
            <a:pPr lvl="0" eaLnBrk="1" hangingPunct="1">
              <a:spcBef>
                <a:spcPct val="0"/>
              </a:spcBef>
            </a:pPr>
            <a:r>
              <a:rPr lang="zh-CN" dirty="0"/>
              <a:t>仿真器端口 AVR端口 备注</a:t>
            </a:r>
          </a:p>
          <a:p>
            <a:pPr lvl="0" eaLnBrk="1" hangingPunct="1">
              <a:spcBef>
                <a:spcPct val="0"/>
              </a:spcBef>
            </a:pPr>
            <a:r>
              <a:rPr lang="zh-CN" dirty="0"/>
              <a:t>1. TCK TCK</a:t>
            </a:r>
          </a:p>
          <a:p>
            <a:pPr lvl="0" eaLnBrk="1" hangingPunct="1">
              <a:spcBef>
                <a:spcPct val="0"/>
              </a:spcBef>
            </a:pPr>
            <a:r>
              <a:rPr lang="zh-CN" dirty="0"/>
              <a:t>2. NC NC</a:t>
            </a:r>
          </a:p>
          <a:p>
            <a:pPr lvl="0" eaLnBrk="1" hangingPunct="1">
              <a:spcBef>
                <a:spcPct val="0"/>
              </a:spcBef>
            </a:pPr>
            <a:r>
              <a:rPr lang="zh-CN" dirty="0"/>
              <a:t>3. TDO TDO</a:t>
            </a:r>
          </a:p>
          <a:p>
            <a:pPr lvl="0" eaLnBrk="1" hangingPunct="1">
              <a:spcBef>
                <a:spcPct val="0"/>
              </a:spcBef>
            </a:pPr>
            <a:r>
              <a:rPr lang="zh-CN" dirty="0"/>
              <a:t>4. Vtref VCC</a:t>
            </a:r>
          </a:p>
          <a:p>
            <a:pPr lvl="0" eaLnBrk="1" hangingPunct="1">
              <a:spcBef>
                <a:spcPct val="0"/>
              </a:spcBef>
            </a:pPr>
            <a:r>
              <a:rPr lang="zh-CN" dirty="0"/>
              <a:t>5. TMS TMS</a:t>
            </a:r>
          </a:p>
          <a:p>
            <a:pPr lvl="0" eaLnBrk="1" hangingPunct="1">
              <a:spcBef>
                <a:spcPct val="0"/>
              </a:spcBef>
            </a:pPr>
            <a:r>
              <a:rPr lang="zh-CN" dirty="0"/>
              <a:t>6. nSRST RESET</a:t>
            </a:r>
          </a:p>
          <a:p>
            <a:pPr lvl="0" eaLnBrk="1" hangingPunct="1">
              <a:spcBef>
                <a:spcPct val="0"/>
              </a:spcBef>
            </a:pPr>
            <a:r>
              <a:rPr lang="zh-CN" dirty="0"/>
              <a:t>7. NC / Vsupply NC / VCC JTAG ICE仿真器：VCC；JTAG ICE mkII仿真器：NC</a:t>
            </a:r>
          </a:p>
          <a:p>
            <a:pPr lvl="0" eaLnBrk="1" hangingPunct="1">
              <a:spcBef>
                <a:spcPct val="0"/>
              </a:spcBef>
            </a:pPr>
            <a:r>
              <a:rPr lang="zh-CN" dirty="0"/>
              <a:t>8. nTRST NC ATMEL尚且保留该端口，如今暂不使用它，未来可能会使用</a:t>
            </a:r>
          </a:p>
          <a:p>
            <a:pPr lvl="0" eaLnBrk="1" hangingPunct="1">
              <a:spcBef>
                <a:spcPct val="0"/>
              </a:spcBef>
            </a:pPr>
            <a:r>
              <a:rPr lang="zh-CN" dirty="0"/>
              <a:t>9. TDI TDI</a:t>
            </a:r>
          </a:p>
          <a:p>
            <a:pPr lvl="0" eaLnBrk="1" hangingPunct="1">
              <a:spcBef>
                <a:spcPct val="0"/>
              </a:spcBef>
            </a:pPr>
            <a:r>
              <a:rPr lang="zh-CN" dirty="0"/>
              <a:t>10.GND GND</a:t>
            </a:r>
          </a:p>
        </p:txBody>
      </p:sp>
      <p:sp>
        <p:nvSpPr>
          <p:cNvPr id="173060"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44</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04375BB-DF29-40E4-B0CF-6F0811FE421C}"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1619" name="Rectangle 2"/>
          <p:cNvSpPr>
            <a:spLocks noGrp="1" noRot="1" noChangeAspect="1" noTextEdit="1"/>
          </p:cNvSpPr>
          <p:nvPr>
            <p:ph type="sldImg"/>
          </p:nvPr>
        </p:nvSpPr>
        <p:spPr/>
      </p:sp>
      <p:sp>
        <p:nvSpPr>
          <p:cNvPr id="3113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en-US" altLang="zh-CN" sz="1200" b="1"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EPLD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是 </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Altera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公司 </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20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世纪 </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80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年代中期推出的一种大规模可编程逻辑器件。 </a:t>
            </a:r>
            <a:r>
              <a:rPr kumimoji="0" lang="en-US" altLang="zh-CN" sz="1200" b="1"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EPLD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的基本结构与 </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GAL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并无本质区别 ，但其集成密度比 </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GAL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高得多，使其在一块芯片内能够实现更多的逻辑功能。比较有代表性的 </a:t>
            </a:r>
            <a:r>
              <a:rPr kumimoji="0" lang="en-US" altLang="zh-CN" sz="1200" b="1"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EPLD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是 </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Atmel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公司的 </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ATV750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 </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ATV2500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和 </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ATV5000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复杂可编程逻辑器件 </a:t>
            </a:r>
            <a:r>
              <a:rPr kumimoji="0" lang="en-US" altLang="zh-CN" sz="1200" b="1"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CPLD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是 </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20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世纪 </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90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年代初期出现的 </a:t>
            </a:r>
            <a:r>
              <a:rPr kumimoji="0" lang="en-US" altLang="zh-CN" sz="1200" b="1"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EPLD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改进器件。同 </a:t>
            </a:r>
            <a:r>
              <a:rPr kumimoji="0" lang="en-US" altLang="zh-CN" sz="1200" b="1"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EPLD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相比， </a:t>
            </a:r>
            <a:r>
              <a:rPr kumimoji="0" lang="en-US" altLang="zh-CN" sz="1200" b="1"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CPLD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增加了内部连线，改进了内部结构体系，因而比 </a:t>
            </a:r>
            <a:r>
              <a:rPr kumimoji="0" lang="en-US" altLang="zh-CN" sz="1200" b="1"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EPLD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性能更好，设计更加灵活，其发展也非常迅速。本世纪初，国内常用的典型 </a:t>
            </a:r>
            <a:r>
              <a:rPr kumimoji="0" lang="en-US" altLang="zh-CN" sz="1200" b="1"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CPLD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器件有 </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Lattice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公司的 </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ispLSI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系列器件、 </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Xilinx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公司的 </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9000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系列器件、 </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Altera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公司的 </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MAX7000 </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系列器件。</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a:xfrm>
            <a:off x="379413" y="684213"/>
            <a:ext cx="6096000" cy="3429000"/>
          </a:xfrm>
        </p:spPr>
      </p:sp>
      <p:sp>
        <p:nvSpPr>
          <p:cNvPr id="175107" name="备注占位符 2"/>
          <p:cNvSpPr>
            <a:spLocks noGrp="1"/>
          </p:cNvSpPr>
          <p:nvPr>
            <p:ph type="body"/>
          </p:nvPr>
        </p:nvSpPr>
        <p:spPr>
          <a:xfrm>
            <a:off x="684213" y="4341813"/>
            <a:ext cx="5486400" cy="4114800"/>
          </a:xfrm>
        </p:spPr>
        <p:txBody>
          <a:bodyPr wrap="square" lIns="91440" tIns="45720" rIns="91440" bIns="45720" anchor="t"/>
          <a:lstStyle/>
          <a:p>
            <a:pPr lvl="0" eaLnBrk="1" hangingPunct="1">
              <a:spcBef>
                <a:spcPct val="0"/>
              </a:spcBef>
            </a:pPr>
            <a:r>
              <a:rPr lang="zh-CN" altLang="en-US" dirty="0"/>
              <a:t>注意芯片标</a:t>
            </a:r>
            <a:r>
              <a:rPr lang="en-US" altLang="zh-CN" dirty="0"/>
              <a:t>1</a:t>
            </a:r>
            <a:r>
              <a:rPr lang="zh-CN" altLang="en-US" dirty="0"/>
              <a:t>的位置。</a:t>
            </a:r>
          </a:p>
          <a:p>
            <a:pPr lvl="0" eaLnBrk="1" hangingPunct="1">
              <a:spcBef>
                <a:spcPct val="0"/>
              </a:spcBef>
            </a:pPr>
            <a:r>
              <a:rPr lang="en-US" altLang="zh-CN" dirty="0"/>
              <a:t>TDI</a:t>
            </a:r>
            <a:r>
              <a:rPr lang="zh-CN" altLang="en-US" dirty="0"/>
              <a:t>、</a:t>
            </a:r>
            <a:r>
              <a:rPr lang="en-US" altLang="zh-CN" dirty="0"/>
              <a:t>TMS</a:t>
            </a:r>
            <a:r>
              <a:rPr lang="zh-CN" altLang="en-US" dirty="0"/>
              <a:t>、</a:t>
            </a:r>
            <a:r>
              <a:rPr lang="en-US" altLang="zh-CN" dirty="0"/>
              <a:t>TCK</a:t>
            </a:r>
            <a:r>
              <a:rPr lang="zh-CN" altLang="en-US" dirty="0"/>
              <a:t>、</a:t>
            </a:r>
            <a:r>
              <a:rPr lang="en-US" altLang="zh-CN" dirty="0"/>
              <a:t>TDO</a:t>
            </a:r>
            <a:r>
              <a:rPr lang="zh-CN" altLang="en-US" dirty="0"/>
              <a:t>和在系统编程相关，另外要注意有多个</a:t>
            </a:r>
            <a:r>
              <a:rPr lang="en-US" altLang="zh-CN" dirty="0"/>
              <a:t>GND</a:t>
            </a:r>
            <a:r>
              <a:rPr lang="zh-CN" altLang="en-US" dirty="0"/>
              <a:t>和</a:t>
            </a:r>
            <a:r>
              <a:rPr lang="en-US" altLang="zh-CN" dirty="0"/>
              <a:t>VCC</a:t>
            </a:r>
          </a:p>
        </p:txBody>
      </p:sp>
      <p:sp>
        <p:nvSpPr>
          <p:cNvPr id="175108" name="灯片编号占位符 3"/>
          <p:cNvSpPr txBox="1">
            <a:spLocks noGrp="1"/>
          </p:cNvSpPr>
          <p:nvPr/>
        </p:nvSpPr>
        <p:spPr>
          <a:xfrm>
            <a:off x="3884613" y="8685213"/>
            <a:ext cx="2973387"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45</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a:xfrm>
            <a:off x="379413" y="684213"/>
            <a:ext cx="6096000" cy="3429000"/>
          </a:xfrm>
        </p:spPr>
      </p:sp>
      <p:sp>
        <p:nvSpPr>
          <p:cNvPr id="177155" name="备注占位符 2"/>
          <p:cNvSpPr>
            <a:spLocks noGrp="1"/>
          </p:cNvSpPr>
          <p:nvPr>
            <p:ph type="body"/>
          </p:nvPr>
        </p:nvSpPr>
        <p:spPr>
          <a:xfrm>
            <a:off x="684213" y="4341813"/>
            <a:ext cx="5486400" cy="4114800"/>
          </a:xfrm>
        </p:spPr>
        <p:txBody>
          <a:bodyPr wrap="square" lIns="91440" tIns="45720" rIns="91440" bIns="45720" anchor="t"/>
          <a:lstStyle/>
          <a:p>
            <a:pPr lvl="0" eaLnBrk="1" hangingPunct="1">
              <a:spcBef>
                <a:spcPct val="0"/>
              </a:spcBef>
            </a:pPr>
            <a:r>
              <a:rPr lang="en-US" altLang="zh-CN" dirty="0"/>
              <a:t>LAB</a:t>
            </a:r>
            <a:r>
              <a:rPr lang="zh-CN" altLang="en-US" dirty="0"/>
              <a:t>：逻辑阵列块，包含</a:t>
            </a:r>
            <a:r>
              <a:rPr lang="en-US" altLang="zh-CN" dirty="0"/>
              <a:t>16</a:t>
            </a:r>
            <a:r>
              <a:rPr lang="zh-CN" altLang="en-US" dirty="0"/>
              <a:t>个宏单元，这个芯片其实有</a:t>
            </a:r>
            <a:r>
              <a:rPr lang="en-US" altLang="zh-CN" dirty="0"/>
              <a:t>8</a:t>
            </a:r>
            <a:r>
              <a:rPr lang="zh-CN" altLang="en-US" dirty="0"/>
              <a:t>个</a:t>
            </a:r>
            <a:r>
              <a:rPr lang="en-US" altLang="zh-CN" dirty="0"/>
              <a:t>LAB</a:t>
            </a:r>
            <a:r>
              <a:rPr lang="zh-CN" altLang="en-US" dirty="0"/>
              <a:t>。</a:t>
            </a:r>
            <a:r>
              <a:rPr lang="en-US" altLang="zh-CN" dirty="0"/>
              <a:t>PIA</a:t>
            </a:r>
            <a:r>
              <a:rPr lang="zh-CN" altLang="en-US" dirty="0"/>
              <a:t>：可编程连接阵列。</a:t>
            </a:r>
          </a:p>
        </p:txBody>
      </p:sp>
      <p:sp>
        <p:nvSpPr>
          <p:cNvPr id="177156" name="灯片编号占位符 3"/>
          <p:cNvSpPr txBox="1">
            <a:spLocks noGrp="1"/>
          </p:cNvSpPr>
          <p:nvPr/>
        </p:nvSpPr>
        <p:spPr>
          <a:xfrm>
            <a:off x="3884613" y="8685213"/>
            <a:ext cx="2973387"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46</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p:sp>
      <p:sp>
        <p:nvSpPr>
          <p:cNvPr id="179203" name="备注占位符 2"/>
          <p:cNvSpPr>
            <a:spLocks noGrp="1"/>
          </p:cNvSpPr>
          <p:nvPr>
            <p:ph type="body"/>
          </p:nvPr>
        </p:nvSpPr>
        <p:spPr/>
        <p:txBody>
          <a:bodyPr wrap="square" lIns="91440" tIns="45720" rIns="91440" bIns="45720" anchor="t"/>
          <a:lstStyle/>
          <a:p>
            <a:pPr lvl="0" eaLnBrk="1" hangingPunct="1">
              <a:spcBef>
                <a:spcPct val="0"/>
              </a:spcBef>
            </a:pPr>
            <a:endParaRPr lang="zh-CN" altLang="en-US" dirty="0"/>
          </a:p>
        </p:txBody>
      </p:sp>
      <p:sp>
        <p:nvSpPr>
          <p:cNvPr id="179204"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47</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p:sp>
      <p:sp>
        <p:nvSpPr>
          <p:cNvPr id="183299" name="备注占位符 2"/>
          <p:cNvSpPr>
            <a:spLocks noGrp="1"/>
          </p:cNvSpPr>
          <p:nvPr>
            <p:ph type="body"/>
          </p:nvPr>
        </p:nvSpPr>
        <p:spPr/>
        <p:txBody>
          <a:bodyPr wrap="square" lIns="91440" tIns="45720" rIns="91440" bIns="45720" anchor="t"/>
          <a:lstStyle/>
          <a:p>
            <a:pPr lvl="0" eaLnBrk="1" hangingPunct="1">
              <a:spcBef>
                <a:spcPct val="0"/>
              </a:spcBef>
            </a:pPr>
            <a:r>
              <a:rPr lang="en-US" altLang="zh-CN" dirty="0"/>
              <a:t>LAB</a:t>
            </a:r>
            <a:r>
              <a:rPr lang="zh-CN" altLang="en-US" dirty="0"/>
              <a:t>和前面芯片的巨块是一个东西。</a:t>
            </a:r>
          </a:p>
        </p:txBody>
      </p:sp>
      <p:sp>
        <p:nvSpPr>
          <p:cNvPr id="183300"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48</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t>50</a:t>
            </a:fld>
            <a:endParaRPr lang="en-US" altLang="zh-CN" dirty="0"/>
          </a:p>
        </p:txBody>
      </p:sp>
      <p:sp>
        <p:nvSpPr>
          <p:cNvPr id="186371" name="Rectangle 2"/>
          <p:cNvSpPr>
            <a:spLocks noGrp="1" noRot="1" noChangeAspect="1" noTextEdit="1"/>
          </p:cNvSpPr>
          <p:nvPr>
            <p:ph type="sldImg"/>
          </p:nvPr>
        </p:nvSpPr>
        <p:spPr/>
      </p:sp>
      <p:sp>
        <p:nvSpPr>
          <p:cNvPr id="186372" name="Rectangle 3"/>
          <p:cNvSpPr>
            <a:spLocks noGrp="1"/>
          </p:cNvSpPr>
          <p:nvPr>
            <p:ph type="body" idx="1"/>
          </p:nvPr>
        </p:nvSpPr>
        <p:spPr/>
        <p:txBody>
          <a:bodyPr wrap="square" lIns="91440" tIns="45720" rIns="91440" bIns="45720" anchor="t"/>
          <a:lstStyle/>
          <a:p>
            <a:pPr lvl="0" eaLnBrk="1" hangingPunct="1"/>
            <a:r>
              <a:rPr lang="zh-CN" altLang="en-US" dirty="0"/>
              <a:t>乘积项选择矩阵选择乘积项的五个去处。每个宏单元都提供一个，则在一个逻辑阵列块中有</a:t>
            </a:r>
            <a:r>
              <a:rPr lang="en-US" altLang="zh-CN" dirty="0"/>
              <a:t>16</a:t>
            </a:r>
            <a:r>
              <a:rPr lang="zh-CN" altLang="en-US" dirty="0"/>
              <a:t>个扩展乘积项。</a:t>
            </a:r>
          </a:p>
          <a:p>
            <a:pPr lvl="0" eaLnBrk="1" hangingPunct="1"/>
            <a:r>
              <a:rPr lang="zh-CN" altLang="en-US" dirty="0"/>
              <a:t>或门后面的异或门可以控制信号的有效级；</a:t>
            </a:r>
            <a:r>
              <a:rPr lang="en-US" altLang="zh-CN" dirty="0"/>
              <a:t>MUX</a:t>
            </a:r>
            <a:r>
              <a:rPr lang="zh-CN" altLang="en-US" dirty="0"/>
              <a:t>可以选择组合输出，也可以作为一个中间变量反馈给其他函数；可编程</a:t>
            </a:r>
            <a:r>
              <a:rPr lang="en-US" altLang="zh-CN" dirty="0"/>
              <a:t>D</a:t>
            </a:r>
            <a:r>
              <a:rPr lang="zh-CN" altLang="en-US" dirty="0"/>
              <a:t>触发器，清零信号也是可编程的，可以全局清零，也可以由乘积项选择矩阵的输出控制清零，使能信号和时钟信号也是可选择的；</a:t>
            </a:r>
            <a:r>
              <a:rPr lang="en-US" altLang="zh-CN" dirty="0"/>
              <a:t>D/T</a:t>
            </a:r>
            <a:r>
              <a:rPr lang="zh-CN" altLang="en-US" dirty="0"/>
              <a:t>可以是</a:t>
            </a:r>
            <a:r>
              <a:rPr lang="en-US" altLang="zh-CN" dirty="0"/>
              <a:t>D</a:t>
            </a:r>
            <a:r>
              <a:rPr lang="zh-CN" altLang="en-US" dirty="0"/>
              <a:t>触发器也可以是</a:t>
            </a:r>
            <a:r>
              <a:rPr lang="en-US" altLang="zh-CN" dirty="0"/>
              <a:t>T</a:t>
            </a:r>
            <a:r>
              <a:rPr lang="zh-CN" altLang="en-US" dirty="0"/>
              <a:t>触发器；</a:t>
            </a:r>
            <a:r>
              <a:rPr lang="en-US" altLang="zh-CN" dirty="0"/>
              <a:t>IO</a:t>
            </a:r>
            <a:r>
              <a:rPr lang="zh-CN" altLang="en-US" dirty="0"/>
              <a:t>输出也是可编程的。</a:t>
            </a:r>
          </a:p>
          <a:p>
            <a:pPr lvl="0" eaLnBrk="1" hangingPunct="1"/>
            <a:r>
              <a:rPr lang="zh-CN" altLang="en-US" dirty="0"/>
              <a:t>这个宏单元也是有非常多的输入信号，很多地方都是可编程的，可以生成复杂的函数功能。</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p:sp>
      <p:sp>
        <p:nvSpPr>
          <p:cNvPr id="188419" name="备注占位符 2"/>
          <p:cNvSpPr>
            <a:spLocks noGrp="1"/>
          </p:cNvSpPr>
          <p:nvPr>
            <p:ph type="body"/>
          </p:nvPr>
        </p:nvSpPr>
        <p:spPr/>
        <p:txBody>
          <a:bodyPr wrap="square" lIns="91440" tIns="45720" rIns="91440" bIns="45720" anchor="t"/>
          <a:lstStyle/>
          <a:p>
            <a:pPr lvl="0" eaLnBrk="1" hangingPunct="1">
              <a:spcBef>
                <a:spcPct val="0"/>
              </a:spcBef>
            </a:pPr>
            <a:r>
              <a:rPr lang="en-US" altLang="zh-CN" dirty="0"/>
              <a:t>IO</a:t>
            </a:r>
            <a:r>
              <a:rPr lang="zh-CN" altLang="en-US" dirty="0"/>
              <a:t>控制是需要我们写</a:t>
            </a:r>
            <a:r>
              <a:rPr lang="en-US" altLang="zh-CN" dirty="0"/>
              <a:t>HDL</a:t>
            </a:r>
            <a:r>
              <a:rPr lang="zh-CN" altLang="en-US" dirty="0"/>
              <a:t>来配置的，</a:t>
            </a:r>
            <a:r>
              <a:rPr lang="en-US" altLang="zh-CN" dirty="0"/>
              <a:t>PIA</a:t>
            </a:r>
            <a:r>
              <a:rPr lang="zh-CN" altLang="en-US" dirty="0"/>
              <a:t>不需要，有</a:t>
            </a:r>
            <a:r>
              <a:rPr lang="en-US" altLang="zh-CN" dirty="0"/>
              <a:t>EDA</a:t>
            </a:r>
            <a:r>
              <a:rPr lang="zh-CN" altLang="en-US" dirty="0"/>
              <a:t>软件自动编程实现。</a:t>
            </a:r>
          </a:p>
          <a:p>
            <a:pPr lvl="0" eaLnBrk="1" hangingPunct="1">
              <a:spcBef>
                <a:spcPct val="0"/>
              </a:spcBef>
            </a:pPr>
            <a:r>
              <a:rPr lang="zh-CN" altLang="en-US" dirty="0"/>
              <a:t>其他公司的</a:t>
            </a:r>
            <a:r>
              <a:rPr lang="en-US" altLang="zh-CN" dirty="0"/>
              <a:t>CPLD</a:t>
            </a:r>
            <a:r>
              <a:rPr lang="zh-CN" altLang="en-US" dirty="0"/>
              <a:t>都大同小异。资源粒度不一样、可编程连接部分也可能不一样。</a:t>
            </a:r>
          </a:p>
        </p:txBody>
      </p:sp>
      <p:sp>
        <p:nvSpPr>
          <p:cNvPr id="188420"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51</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p:sp>
      <p:sp>
        <p:nvSpPr>
          <p:cNvPr id="188419" name="备注占位符 2"/>
          <p:cNvSpPr>
            <a:spLocks noGrp="1"/>
          </p:cNvSpPr>
          <p:nvPr>
            <p:ph type="body"/>
          </p:nvPr>
        </p:nvSpPr>
        <p:spPr/>
        <p:txBody>
          <a:bodyPr wrap="square" lIns="91440" tIns="45720" rIns="91440" bIns="45720" anchor="t"/>
          <a:lstStyle/>
          <a:p>
            <a:pPr eaLnBrk="1" hangingPunct="1">
              <a:spcBef>
                <a:spcPct val="0"/>
              </a:spcBef>
            </a:pPr>
            <a:r>
              <a:rPr lang="en-US" altLang="zh-CN" dirty="0"/>
              <a:t>CPLD</a:t>
            </a:r>
            <a:r>
              <a:rPr lang="zh-CN" altLang="en-US" dirty="0"/>
              <a:t>由</a:t>
            </a:r>
            <a:r>
              <a:rPr lang="en-US" altLang="zh-CN" dirty="0"/>
              <a:t>Lattice</a:t>
            </a:r>
            <a:r>
              <a:rPr lang="zh-CN" altLang="en-US" dirty="0"/>
              <a:t>公司</a:t>
            </a:r>
            <a:r>
              <a:rPr lang="en-US" altLang="zh-CN" dirty="0"/>
              <a:t>20</a:t>
            </a:r>
            <a:r>
              <a:rPr lang="zh-CN" altLang="en-US" dirty="0"/>
              <a:t>世纪</a:t>
            </a:r>
            <a:r>
              <a:rPr lang="en-US" altLang="zh-CN" dirty="0"/>
              <a:t>80</a:t>
            </a:r>
            <a:r>
              <a:rPr lang="zh-CN" altLang="en-US" dirty="0"/>
              <a:t>年代末发明，是基于</a:t>
            </a:r>
            <a:r>
              <a:rPr lang="en-US" altLang="zh-CN" dirty="0"/>
              <a:t>EEPROM</a:t>
            </a:r>
            <a:r>
              <a:rPr lang="zh-CN" altLang="en-US" dirty="0"/>
              <a:t>存储工艺实现。</a:t>
            </a:r>
            <a:endParaRPr lang="en-US" altLang="zh-CN" dirty="0"/>
          </a:p>
          <a:p>
            <a:pPr eaLnBrk="1" hangingPunct="1">
              <a:spcBef>
                <a:spcPct val="0"/>
              </a:spcBef>
            </a:pPr>
            <a:r>
              <a:rPr lang="en-US" altLang="zh-CN" dirty="0"/>
              <a:t>FPGA</a:t>
            </a:r>
            <a:r>
              <a:rPr lang="zh-CN" altLang="en-US" dirty="0"/>
              <a:t>由</a:t>
            </a:r>
            <a:r>
              <a:rPr lang="en-US" altLang="zh-CN" dirty="0"/>
              <a:t>Xilinx</a:t>
            </a:r>
            <a:r>
              <a:rPr lang="zh-CN" altLang="en-US" dirty="0"/>
              <a:t>公司</a:t>
            </a:r>
            <a:r>
              <a:rPr lang="en-US" altLang="zh-CN" b="0" i="0" dirty="0">
                <a:solidFill>
                  <a:srgbClr val="27282D"/>
                </a:solidFill>
                <a:effectLst/>
                <a:latin typeface="arial" panose="020B0604020202020204" pitchFamily="34" charset="0"/>
              </a:rPr>
              <a:t>1985</a:t>
            </a:r>
            <a:r>
              <a:rPr lang="zh-CN" altLang="en-US" b="0" i="0" dirty="0">
                <a:solidFill>
                  <a:srgbClr val="27282D"/>
                </a:solidFill>
                <a:effectLst/>
                <a:latin typeface="arial" panose="020B0604020202020204" pitchFamily="34" charset="0"/>
              </a:rPr>
              <a:t>年首家推出，是基于</a:t>
            </a:r>
            <a:r>
              <a:rPr lang="en-US" altLang="zh-CN" b="0" i="0" dirty="0">
                <a:solidFill>
                  <a:srgbClr val="27282D"/>
                </a:solidFill>
                <a:effectLst/>
                <a:latin typeface="arial" panose="020B0604020202020204" pitchFamily="34" charset="0"/>
              </a:rPr>
              <a:t>SRAM</a:t>
            </a:r>
            <a:r>
              <a:rPr lang="zh-CN" altLang="en-US" b="0" i="0" dirty="0">
                <a:solidFill>
                  <a:srgbClr val="27282D"/>
                </a:solidFill>
                <a:effectLst/>
                <a:latin typeface="arial" panose="020B0604020202020204" pitchFamily="34" charset="0"/>
              </a:rPr>
              <a:t>实现。</a:t>
            </a:r>
            <a:endParaRPr lang="zh-CN" altLang="en-US" dirty="0"/>
          </a:p>
        </p:txBody>
      </p:sp>
      <p:sp>
        <p:nvSpPr>
          <p:cNvPr id="188420"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52</a:t>
            </a:fld>
            <a:endParaRPr lang="zh-CN" altLang="en-US" sz="1200" dirty="0"/>
          </a:p>
        </p:txBody>
      </p:sp>
    </p:spTree>
    <p:extLst>
      <p:ext uri="{BB962C8B-B14F-4D97-AF65-F5344CB8AC3E}">
        <p14:creationId xmlns:p14="http://schemas.microsoft.com/office/powerpoint/2010/main" val="4036347956"/>
      </p:ext>
    </p:extLst>
  </p:cSld>
  <p:clrMapOvr>
    <a:overrideClrMapping bg1="lt1" tx1="dk1" bg2="lt2" tx2="dk2" accent1="accent1" accent2="accent2" accent3="accent3" accent4="accent4" accent5="accent5" accent6="accent6" hlink="hlink" folHlink="folHlink"/>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p:sp>
      <p:sp>
        <p:nvSpPr>
          <p:cNvPr id="190467" name="备注占位符 2"/>
          <p:cNvSpPr>
            <a:spLocks noGrp="1"/>
          </p:cNvSpPr>
          <p:nvPr>
            <p:ph type="body"/>
          </p:nvPr>
        </p:nvSpPr>
        <p:spPr/>
        <p:txBody>
          <a:bodyPr wrap="square" lIns="91440" tIns="45720" rIns="91440" bIns="45720" anchor="t"/>
          <a:lstStyle/>
          <a:p>
            <a:pPr lvl="0" eaLnBrk="1" hangingPunct="1">
              <a:spcBef>
                <a:spcPct val="0"/>
              </a:spcBef>
            </a:pPr>
            <a:r>
              <a:rPr dirty="0"/>
              <a:t>FPGA是一个特殊的半导体芯片，它的发展一直完美符合摩尔定律的描述。自1984年面世至今，FPGA的容量增长超过1万倍、速度增长超过100倍，同时其成本和功耗均降低并超过1000倍</a:t>
            </a:r>
            <a:r>
              <a:rPr lang="zh-CN" dirty="0"/>
              <a:t>。</a:t>
            </a:r>
          </a:p>
          <a:p>
            <a:pPr lvl="0" eaLnBrk="1" hangingPunct="1">
              <a:spcBef>
                <a:spcPct val="0"/>
              </a:spcBef>
            </a:pPr>
            <a:r>
              <a:rPr lang="en-US" altLang="zh-CN" dirty="0"/>
              <a:t>FPGA</a:t>
            </a:r>
            <a:r>
              <a:rPr lang="zh-CN" altLang="en-US" dirty="0"/>
              <a:t>和</a:t>
            </a:r>
            <a:r>
              <a:rPr lang="en-US" altLang="zh-CN" dirty="0"/>
              <a:t>CPLD</a:t>
            </a:r>
            <a:r>
              <a:rPr lang="zh-CN" altLang="en-US" dirty="0"/>
              <a:t>不一样的在</a:t>
            </a:r>
            <a:r>
              <a:rPr lang="en-US" altLang="zh-CN" dirty="0"/>
              <a:t>CLB</a:t>
            </a:r>
            <a:r>
              <a:rPr lang="zh-CN" altLang="en-US" dirty="0"/>
              <a:t>采用查找表，编程粒度很小，但是资源很多，可以有几十万个；</a:t>
            </a:r>
            <a:r>
              <a:rPr lang="en-US" altLang="zh-CN" dirty="0"/>
              <a:t>FPGA</a:t>
            </a:r>
            <a:r>
              <a:rPr lang="zh-CN" altLang="en-US" dirty="0"/>
              <a:t>的可编程内部连线更短、粒度更细，但是也更多，可以更加灵活，但是也带来了问题：如果函数功能由多个</a:t>
            </a:r>
            <a:r>
              <a:rPr lang="en-US" altLang="zh-CN" dirty="0"/>
              <a:t>CLB</a:t>
            </a:r>
            <a:r>
              <a:rPr lang="zh-CN" altLang="en-US" dirty="0"/>
              <a:t>实现，连线不同会导致时延不同，另外如果要在这个功能基础上引入新的功能，原来的</a:t>
            </a:r>
            <a:r>
              <a:rPr lang="en-US" altLang="zh-CN" dirty="0"/>
              <a:t>CLB</a:t>
            </a:r>
            <a:r>
              <a:rPr lang="zh-CN" altLang="en-US" dirty="0"/>
              <a:t>不变，增加新的</a:t>
            </a:r>
            <a:r>
              <a:rPr lang="en-US" altLang="zh-CN" dirty="0"/>
              <a:t>CLB</a:t>
            </a:r>
            <a:r>
              <a:rPr lang="zh-CN" altLang="en-US" dirty="0"/>
              <a:t>，会有新的连线，会导致时延可能不一致，功能会出现问题。</a:t>
            </a:r>
            <a:r>
              <a:rPr lang="en-US" altLang="zh-CN" dirty="0"/>
              <a:t>FPGA</a:t>
            </a:r>
            <a:r>
              <a:rPr lang="zh-CN" altLang="en-US" dirty="0"/>
              <a:t>上有专门研究布线问题。</a:t>
            </a:r>
          </a:p>
          <a:p>
            <a:pPr lvl="0" eaLnBrk="1" hangingPunct="1">
              <a:spcBef>
                <a:spcPct val="0"/>
              </a:spcBef>
            </a:pPr>
            <a:r>
              <a:rPr lang="zh-CN" altLang="en-US" dirty="0"/>
              <a:t>多路开关：译码器、多路选择器，也可以实现组合逻辑函数。</a:t>
            </a:r>
          </a:p>
        </p:txBody>
      </p:sp>
      <p:sp>
        <p:nvSpPr>
          <p:cNvPr id="190468"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53</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p:sp>
      <p:sp>
        <p:nvSpPr>
          <p:cNvPr id="194563" name="备注占位符 2"/>
          <p:cNvSpPr>
            <a:spLocks noGrp="1"/>
          </p:cNvSpPr>
          <p:nvPr>
            <p:ph type="body"/>
          </p:nvPr>
        </p:nvSpPr>
        <p:spPr/>
        <p:txBody>
          <a:bodyPr wrap="square" lIns="91440" tIns="45720" rIns="91440" bIns="45720" anchor="t"/>
          <a:lstStyle/>
          <a:p>
            <a:pPr lvl="0" eaLnBrk="1" hangingPunct="1">
              <a:spcBef>
                <a:spcPct val="0"/>
              </a:spcBef>
            </a:pPr>
            <a:endParaRPr lang="zh-CN" altLang="en-US" dirty="0"/>
          </a:p>
        </p:txBody>
      </p:sp>
      <p:sp>
        <p:nvSpPr>
          <p:cNvPr id="194564"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54</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96610" name="幻灯片图像占位符 1"/>
          <p:cNvSpPr>
            <a:spLocks noGrp="1" noRot="1" noChangeAspect="1" noTextEdit="1"/>
          </p:cNvSpPr>
          <p:nvPr>
            <p:ph type="sldImg"/>
          </p:nvPr>
        </p:nvSpPr>
        <p:spPr>
          <a:xfrm>
            <a:off x="379413" y="684213"/>
            <a:ext cx="6096000" cy="3429000"/>
          </a:xfrm>
        </p:spPr>
      </p:sp>
      <p:sp>
        <p:nvSpPr>
          <p:cNvPr id="196611" name="备注占位符 2"/>
          <p:cNvSpPr>
            <a:spLocks noGrp="1"/>
          </p:cNvSpPr>
          <p:nvPr>
            <p:ph type="body"/>
          </p:nvPr>
        </p:nvSpPr>
        <p:spPr>
          <a:xfrm>
            <a:off x="684213" y="4341813"/>
            <a:ext cx="5486400" cy="4114800"/>
          </a:xfrm>
        </p:spPr>
        <p:txBody>
          <a:bodyPr wrap="square" lIns="91440" tIns="45720" rIns="91440" bIns="45720" anchor="t"/>
          <a:lstStyle/>
          <a:p>
            <a:pPr lvl="0" eaLnBrk="1" hangingPunct="1">
              <a:spcBef>
                <a:spcPct val="0"/>
              </a:spcBef>
            </a:pPr>
            <a:r>
              <a:rPr lang="en-US" altLang="zh-CN" dirty="0"/>
              <a:t>LUT</a:t>
            </a:r>
            <a:r>
              <a:rPr lang="zh-CN" altLang="en-US" dirty="0"/>
              <a:t>本质上就是真值表来实现逻辑函数，但是输入变量只能是</a:t>
            </a:r>
            <a:r>
              <a:rPr lang="en-US" altLang="zh-CN" dirty="0"/>
              <a:t>3-5</a:t>
            </a:r>
            <a:r>
              <a:rPr lang="zh-CN" altLang="en-US" dirty="0"/>
              <a:t>个，</a:t>
            </a:r>
            <a:r>
              <a:rPr lang="en-US" altLang="zh-CN" dirty="0"/>
              <a:t>SRAM</a:t>
            </a:r>
            <a:r>
              <a:rPr lang="zh-CN" altLang="en-US" dirty="0"/>
              <a:t>的容量有限，否则成本高、功耗也高</a:t>
            </a:r>
          </a:p>
        </p:txBody>
      </p:sp>
      <p:sp>
        <p:nvSpPr>
          <p:cNvPr id="196612" name="灯片编号占位符 3"/>
          <p:cNvSpPr txBox="1">
            <a:spLocks noGrp="1"/>
          </p:cNvSpPr>
          <p:nvPr/>
        </p:nvSpPr>
        <p:spPr>
          <a:xfrm>
            <a:off x="3884613" y="8685213"/>
            <a:ext cx="2973387"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55</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97C7F01-F015-4319-B9C8-13303BDA70B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9</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3667" name="Rectangle 2"/>
          <p:cNvSpPr>
            <a:spLocks noGrp="1" noRot="1" noChangeAspect="1" noTextEdit="1"/>
          </p:cNvSpPr>
          <p:nvPr>
            <p:ph type="sldImg"/>
          </p:nvPr>
        </p:nvSpPr>
        <p:spPr/>
      </p:sp>
      <p:sp>
        <p:nvSpPr>
          <p:cNvPr id="31232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《FPGA</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设计及应用</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》P6</a:t>
            </a:r>
          </a:p>
          <a:p>
            <a:pPr marL="0" marR="0" lvl="0" indent="0" algn="l" defTabSz="914400" rtl="0" eaLnBrk="1" fontAlgn="base" latinLnBrk="0" hangingPunct="1">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UVEPROM</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：紫外线可擦除。</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98658" name="幻灯片图像占位符 1"/>
          <p:cNvSpPr>
            <a:spLocks noGrp="1" noRot="1" noChangeAspect="1" noTextEdit="1"/>
          </p:cNvSpPr>
          <p:nvPr>
            <p:ph type="sldImg"/>
          </p:nvPr>
        </p:nvSpPr>
        <p:spPr/>
      </p:sp>
      <p:sp>
        <p:nvSpPr>
          <p:cNvPr id="198659" name="备注占位符 2"/>
          <p:cNvSpPr>
            <a:spLocks noGrp="1"/>
          </p:cNvSpPr>
          <p:nvPr>
            <p:ph type="body"/>
          </p:nvPr>
        </p:nvSpPr>
        <p:spPr/>
        <p:txBody>
          <a:bodyPr wrap="square" lIns="91440" tIns="45720" rIns="91440" bIns="45720" anchor="t"/>
          <a:lstStyle/>
          <a:p>
            <a:pPr lvl="0" eaLnBrk="1" hangingPunct="1">
              <a:spcBef>
                <a:spcPct val="0"/>
              </a:spcBef>
            </a:pPr>
            <a:endParaRPr lang="zh-CN" altLang="en-US" dirty="0"/>
          </a:p>
        </p:txBody>
      </p:sp>
      <p:sp>
        <p:nvSpPr>
          <p:cNvPr id="198660"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56</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p:sp>
      <p:sp>
        <p:nvSpPr>
          <p:cNvPr id="200707" name="备注占位符 2"/>
          <p:cNvSpPr>
            <a:spLocks noGrp="1"/>
          </p:cNvSpPr>
          <p:nvPr>
            <p:ph type="body"/>
          </p:nvPr>
        </p:nvSpPr>
        <p:spPr/>
        <p:txBody>
          <a:bodyPr wrap="square" lIns="91440" tIns="45720" rIns="91440" bIns="45720" anchor="t"/>
          <a:lstStyle/>
          <a:p>
            <a:pPr lvl="0" eaLnBrk="1" hangingPunct="1">
              <a:spcBef>
                <a:spcPct val="0"/>
              </a:spcBef>
            </a:pPr>
            <a:endParaRPr lang="zh-CN" altLang="en-US" dirty="0"/>
          </a:p>
        </p:txBody>
      </p:sp>
      <p:sp>
        <p:nvSpPr>
          <p:cNvPr id="200708"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57</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a:xfrm>
            <a:off x="379413" y="684213"/>
            <a:ext cx="6096000" cy="3429000"/>
          </a:xfrm>
        </p:spPr>
      </p:sp>
      <p:sp>
        <p:nvSpPr>
          <p:cNvPr id="202755" name="备注占位符 2"/>
          <p:cNvSpPr>
            <a:spLocks noGrp="1"/>
          </p:cNvSpPr>
          <p:nvPr>
            <p:ph type="body"/>
          </p:nvPr>
        </p:nvSpPr>
        <p:spPr>
          <a:xfrm>
            <a:off x="684213" y="4341813"/>
            <a:ext cx="5486400" cy="4114800"/>
          </a:xfrm>
        </p:spPr>
        <p:txBody>
          <a:bodyPr wrap="square" lIns="91440" tIns="45720" rIns="91440" bIns="45720" anchor="t"/>
          <a:lstStyle/>
          <a:p>
            <a:pPr lvl="0" eaLnBrk="1" hangingPunct="1">
              <a:spcBef>
                <a:spcPct val="0"/>
              </a:spcBef>
            </a:pPr>
            <a:endParaRPr lang="zh-CN" altLang="en-US" dirty="0"/>
          </a:p>
        </p:txBody>
      </p:sp>
      <p:sp>
        <p:nvSpPr>
          <p:cNvPr id="202756" name="灯片编号占位符 3"/>
          <p:cNvSpPr txBox="1">
            <a:spLocks noGrp="1"/>
          </p:cNvSpPr>
          <p:nvPr/>
        </p:nvSpPr>
        <p:spPr>
          <a:xfrm>
            <a:off x="3884613" y="8685213"/>
            <a:ext cx="2973387"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58</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04802" name="幻灯片图像占位符 1"/>
          <p:cNvSpPr>
            <a:spLocks noGrp="1" noRot="1" noChangeAspect="1" noTextEdit="1"/>
          </p:cNvSpPr>
          <p:nvPr>
            <p:ph type="sldImg"/>
          </p:nvPr>
        </p:nvSpPr>
        <p:spPr/>
      </p:sp>
      <p:sp>
        <p:nvSpPr>
          <p:cNvPr id="204803" name="备注占位符 2"/>
          <p:cNvSpPr>
            <a:spLocks noGrp="1"/>
          </p:cNvSpPr>
          <p:nvPr>
            <p:ph type="body"/>
          </p:nvPr>
        </p:nvSpPr>
        <p:spPr/>
        <p:txBody>
          <a:bodyPr wrap="square" lIns="91440" tIns="45720" rIns="91440" bIns="45720" anchor="t"/>
          <a:lstStyle/>
          <a:p>
            <a:pPr lvl="0" eaLnBrk="1" hangingPunct="1">
              <a:spcBef>
                <a:spcPct val="0"/>
              </a:spcBef>
            </a:pPr>
            <a:endParaRPr lang="zh-CN" altLang="en-US" dirty="0"/>
          </a:p>
        </p:txBody>
      </p:sp>
      <p:sp>
        <p:nvSpPr>
          <p:cNvPr id="204804"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59</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06850" name="幻灯片图像占位符 1"/>
          <p:cNvSpPr>
            <a:spLocks noGrp="1" noRot="1" noChangeAspect="1" noTextEdit="1"/>
          </p:cNvSpPr>
          <p:nvPr>
            <p:ph type="sldImg"/>
          </p:nvPr>
        </p:nvSpPr>
        <p:spPr>
          <a:xfrm>
            <a:off x="379413" y="684213"/>
            <a:ext cx="6096000" cy="3429000"/>
          </a:xfrm>
        </p:spPr>
      </p:sp>
      <p:sp>
        <p:nvSpPr>
          <p:cNvPr id="206851" name="备注占位符 2"/>
          <p:cNvSpPr>
            <a:spLocks noGrp="1"/>
          </p:cNvSpPr>
          <p:nvPr>
            <p:ph type="body"/>
          </p:nvPr>
        </p:nvSpPr>
        <p:spPr>
          <a:xfrm>
            <a:off x="684213" y="4341813"/>
            <a:ext cx="5486400" cy="4114800"/>
          </a:xfrm>
        </p:spPr>
        <p:txBody>
          <a:bodyPr wrap="square" lIns="91440" tIns="45720" rIns="91440" bIns="45720" anchor="t"/>
          <a:lstStyle/>
          <a:p>
            <a:pPr lvl="0" eaLnBrk="1" hangingPunct="1">
              <a:spcBef>
                <a:spcPct val="0"/>
              </a:spcBef>
            </a:pPr>
            <a:endParaRPr lang="zh-CN" altLang="en-US" dirty="0"/>
          </a:p>
        </p:txBody>
      </p:sp>
      <p:sp>
        <p:nvSpPr>
          <p:cNvPr id="206852" name="灯片编号占位符 3"/>
          <p:cNvSpPr txBox="1">
            <a:spLocks noGrp="1"/>
          </p:cNvSpPr>
          <p:nvPr/>
        </p:nvSpPr>
        <p:spPr>
          <a:xfrm>
            <a:off x="3884613" y="8685213"/>
            <a:ext cx="2973387"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60</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p:sp>
      <p:sp>
        <p:nvSpPr>
          <p:cNvPr id="208899" name="备注占位符 2"/>
          <p:cNvSpPr>
            <a:spLocks noGrp="1"/>
          </p:cNvSpPr>
          <p:nvPr>
            <p:ph type="body"/>
          </p:nvPr>
        </p:nvSpPr>
        <p:spPr/>
        <p:txBody>
          <a:bodyPr wrap="square" lIns="91440" tIns="45720" rIns="91440" bIns="45720" anchor="t"/>
          <a:lstStyle/>
          <a:p>
            <a:pPr lvl="0" eaLnBrk="1" hangingPunct="1">
              <a:spcBef>
                <a:spcPct val="0"/>
              </a:spcBef>
            </a:pPr>
            <a:r>
              <a:rPr lang="en-US" altLang="zh-CN" dirty="0"/>
              <a:t>Xilinx</a:t>
            </a:r>
            <a:r>
              <a:rPr lang="zh-CN" altLang="en-US" dirty="0"/>
              <a:t>采用查找表的技术，其他公司用多路开关和多级与或门。</a:t>
            </a:r>
          </a:p>
          <a:p>
            <a:pPr lvl="0" eaLnBrk="1" hangingPunct="1">
              <a:spcBef>
                <a:spcPct val="0"/>
              </a:spcBef>
            </a:pPr>
            <a:r>
              <a:rPr lang="zh-CN" altLang="en-US" dirty="0"/>
              <a:t>最小的方块：</a:t>
            </a:r>
            <a:r>
              <a:rPr lang="en-US" altLang="zh-CN" dirty="0"/>
              <a:t>IO</a:t>
            </a:r>
            <a:r>
              <a:rPr lang="zh-CN" altLang="en-US" dirty="0"/>
              <a:t>引脚，</a:t>
            </a:r>
            <a:r>
              <a:rPr lang="en-US" altLang="zh-CN" dirty="0"/>
              <a:t>block ram</a:t>
            </a:r>
            <a:r>
              <a:rPr lang="zh-CN" altLang="en-US" dirty="0"/>
              <a:t>旁边的方框：</a:t>
            </a:r>
            <a:r>
              <a:rPr lang="en-US" altLang="zh-CN" dirty="0"/>
              <a:t>IO</a:t>
            </a:r>
            <a:r>
              <a:rPr lang="zh-CN" altLang="en-US" dirty="0"/>
              <a:t>控制块；</a:t>
            </a:r>
            <a:r>
              <a:rPr lang="en-US" altLang="zh-CN" dirty="0"/>
              <a:t>DLL</a:t>
            </a:r>
            <a:r>
              <a:rPr lang="zh-CN" altLang="en-US" dirty="0"/>
              <a:t>：锁相环，对时钟信号处理，这是芯片里做好了的。</a:t>
            </a:r>
            <a:r>
              <a:rPr lang="en-US" altLang="zh-CN" dirty="0"/>
              <a:t>Block RAM</a:t>
            </a:r>
            <a:r>
              <a:rPr lang="zh-CN" altLang="en-US" dirty="0"/>
              <a:t>：可以配置成通用存储器、</a:t>
            </a:r>
            <a:r>
              <a:rPr lang="en-US" altLang="zh-CN" dirty="0"/>
              <a:t>FIFO</a:t>
            </a:r>
            <a:r>
              <a:rPr lang="zh-CN" altLang="en-US" dirty="0"/>
              <a:t>存储器；芯片上还有其他资源，如</a:t>
            </a:r>
            <a:r>
              <a:rPr lang="en-US" altLang="zh-CN" dirty="0"/>
              <a:t>DSP</a:t>
            </a:r>
            <a:r>
              <a:rPr lang="zh-CN" altLang="en-US" dirty="0"/>
              <a:t>、通用处理器。核心的资源是</a:t>
            </a:r>
            <a:r>
              <a:rPr lang="en-US" altLang="zh-CN" dirty="0"/>
              <a:t>CLB</a:t>
            </a:r>
            <a:r>
              <a:rPr lang="zh-CN" altLang="en-US" dirty="0"/>
              <a:t>。</a:t>
            </a:r>
          </a:p>
        </p:txBody>
      </p:sp>
      <p:sp>
        <p:nvSpPr>
          <p:cNvPr id="208900"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61</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10946" name="幻灯片图像占位符 1"/>
          <p:cNvSpPr>
            <a:spLocks noGrp="1" noRot="1" noChangeAspect="1" noTextEdit="1"/>
          </p:cNvSpPr>
          <p:nvPr>
            <p:ph type="sldImg"/>
          </p:nvPr>
        </p:nvSpPr>
        <p:spPr/>
      </p:sp>
      <p:sp>
        <p:nvSpPr>
          <p:cNvPr id="210947" name="备注占位符 2"/>
          <p:cNvSpPr>
            <a:spLocks noGrp="1"/>
          </p:cNvSpPr>
          <p:nvPr>
            <p:ph type="body"/>
          </p:nvPr>
        </p:nvSpPr>
        <p:spPr/>
        <p:txBody>
          <a:bodyPr wrap="square" lIns="91440" tIns="45720" rIns="91440" bIns="45720" anchor="t"/>
          <a:lstStyle/>
          <a:p>
            <a:pPr lvl="0" eaLnBrk="1" hangingPunct="1">
              <a:spcBef>
                <a:spcPct val="0"/>
              </a:spcBef>
            </a:pPr>
            <a:r>
              <a:rPr lang="zh-CN" altLang="en-US" dirty="0"/>
              <a:t>每个</a:t>
            </a:r>
            <a:r>
              <a:rPr lang="en-US" altLang="zh-CN" dirty="0"/>
              <a:t>CLB</a:t>
            </a:r>
            <a:r>
              <a:rPr lang="zh-CN" altLang="en-US" dirty="0"/>
              <a:t>有</a:t>
            </a:r>
            <a:r>
              <a:rPr lang="en-US" altLang="zh-CN" dirty="0"/>
              <a:t>2</a:t>
            </a:r>
            <a:r>
              <a:rPr lang="zh-CN" altLang="en-US" dirty="0"/>
              <a:t>个触发器，</a:t>
            </a:r>
            <a:r>
              <a:rPr lang="en-US" altLang="zh-CN" dirty="0"/>
              <a:t>FPGA</a:t>
            </a:r>
            <a:r>
              <a:rPr lang="zh-CN" altLang="en-US" dirty="0"/>
              <a:t>有很多个</a:t>
            </a:r>
            <a:r>
              <a:rPr lang="en-US" altLang="zh-CN" dirty="0"/>
              <a:t>CLB</a:t>
            </a:r>
            <a:r>
              <a:rPr lang="zh-CN" altLang="en-US" dirty="0"/>
              <a:t>，很适合时序电路</a:t>
            </a:r>
          </a:p>
        </p:txBody>
      </p:sp>
      <p:sp>
        <p:nvSpPr>
          <p:cNvPr id="210948"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62</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a:xfrm>
            <a:off x="379413" y="684213"/>
            <a:ext cx="6096000" cy="3429000"/>
          </a:xfrm>
        </p:spPr>
      </p:sp>
      <p:sp>
        <p:nvSpPr>
          <p:cNvPr id="212995" name="备注占位符 2"/>
          <p:cNvSpPr>
            <a:spLocks noGrp="1"/>
          </p:cNvSpPr>
          <p:nvPr>
            <p:ph type="body"/>
          </p:nvPr>
        </p:nvSpPr>
        <p:spPr>
          <a:xfrm>
            <a:off x="684213" y="4341813"/>
            <a:ext cx="5486400" cy="4114800"/>
          </a:xfrm>
        </p:spPr>
        <p:txBody>
          <a:bodyPr wrap="square" lIns="91440" tIns="45720" rIns="91440" bIns="45720" anchor="t"/>
          <a:lstStyle/>
          <a:p>
            <a:pPr lvl="0" eaLnBrk="1" hangingPunct="1">
              <a:spcBef>
                <a:spcPct val="0"/>
              </a:spcBef>
            </a:pPr>
            <a:endParaRPr lang="zh-CN" altLang="en-US" dirty="0"/>
          </a:p>
        </p:txBody>
      </p:sp>
      <p:sp>
        <p:nvSpPr>
          <p:cNvPr id="212996" name="灯片编号占位符 3"/>
          <p:cNvSpPr txBox="1">
            <a:spLocks noGrp="1"/>
          </p:cNvSpPr>
          <p:nvPr/>
        </p:nvSpPr>
        <p:spPr>
          <a:xfrm>
            <a:off x="3884613" y="8685213"/>
            <a:ext cx="2973387"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63</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15042" name="幻灯片图像占位符 1"/>
          <p:cNvSpPr>
            <a:spLocks noGrp="1" noRot="1" noChangeAspect="1" noTextEdit="1"/>
          </p:cNvSpPr>
          <p:nvPr>
            <p:ph type="sldImg"/>
          </p:nvPr>
        </p:nvSpPr>
        <p:spPr/>
      </p:sp>
      <p:sp>
        <p:nvSpPr>
          <p:cNvPr id="215043" name="备注占位符 2"/>
          <p:cNvSpPr>
            <a:spLocks noGrp="1"/>
          </p:cNvSpPr>
          <p:nvPr>
            <p:ph type="body"/>
          </p:nvPr>
        </p:nvSpPr>
        <p:spPr/>
        <p:txBody>
          <a:bodyPr wrap="square" lIns="91440" tIns="45720" rIns="91440" bIns="45720" anchor="t"/>
          <a:lstStyle/>
          <a:p>
            <a:pPr lvl="0" eaLnBrk="1" hangingPunct="1">
              <a:spcBef>
                <a:spcPct val="0"/>
              </a:spcBef>
            </a:pPr>
            <a:endParaRPr lang="zh-CN" altLang="en-US" dirty="0"/>
          </a:p>
        </p:txBody>
      </p:sp>
      <p:sp>
        <p:nvSpPr>
          <p:cNvPr id="215044"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64</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17090" name="幻灯片图像占位符 1"/>
          <p:cNvSpPr>
            <a:spLocks noGrp="1" noRot="1" noChangeAspect="1" noTextEdit="1"/>
          </p:cNvSpPr>
          <p:nvPr>
            <p:ph type="sldImg"/>
          </p:nvPr>
        </p:nvSpPr>
        <p:spPr/>
      </p:sp>
      <p:sp>
        <p:nvSpPr>
          <p:cNvPr id="217091" name="备注占位符 2"/>
          <p:cNvSpPr>
            <a:spLocks noGrp="1"/>
          </p:cNvSpPr>
          <p:nvPr>
            <p:ph type="body"/>
          </p:nvPr>
        </p:nvSpPr>
        <p:spPr/>
        <p:txBody>
          <a:bodyPr wrap="square" lIns="91440" tIns="45720" rIns="91440" bIns="45720" anchor="t"/>
          <a:lstStyle/>
          <a:p>
            <a:pPr lvl="0" eaLnBrk="1" hangingPunct="1">
              <a:spcBef>
                <a:spcPct val="0"/>
              </a:spcBef>
            </a:pPr>
            <a:endParaRPr lang="zh-CN" altLang="en-US" dirty="0"/>
          </a:p>
        </p:txBody>
      </p:sp>
      <p:sp>
        <p:nvSpPr>
          <p:cNvPr id="217092"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65</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C2D6876-55EF-42F0-90AF-7310CA21D12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10</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5715" name="Rectangle 2"/>
          <p:cNvSpPr>
            <a:spLocks noGrp="1" noRot="1" noChangeAspect="1" noTextEdit="1"/>
          </p:cNvSpPr>
          <p:nvPr>
            <p:ph type="sldImg"/>
          </p:nvPr>
        </p:nvSpPr>
        <p:spPr/>
      </p:sp>
      <p:sp>
        <p:nvSpPr>
          <p:cNvPr id="3133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《FPGA</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设计及应用</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》P6</a:t>
            </a:r>
          </a:p>
          <a:p>
            <a:pPr marL="0" marR="0" lvl="0" indent="0" algn="l" defTabSz="914400" rtl="0" eaLnBrk="1" fontAlgn="base" latinLnBrk="0" hangingPunct="1">
              <a:lnSpc>
                <a:spcPct val="100000"/>
              </a:lnSpc>
              <a:spcBef>
                <a:spcPct val="30000"/>
              </a:spcBef>
              <a:spcAft>
                <a:spcPct val="0"/>
              </a:spcAft>
              <a:buClrTx/>
              <a:buSzTx/>
              <a:buFontTx/>
              <a:buNone/>
              <a:defRPr/>
            </a:pPr>
            <a:r>
              <a:rPr kumimoji="0" lang="en-US" altLang="zh-CN" sz="1200" b="0" i="0" u="none" strike="noStrike" kern="1200" cap="none" spc="0" normalizeH="0" baseline="0" noProof="0" dirty="0" err="1">
                <a:ln>
                  <a:noFill/>
                </a:ln>
                <a:solidFill>
                  <a:schemeClr val="tx1"/>
                </a:solidFill>
                <a:effectLst/>
                <a:uLnTx/>
                <a:uFillTx/>
                <a:latin typeface="Calibri" panose="020F0502020204030204" pitchFamily="34" charset="0"/>
                <a:ea typeface="宋体" panose="02010600030101010101" pitchFamily="2" charset="-122"/>
                <a:cs typeface="+mn-cs"/>
              </a:rPr>
              <a:t>莱迪思</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(Lattice)</a:t>
            </a:r>
            <a:r>
              <a:rPr kumimoji="0" lang="en-US" altLang="zh-CN" sz="1200" b="0" i="0" u="none" strike="noStrike" kern="1200" cap="none" spc="0" normalizeH="0" baseline="0" noProof="0" dirty="0" err="1">
                <a:ln>
                  <a:noFill/>
                </a:ln>
                <a:solidFill>
                  <a:schemeClr val="tx1"/>
                </a:solidFill>
                <a:effectLst/>
                <a:uLnTx/>
                <a:uFillTx/>
                <a:latin typeface="Calibri" panose="020F0502020204030204" pitchFamily="34" charset="0"/>
                <a:ea typeface="宋体" panose="02010600030101010101" pitchFamily="2" charset="-122"/>
                <a:cs typeface="+mn-cs"/>
              </a:rPr>
              <a:t>半导体公司提供业界最广范围的现场可编程门阵列（FPGA</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a:t>
            </a:r>
            <a:r>
              <a:rPr kumimoji="0" lang="en-US" altLang="zh-CN" sz="1200" b="0" i="0" u="none" strike="noStrike" kern="1200" cap="none" spc="0" normalizeH="0" baseline="0" noProof="0" dirty="0" err="1">
                <a:ln>
                  <a:noFill/>
                </a:ln>
                <a:solidFill>
                  <a:schemeClr val="tx1"/>
                </a:solidFill>
                <a:effectLst/>
                <a:uLnTx/>
                <a:uFillTx/>
                <a:latin typeface="Calibri" panose="020F0502020204030204" pitchFamily="34" charset="0"/>
                <a:ea typeface="宋体" panose="02010600030101010101" pitchFamily="2" charset="-122"/>
                <a:cs typeface="+mn-cs"/>
              </a:rPr>
              <a:t>可编程逻辑器件（PLD）及其相关软件，包括现场可编程系统芯片（FPSC</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a:t>
            </a:r>
            <a:r>
              <a:rPr kumimoji="0" lang="en-US" altLang="zh-CN" sz="1200" b="0" i="0" u="none" strike="noStrike" kern="1200" cap="none" spc="0" normalizeH="0" baseline="0" noProof="0" dirty="0" err="1">
                <a:ln>
                  <a:noFill/>
                </a:ln>
                <a:solidFill>
                  <a:schemeClr val="tx1"/>
                </a:solidFill>
                <a:effectLst/>
                <a:uLnTx/>
                <a:uFillTx/>
                <a:latin typeface="Calibri" panose="020F0502020204030204" pitchFamily="34" charset="0"/>
                <a:ea typeface="宋体" panose="02010600030101010101" pitchFamily="2" charset="-122"/>
                <a:cs typeface="+mn-cs"/>
              </a:rPr>
              <a:t>复杂的可编程逻辑器件（CPLD</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a:t>
            </a:r>
            <a:r>
              <a:rPr kumimoji="0" lang="en-US" altLang="zh-CN" sz="1200" b="0" i="0" u="none" strike="noStrike" kern="1200" cap="none" spc="0" normalizeH="0" baseline="0" noProof="0" dirty="0" err="1">
                <a:ln>
                  <a:noFill/>
                </a:ln>
                <a:solidFill>
                  <a:schemeClr val="tx1"/>
                </a:solidFill>
                <a:effectLst/>
                <a:uLnTx/>
                <a:uFillTx/>
                <a:latin typeface="Calibri" panose="020F0502020204030204" pitchFamily="34" charset="0"/>
                <a:ea typeface="宋体" panose="02010600030101010101" pitchFamily="2" charset="-122"/>
                <a:cs typeface="+mn-cs"/>
              </a:rPr>
              <a:t>可编程混合信号产品（ispPAC</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a:t>
            </a:r>
            <a:r>
              <a:rPr kumimoji="0" lang="en-US" altLang="zh-CN" sz="1200" b="0" i="0" u="none" strike="noStrike" kern="1200" cap="none" spc="0" normalizeH="0" baseline="0" noProof="0" dirty="0" err="1">
                <a:ln>
                  <a:noFill/>
                </a:ln>
                <a:solidFill>
                  <a:schemeClr val="tx1"/>
                </a:solidFill>
                <a:effectLst/>
                <a:uLnTx/>
                <a:uFillTx/>
                <a:latin typeface="Calibri" panose="020F0502020204030204" pitchFamily="34" charset="0"/>
                <a:ea typeface="宋体" panose="02010600030101010101" pitchFamily="2" charset="-122"/>
                <a:cs typeface="+mn-cs"/>
              </a:rPr>
              <a:t>和可编程数字互连器件（ispGDX</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a:t>
            </a:r>
          </a:p>
          <a:p>
            <a:pPr algn="l"/>
            <a:r>
              <a:rPr lang="en-US" altLang="zh-CN" b="1" i="0" dirty="0">
                <a:solidFill>
                  <a:srgbClr val="000000"/>
                </a:solidFill>
                <a:effectLst/>
                <a:latin typeface="Inter"/>
              </a:rPr>
              <a:t>ISP</a:t>
            </a:r>
            <a:r>
              <a:rPr lang="zh-CN" altLang="en-US" b="1" i="0" dirty="0">
                <a:solidFill>
                  <a:srgbClr val="000000"/>
                </a:solidFill>
                <a:effectLst/>
                <a:latin typeface="Inter"/>
              </a:rPr>
              <a:t>（</a:t>
            </a:r>
            <a:r>
              <a:rPr lang="en-US" altLang="zh-CN" b="1" i="0" dirty="0">
                <a:solidFill>
                  <a:srgbClr val="000000"/>
                </a:solidFill>
                <a:effectLst/>
                <a:latin typeface="Inter"/>
              </a:rPr>
              <a:t>In-System Programmability</a:t>
            </a:r>
            <a:r>
              <a:rPr lang="zh-CN" altLang="en-US" b="1" i="0" dirty="0">
                <a:solidFill>
                  <a:srgbClr val="000000"/>
                </a:solidFill>
                <a:effectLst/>
                <a:latin typeface="Inter"/>
              </a:rPr>
              <a:t>，在系统可编程）技术</a:t>
            </a:r>
            <a:r>
              <a:rPr lang="zh-CN" altLang="en-US" b="0" i="0" dirty="0">
                <a:effectLst/>
                <a:latin typeface="Inter"/>
              </a:rPr>
              <a:t>是一种允许在电子设备或电路板正常工作状态下对可编程逻辑器件（如 </a:t>
            </a:r>
            <a:r>
              <a:rPr lang="en-US" altLang="zh-CN" b="0" i="0" dirty="0">
                <a:effectLst/>
                <a:latin typeface="Inter"/>
              </a:rPr>
              <a:t>FPGA</a:t>
            </a:r>
            <a:r>
              <a:rPr lang="zh-CN" altLang="en-US" b="0" i="0" dirty="0">
                <a:effectLst/>
                <a:latin typeface="Inter"/>
              </a:rPr>
              <a:t>、</a:t>
            </a:r>
            <a:r>
              <a:rPr lang="en-US" altLang="zh-CN" b="0" i="0" dirty="0">
                <a:effectLst/>
                <a:latin typeface="Inter"/>
              </a:rPr>
              <a:t>CPLD</a:t>
            </a:r>
            <a:r>
              <a:rPr lang="zh-CN" altLang="en-US" b="0" i="0" dirty="0">
                <a:effectLst/>
                <a:latin typeface="Inter"/>
              </a:rPr>
              <a:t>）进行编程或重新配置的技术。</a:t>
            </a:r>
            <a:endParaRPr lang="en-US" altLang="zh-CN" b="0" i="0" dirty="0">
              <a:effectLst/>
              <a:latin typeface="Inter"/>
            </a:endParaRPr>
          </a:p>
          <a:p>
            <a:pPr algn="l"/>
            <a:r>
              <a:rPr lang="en-US" altLang="zh-CN" b="0" i="0" dirty="0">
                <a:solidFill>
                  <a:srgbClr val="000000"/>
                </a:solidFill>
                <a:effectLst/>
                <a:latin typeface="Inter"/>
              </a:rPr>
              <a:t>ISP</a:t>
            </a:r>
            <a:r>
              <a:rPr lang="zh-CN" altLang="en-US" b="1" i="0" dirty="0">
                <a:solidFill>
                  <a:srgbClr val="000000"/>
                </a:solidFill>
                <a:effectLst/>
                <a:latin typeface="Inter"/>
              </a:rPr>
              <a:t>核心原理</a:t>
            </a:r>
          </a:p>
          <a:p>
            <a:pPr algn="l">
              <a:buFont typeface="Arial" panose="020B0604020202020204" pitchFamily="34" charset="0"/>
              <a:buChar char="•"/>
            </a:pPr>
            <a:r>
              <a:rPr lang="zh-CN" altLang="en-US" b="1" i="0" dirty="0">
                <a:solidFill>
                  <a:srgbClr val="000000"/>
                </a:solidFill>
                <a:effectLst/>
                <a:latin typeface="Inter"/>
              </a:rPr>
              <a:t>无需拆卸器件</a:t>
            </a:r>
            <a:r>
              <a:rPr lang="zh-CN" altLang="en-US" b="0" i="0" dirty="0">
                <a:solidFill>
                  <a:srgbClr val="000000"/>
                </a:solidFill>
                <a:effectLst/>
                <a:latin typeface="Inter"/>
              </a:rPr>
              <a:t>：传统编程需将芯片从电路板取下，通过专用编程器烧录；</a:t>
            </a:r>
            <a:r>
              <a:rPr lang="en-US" altLang="zh-CN" b="0" i="0" dirty="0">
                <a:solidFill>
                  <a:srgbClr val="000000"/>
                </a:solidFill>
                <a:effectLst/>
                <a:latin typeface="Inter"/>
              </a:rPr>
              <a:t>ISP </a:t>
            </a:r>
            <a:r>
              <a:rPr lang="zh-CN" altLang="en-US" b="0" i="0" dirty="0">
                <a:solidFill>
                  <a:srgbClr val="000000"/>
                </a:solidFill>
                <a:effectLst/>
                <a:latin typeface="Inter"/>
              </a:rPr>
              <a:t>技术通过标准通信接口（如 </a:t>
            </a:r>
            <a:r>
              <a:rPr lang="en-US" altLang="zh-CN" b="0" i="0" dirty="0">
                <a:solidFill>
                  <a:srgbClr val="000000"/>
                </a:solidFill>
                <a:effectLst/>
                <a:latin typeface="Inter"/>
              </a:rPr>
              <a:t>JTAG</a:t>
            </a:r>
            <a:r>
              <a:rPr lang="zh-CN" altLang="en-US" b="0" i="0" dirty="0">
                <a:solidFill>
                  <a:srgbClr val="000000"/>
                </a:solidFill>
                <a:effectLst/>
                <a:latin typeface="Inter"/>
              </a:rPr>
              <a:t>、</a:t>
            </a:r>
            <a:r>
              <a:rPr lang="en-US" altLang="zh-CN" b="0" i="0" dirty="0">
                <a:solidFill>
                  <a:srgbClr val="000000"/>
                </a:solidFill>
                <a:effectLst/>
                <a:latin typeface="Inter"/>
              </a:rPr>
              <a:t>SPI</a:t>
            </a:r>
            <a:r>
              <a:rPr lang="zh-CN" altLang="en-US" b="0" i="0" dirty="0">
                <a:solidFill>
                  <a:srgbClr val="000000"/>
                </a:solidFill>
                <a:effectLst/>
                <a:latin typeface="Inter"/>
              </a:rPr>
              <a:t>、</a:t>
            </a:r>
            <a:r>
              <a:rPr lang="en-US" altLang="zh-CN" b="0" i="0" dirty="0">
                <a:solidFill>
                  <a:srgbClr val="000000"/>
                </a:solidFill>
                <a:effectLst/>
                <a:latin typeface="Inter"/>
              </a:rPr>
              <a:t>I²C</a:t>
            </a:r>
            <a:r>
              <a:rPr lang="zh-CN" altLang="en-US" b="0" i="0" dirty="0">
                <a:solidFill>
                  <a:srgbClr val="000000"/>
                </a:solidFill>
                <a:effectLst/>
                <a:latin typeface="Inter"/>
              </a:rPr>
              <a:t>）直接对芯片进行在线编程，甚至可远程操作。</a:t>
            </a:r>
          </a:p>
          <a:p>
            <a:pPr algn="l">
              <a:buFont typeface="Arial" panose="020B0604020202020204" pitchFamily="34" charset="0"/>
              <a:buChar char="•"/>
            </a:pPr>
            <a:r>
              <a:rPr lang="zh-CN" altLang="en-US" b="1" i="0" dirty="0">
                <a:solidFill>
                  <a:srgbClr val="000000"/>
                </a:solidFill>
                <a:effectLst/>
                <a:latin typeface="Inter"/>
              </a:rPr>
              <a:t>基于闪存或 </a:t>
            </a:r>
            <a:r>
              <a:rPr lang="en-US" altLang="zh-CN" b="1" i="0" dirty="0">
                <a:solidFill>
                  <a:srgbClr val="000000"/>
                </a:solidFill>
                <a:effectLst/>
                <a:latin typeface="Inter"/>
              </a:rPr>
              <a:t>SRAM</a:t>
            </a:r>
            <a:r>
              <a:rPr lang="zh-CN" altLang="en-US" b="0" i="0" dirty="0">
                <a:solidFill>
                  <a:srgbClr val="000000"/>
                </a:solidFill>
                <a:effectLst/>
                <a:latin typeface="Inter"/>
              </a:rPr>
              <a:t>：支持 </a:t>
            </a:r>
            <a:r>
              <a:rPr lang="en-US" altLang="zh-CN" b="0" i="0" dirty="0">
                <a:solidFill>
                  <a:srgbClr val="000000"/>
                </a:solidFill>
                <a:effectLst/>
                <a:latin typeface="Inter"/>
              </a:rPr>
              <a:t>ISP </a:t>
            </a:r>
            <a:r>
              <a:rPr lang="zh-CN" altLang="en-US" b="0" i="0" dirty="0">
                <a:solidFill>
                  <a:srgbClr val="000000"/>
                </a:solidFill>
                <a:effectLst/>
                <a:latin typeface="Inter"/>
              </a:rPr>
              <a:t>的器件采用非易失性存储器（如 </a:t>
            </a:r>
            <a:r>
              <a:rPr lang="en-US" altLang="zh-CN" b="0" i="0" dirty="0">
                <a:solidFill>
                  <a:srgbClr val="000000"/>
                </a:solidFill>
                <a:effectLst/>
                <a:latin typeface="Inter"/>
              </a:rPr>
              <a:t>Flash</a:t>
            </a:r>
            <a:r>
              <a:rPr lang="zh-CN" altLang="en-US" b="0" i="0" dirty="0">
                <a:solidFill>
                  <a:srgbClr val="000000"/>
                </a:solidFill>
                <a:effectLst/>
                <a:latin typeface="Inter"/>
              </a:rPr>
              <a:t>）或可重配置的 </a:t>
            </a:r>
            <a:r>
              <a:rPr lang="en-US" altLang="zh-CN" b="0" i="0" dirty="0">
                <a:solidFill>
                  <a:srgbClr val="000000"/>
                </a:solidFill>
                <a:effectLst/>
                <a:latin typeface="Inter"/>
              </a:rPr>
              <a:t>SRAM </a:t>
            </a:r>
            <a:r>
              <a:rPr lang="zh-CN" altLang="en-US" b="0" i="0" dirty="0">
                <a:solidFill>
                  <a:srgbClr val="000000"/>
                </a:solidFill>
                <a:effectLst/>
                <a:latin typeface="Inter"/>
              </a:rPr>
              <a:t>架构，允许动态修改内部逻辑电路。</a:t>
            </a:r>
          </a:p>
          <a:p>
            <a:pPr marL="0" marR="0" lvl="0" indent="0" algn="l" defTabSz="914400" rtl="0" eaLnBrk="1" fontAlgn="base" latinLnBrk="0" hangingPunct="1">
              <a:lnSpc>
                <a:spcPct val="100000"/>
              </a:lnSpc>
              <a:spcBef>
                <a:spcPct val="30000"/>
              </a:spcBef>
              <a:spcAft>
                <a:spcPct val="0"/>
              </a:spcAft>
              <a:buClrTx/>
              <a:buSzTx/>
              <a:buFontTx/>
              <a:buNone/>
              <a:defRPr/>
            </a:pPr>
            <a:endPar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CPLD</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内部各资源之间可以通过编程内部连线进行连接；还配置了多种</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RAM</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，用于数据存储和读出，今天的</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CPLD</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里还配置了一下</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DSP</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（数字信号处理）处理器。双端口</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RAM</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可以同时读写。</a:t>
            </a:r>
            <a:endPar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endPar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19138" name="幻灯片图像占位符 1"/>
          <p:cNvSpPr>
            <a:spLocks noGrp="1" noRot="1" noChangeAspect="1" noTextEdit="1"/>
          </p:cNvSpPr>
          <p:nvPr>
            <p:ph type="sldImg"/>
          </p:nvPr>
        </p:nvSpPr>
        <p:spPr>
          <a:xfrm>
            <a:off x="379413" y="684213"/>
            <a:ext cx="6096000" cy="3429000"/>
          </a:xfrm>
        </p:spPr>
      </p:sp>
      <p:sp>
        <p:nvSpPr>
          <p:cNvPr id="219139" name="备注占位符 2"/>
          <p:cNvSpPr>
            <a:spLocks noGrp="1"/>
          </p:cNvSpPr>
          <p:nvPr>
            <p:ph type="body"/>
          </p:nvPr>
        </p:nvSpPr>
        <p:spPr>
          <a:xfrm>
            <a:off x="684213" y="4341813"/>
            <a:ext cx="5486400" cy="4114800"/>
          </a:xfrm>
        </p:spPr>
        <p:txBody>
          <a:bodyPr wrap="square" lIns="91440" tIns="45720" rIns="91440" bIns="45720" anchor="t"/>
          <a:lstStyle/>
          <a:p>
            <a:pPr lvl="0" eaLnBrk="1" hangingPunct="1">
              <a:spcBef>
                <a:spcPct val="0"/>
              </a:spcBef>
            </a:pPr>
            <a:r>
              <a:rPr lang="zh-CN" altLang="en-US" dirty="0"/>
              <a:t>有源上拉</a:t>
            </a:r>
            <a:r>
              <a:rPr lang="en-US" altLang="zh-CN" dirty="0"/>
              <a:t>/</a:t>
            </a:r>
            <a:r>
              <a:rPr lang="zh-CN" altLang="en-US" dirty="0"/>
              <a:t>下拉可以上拉或下拉信号的电位，接了一个场效应管，这样功耗会更低。</a:t>
            </a:r>
          </a:p>
        </p:txBody>
      </p:sp>
      <p:sp>
        <p:nvSpPr>
          <p:cNvPr id="219140" name="灯片编号占位符 3"/>
          <p:cNvSpPr txBox="1">
            <a:spLocks noGrp="1"/>
          </p:cNvSpPr>
          <p:nvPr/>
        </p:nvSpPr>
        <p:spPr>
          <a:xfrm>
            <a:off x="3884613" y="8685213"/>
            <a:ext cx="2973387"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66</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21186" name="幻灯片图像占位符 1"/>
          <p:cNvSpPr>
            <a:spLocks noGrp="1" noRot="1" noChangeAspect="1" noTextEdit="1"/>
          </p:cNvSpPr>
          <p:nvPr>
            <p:ph type="sldImg"/>
          </p:nvPr>
        </p:nvSpPr>
        <p:spPr/>
      </p:sp>
      <p:sp>
        <p:nvSpPr>
          <p:cNvPr id="221187" name="备注占位符 2"/>
          <p:cNvSpPr>
            <a:spLocks noGrp="1"/>
          </p:cNvSpPr>
          <p:nvPr>
            <p:ph type="body"/>
          </p:nvPr>
        </p:nvSpPr>
        <p:spPr/>
        <p:txBody>
          <a:bodyPr wrap="square" lIns="91440" tIns="45720" rIns="91440" bIns="45720" anchor="t"/>
          <a:lstStyle/>
          <a:p>
            <a:pPr lvl="0" eaLnBrk="1" hangingPunct="1">
              <a:spcBef>
                <a:spcPct val="0"/>
              </a:spcBef>
            </a:pPr>
            <a:r>
              <a:rPr lang="en-US" altLang="zh-CN" dirty="0"/>
              <a:t>FPGA</a:t>
            </a:r>
            <a:r>
              <a:rPr lang="zh-CN" altLang="en-US" dirty="0"/>
              <a:t>的可编程内部连线更短、粒度更细，但是也更多，可以更加灵活，但是也带来了问题：如果函数功能由多个</a:t>
            </a:r>
            <a:r>
              <a:rPr lang="en-US" altLang="zh-CN" dirty="0"/>
              <a:t>CLB</a:t>
            </a:r>
            <a:r>
              <a:rPr lang="zh-CN" altLang="en-US" dirty="0"/>
              <a:t>实现，连线不同会导致时延不同，另外如果要在这个功能基础上引入新的功能，原来的</a:t>
            </a:r>
            <a:r>
              <a:rPr lang="en-US" altLang="zh-CN" dirty="0"/>
              <a:t>CLB</a:t>
            </a:r>
            <a:r>
              <a:rPr lang="zh-CN" altLang="en-US" dirty="0"/>
              <a:t>不变，增加新的</a:t>
            </a:r>
            <a:r>
              <a:rPr lang="en-US" altLang="zh-CN" dirty="0"/>
              <a:t>CLB</a:t>
            </a:r>
            <a:r>
              <a:rPr lang="zh-CN" altLang="en-US" dirty="0"/>
              <a:t>，会有新的连线，会导致时延可能不一致，功能会出现问题。</a:t>
            </a:r>
            <a:r>
              <a:rPr lang="en-US" altLang="zh-CN" dirty="0"/>
              <a:t>FPGA</a:t>
            </a:r>
            <a:r>
              <a:rPr lang="zh-CN" altLang="en-US" dirty="0"/>
              <a:t>上有专门研究布线问题。</a:t>
            </a:r>
          </a:p>
        </p:txBody>
      </p:sp>
      <p:sp>
        <p:nvSpPr>
          <p:cNvPr id="221188"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67</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21186" name="幻灯片图像占位符 1"/>
          <p:cNvSpPr>
            <a:spLocks noGrp="1" noRot="1" noChangeAspect="1" noTextEdit="1"/>
          </p:cNvSpPr>
          <p:nvPr>
            <p:ph type="sldImg"/>
          </p:nvPr>
        </p:nvSpPr>
        <p:spPr/>
      </p:sp>
      <p:sp>
        <p:nvSpPr>
          <p:cNvPr id="221187" name="备注占位符 2"/>
          <p:cNvSpPr>
            <a:spLocks noGrp="1"/>
          </p:cNvSpPr>
          <p:nvPr>
            <p:ph type="body"/>
          </p:nvPr>
        </p:nvSpPr>
        <p:spPr/>
        <p:txBody>
          <a:bodyPr wrap="square" lIns="91440" tIns="45720" rIns="91440" bIns="45720" anchor="t"/>
          <a:lstStyle/>
          <a:p>
            <a:pPr lvl="0" eaLnBrk="1" hangingPunct="1">
              <a:spcBef>
                <a:spcPct val="0"/>
              </a:spcBef>
            </a:pPr>
            <a:r>
              <a:rPr lang="en-US" altLang="zh-CN" dirty="0"/>
              <a:t>FPGA</a:t>
            </a:r>
            <a:r>
              <a:rPr lang="zh-CN" altLang="en-US" dirty="0"/>
              <a:t>的可编程内部连线更短、粒度更细，但是也更多，可以更加灵活，但是也带来了问题：如果函数功能由多个</a:t>
            </a:r>
            <a:r>
              <a:rPr lang="en-US" altLang="zh-CN" dirty="0"/>
              <a:t>CLB</a:t>
            </a:r>
            <a:r>
              <a:rPr lang="zh-CN" altLang="en-US" dirty="0"/>
              <a:t>实现，连线不同会导致时延不同，另外如果要在这个功能基础上引入新的功能，原来的</a:t>
            </a:r>
            <a:r>
              <a:rPr lang="en-US" altLang="zh-CN" dirty="0"/>
              <a:t>CLB</a:t>
            </a:r>
            <a:r>
              <a:rPr lang="zh-CN" altLang="en-US" dirty="0"/>
              <a:t>不变，增加新的</a:t>
            </a:r>
            <a:r>
              <a:rPr lang="en-US" altLang="zh-CN" dirty="0"/>
              <a:t>CLB</a:t>
            </a:r>
            <a:r>
              <a:rPr lang="zh-CN" altLang="en-US" dirty="0"/>
              <a:t>，会有新的连线，会导致时延可能不一致，功能会出现问题。</a:t>
            </a:r>
            <a:r>
              <a:rPr lang="en-US" altLang="zh-CN" dirty="0"/>
              <a:t>FPGA</a:t>
            </a:r>
            <a:r>
              <a:rPr lang="zh-CN" altLang="en-US" dirty="0"/>
              <a:t>上有专门研究布线问题。</a:t>
            </a:r>
          </a:p>
        </p:txBody>
      </p:sp>
      <p:sp>
        <p:nvSpPr>
          <p:cNvPr id="221188"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68</a:t>
            </a:fld>
            <a:endParaRPr lang="zh-CN" altLang="en-US" sz="1200" dirty="0"/>
          </a:p>
        </p:txBody>
      </p:sp>
    </p:spTree>
    <p:extLst>
      <p:ext uri="{BB962C8B-B14F-4D97-AF65-F5344CB8AC3E}">
        <p14:creationId xmlns:p14="http://schemas.microsoft.com/office/powerpoint/2010/main" val="1138478824"/>
      </p:ext>
    </p:extLst>
  </p:cSld>
  <p:clrMapOvr>
    <a:overrideClrMapping bg1="lt1" tx1="dk1" bg2="lt2" tx2="dk2" accent1="accent1" accent2="accent2" accent3="accent3" accent4="accent4" accent5="accent5" accent6="accent6" hlink="hlink" folHlink="folHlink"/>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CD777FC-C61C-48B6-B6EB-A9C700720FF0}"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69</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7763" name="Rectangle 2"/>
          <p:cNvSpPr>
            <a:spLocks noGrp="1" noRot="1" noChangeAspect="1" noTextEdit="1"/>
          </p:cNvSpPr>
          <p:nvPr>
            <p:ph type="sldImg"/>
          </p:nvPr>
        </p:nvSpPr>
        <p:spPr/>
      </p:sp>
      <p:sp>
        <p:nvSpPr>
          <p:cNvPr id="3143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algn="l">
              <a:buFont typeface="+mj-lt"/>
              <a:buAutoNum type="arabicPeriod"/>
            </a:pPr>
            <a:r>
              <a:rPr lang="zh-CN" altLang="en-US" b="1" i="0" dirty="0">
                <a:solidFill>
                  <a:srgbClr val="000000"/>
                </a:solidFill>
                <a:effectLst/>
                <a:latin typeface="Inter"/>
              </a:rPr>
              <a:t>设计输入</a:t>
            </a:r>
            <a:endParaRPr lang="zh-CN" altLang="en-US" b="0" i="0" dirty="0">
              <a:solidFill>
                <a:srgbClr val="000000"/>
              </a:solidFill>
              <a:effectLst/>
              <a:latin typeface="Inter"/>
            </a:endParaRPr>
          </a:p>
          <a:p>
            <a:pPr marL="742950" lvl="1" indent="-285750" algn="l">
              <a:buFont typeface="+mj-lt"/>
              <a:buAutoNum type="arabicPeriod"/>
            </a:pPr>
            <a:r>
              <a:rPr lang="zh-CN" altLang="en-US" b="0" i="0" dirty="0">
                <a:solidFill>
                  <a:srgbClr val="000000"/>
                </a:solidFill>
                <a:effectLst/>
                <a:latin typeface="Inter"/>
              </a:rPr>
              <a:t>使用硬件描述语言（</a:t>
            </a:r>
            <a:r>
              <a:rPr lang="en-US" altLang="zh-CN" b="0" i="0" dirty="0">
                <a:solidFill>
                  <a:srgbClr val="000000"/>
                </a:solidFill>
                <a:effectLst/>
                <a:latin typeface="Inter"/>
              </a:rPr>
              <a:t>HDL</a:t>
            </a:r>
            <a:r>
              <a:rPr lang="zh-CN" altLang="en-US" b="0" i="0" dirty="0">
                <a:solidFill>
                  <a:srgbClr val="000000"/>
                </a:solidFill>
                <a:effectLst/>
                <a:latin typeface="Inter"/>
              </a:rPr>
              <a:t>，如 </a:t>
            </a:r>
            <a:r>
              <a:rPr lang="en-US" altLang="zh-CN" b="0" i="0" dirty="0">
                <a:solidFill>
                  <a:srgbClr val="000000"/>
                </a:solidFill>
                <a:effectLst/>
                <a:latin typeface="Inter"/>
              </a:rPr>
              <a:t>Verilog</a:t>
            </a:r>
            <a:r>
              <a:rPr lang="zh-CN" altLang="en-US" b="0" i="0" dirty="0">
                <a:solidFill>
                  <a:srgbClr val="000000"/>
                </a:solidFill>
                <a:effectLst/>
                <a:latin typeface="Inter"/>
              </a:rPr>
              <a:t>、</a:t>
            </a:r>
            <a:r>
              <a:rPr lang="en-US" altLang="zh-CN" b="0" i="0" dirty="0">
                <a:solidFill>
                  <a:srgbClr val="000000"/>
                </a:solidFill>
                <a:effectLst/>
                <a:latin typeface="Inter"/>
              </a:rPr>
              <a:t>VHDL</a:t>
            </a:r>
            <a:r>
              <a:rPr lang="zh-CN" altLang="en-US" b="0" i="0" dirty="0">
                <a:solidFill>
                  <a:srgbClr val="000000"/>
                </a:solidFill>
                <a:effectLst/>
                <a:latin typeface="Inter"/>
              </a:rPr>
              <a:t>）或图形化工具（如状态机、原理图）描述电路功能。</a:t>
            </a:r>
          </a:p>
          <a:p>
            <a:pPr algn="l">
              <a:buFont typeface="+mj-lt"/>
              <a:buAutoNum type="arabicPeriod"/>
            </a:pPr>
            <a:r>
              <a:rPr lang="zh-CN" altLang="en-US" b="1" i="0" dirty="0">
                <a:solidFill>
                  <a:srgbClr val="000000"/>
                </a:solidFill>
                <a:effectLst/>
                <a:latin typeface="Inter"/>
              </a:rPr>
              <a:t>综合（</a:t>
            </a:r>
            <a:r>
              <a:rPr lang="en-US" altLang="zh-CN" b="1" i="0" dirty="0">
                <a:solidFill>
                  <a:srgbClr val="000000"/>
                </a:solidFill>
                <a:effectLst/>
                <a:latin typeface="Inter"/>
              </a:rPr>
              <a:t>Synthesis</a:t>
            </a:r>
            <a:r>
              <a:rPr lang="zh-CN" altLang="en-US" b="1" i="0" dirty="0">
                <a:solidFill>
                  <a:srgbClr val="000000"/>
                </a:solidFill>
                <a:effectLst/>
                <a:latin typeface="Inter"/>
              </a:rPr>
              <a:t>）</a:t>
            </a:r>
            <a:endParaRPr lang="zh-CN" altLang="en-US" b="0" i="0" dirty="0">
              <a:solidFill>
                <a:srgbClr val="000000"/>
              </a:solidFill>
              <a:effectLst/>
              <a:latin typeface="Inter"/>
            </a:endParaRPr>
          </a:p>
          <a:p>
            <a:pPr marL="742950" lvl="1" indent="-285750" algn="l">
              <a:buFont typeface="+mj-lt"/>
              <a:buAutoNum type="arabicPeriod"/>
            </a:pPr>
            <a:r>
              <a:rPr lang="zh-CN" altLang="en-US" b="0" i="0" dirty="0">
                <a:solidFill>
                  <a:srgbClr val="000000"/>
                </a:solidFill>
                <a:effectLst/>
                <a:latin typeface="Inter"/>
              </a:rPr>
              <a:t>设计工具将 </a:t>
            </a:r>
            <a:r>
              <a:rPr lang="en-US" altLang="zh-CN" b="0" i="0" dirty="0">
                <a:solidFill>
                  <a:srgbClr val="000000"/>
                </a:solidFill>
                <a:effectLst/>
                <a:latin typeface="Inter"/>
              </a:rPr>
              <a:t>HDL </a:t>
            </a:r>
            <a:r>
              <a:rPr lang="zh-CN" altLang="en-US" b="0" i="0" dirty="0">
                <a:solidFill>
                  <a:srgbClr val="000000"/>
                </a:solidFill>
                <a:effectLst/>
                <a:latin typeface="Inter"/>
              </a:rPr>
              <a:t>代码转换为门级网表（如逻辑门、触发器的连接关系），并优化资源占用（如减少 </a:t>
            </a:r>
            <a:r>
              <a:rPr lang="en-US" altLang="zh-CN" b="0" i="0" dirty="0">
                <a:solidFill>
                  <a:srgbClr val="000000"/>
                </a:solidFill>
                <a:effectLst/>
                <a:latin typeface="Inter"/>
              </a:rPr>
              <a:t>LUT </a:t>
            </a:r>
            <a:r>
              <a:rPr lang="zh-CN" altLang="en-US" b="0" i="0" dirty="0">
                <a:solidFill>
                  <a:srgbClr val="000000"/>
                </a:solidFill>
                <a:effectLst/>
                <a:latin typeface="Inter"/>
              </a:rPr>
              <a:t>数量）。</a:t>
            </a:r>
          </a:p>
          <a:p>
            <a:pPr algn="l">
              <a:buFont typeface="+mj-lt"/>
              <a:buAutoNum type="arabicPeriod"/>
            </a:pPr>
            <a:r>
              <a:rPr lang="zh-CN" altLang="en-US" b="1" i="0" dirty="0">
                <a:solidFill>
                  <a:srgbClr val="000000"/>
                </a:solidFill>
                <a:effectLst/>
                <a:latin typeface="Inter"/>
              </a:rPr>
              <a:t>布局布线（</a:t>
            </a:r>
            <a:r>
              <a:rPr lang="en-US" altLang="zh-CN" b="1" i="0" dirty="0">
                <a:solidFill>
                  <a:srgbClr val="000000"/>
                </a:solidFill>
                <a:effectLst/>
                <a:latin typeface="Inter"/>
              </a:rPr>
              <a:t>Place &amp; Route</a:t>
            </a:r>
            <a:r>
              <a:rPr lang="zh-CN" altLang="en-US" b="1" i="0" dirty="0">
                <a:solidFill>
                  <a:srgbClr val="000000"/>
                </a:solidFill>
                <a:effectLst/>
                <a:latin typeface="Inter"/>
              </a:rPr>
              <a:t>）</a:t>
            </a:r>
            <a:endParaRPr lang="zh-CN" altLang="en-US" b="0" i="0" dirty="0">
              <a:solidFill>
                <a:srgbClr val="000000"/>
              </a:solidFill>
              <a:effectLst/>
              <a:latin typeface="Inter"/>
            </a:endParaRPr>
          </a:p>
          <a:p>
            <a:pPr marL="742950" lvl="1" indent="-285750" algn="l">
              <a:buFont typeface="+mj-lt"/>
              <a:buAutoNum type="arabicPeriod"/>
            </a:pPr>
            <a:r>
              <a:rPr lang="zh-CN" altLang="en-US" b="0" i="0" dirty="0">
                <a:solidFill>
                  <a:srgbClr val="000000"/>
                </a:solidFill>
                <a:effectLst/>
                <a:latin typeface="Inter"/>
              </a:rPr>
              <a:t>将网表中的逻辑单元映射到 </a:t>
            </a:r>
            <a:r>
              <a:rPr lang="en-US" altLang="zh-CN" b="0" i="0" dirty="0">
                <a:solidFill>
                  <a:srgbClr val="000000"/>
                </a:solidFill>
                <a:effectLst/>
                <a:latin typeface="Inter"/>
              </a:rPr>
              <a:t>FPGA </a:t>
            </a:r>
            <a:r>
              <a:rPr lang="zh-CN" altLang="en-US" b="0" i="0" dirty="0">
                <a:solidFill>
                  <a:srgbClr val="000000"/>
                </a:solidFill>
                <a:effectLst/>
                <a:latin typeface="Inter"/>
              </a:rPr>
              <a:t>芯片的具体 </a:t>
            </a:r>
            <a:r>
              <a:rPr lang="en-US" altLang="zh-CN" b="0" i="0" dirty="0">
                <a:solidFill>
                  <a:srgbClr val="000000"/>
                </a:solidFill>
                <a:effectLst/>
                <a:latin typeface="Inter"/>
              </a:rPr>
              <a:t>CLB </a:t>
            </a:r>
            <a:r>
              <a:rPr lang="zh-CN" altLang="en-US" b="0" i="0" dirty="0">
                <a:solidFill>
                  <a:srgbClr val="000000"/>
                </a:solidFill>
                <a:effectLst/>
                <a:latin typeface="Inter"/>
              </a:rPr>
              <a:t>中（布局），并通过互连资源完成信号连线（布线），生成二进制配置文件（如</a:t>
            </a:r>
            <a:r>
              <a:rPr lang="en-US" altLang="zh-CN" b="0" i="0" dirty="0">
                <a:solidFill>
                  <a:srgbClr val="000000"/>
                </a:solidFill>
                <a:effectLst/>
                <a:latin typeface="Inter"/>
              </a:rPr>
              <a:t>.bit </a:t>
            </a:r>
            <a:r>
              <a:rPr lang="zh-CN" altLang="en-US" b="0" i="0" dirty="0">
                <a:solidFill>
                  <a:srgbClr val="000000"/>
                </a:solidFill>
                <a:effectLst/>
                <a:latin typeface="Inter"/>
              </a:rPr>
              <a:t>文件）。</a:t>
            </a:r>
          </a:p>
          <a:p>
            <a:pPr algn="l">
              <a:buFont typeface="+mj-lt"/>
              <a:buAutoNum type="arabicPeriod"/>
            </a:pPr>
            <a:r>
              <a:rPr lang="zh-CN" altLang="en-US" b="1" i="0" dirty="0">
                <a:solidFill>
                  <a:srgbClr val="000000"/>
                </a:solidFill>
                <a:effectLst/>
                <a:latin typeface="Inter"/>
              </a:rPr>
              <a:t>编程配置</a:t>
            </a:r>
            <a:endParaRPr lang="zh-CN" altLang="en-US" b="0" i="0" dirty="0">
              <a:solidFill>
                <a:srgbClr val="000000"/>
              </a:solidFill>
              <a:effectLst/>
              <a:latin typeface="Inter"/>
            </a:endParaRPr>
          </a:p>
          <a:p>
            <a:pPr marL="742950" lvl="1" indent="-285750" algn="l">
              <a:buFont typeface="+mj-lt"/>
              <a:buAutoNum type="arabicPeriod"/>
            </a:pPr>
            <a:r>
              <a:rPr lang="zh-CN" altLang="en-US" b="0" i="0" dirty="0">
                <a:solidFill>
                  <a:srgbClr val="000000"/>
                </a:solidFill>
                <a:effectLst/>
                <a:latin typeface="Inter"/>
              </a:rPr>
              <a:t>通过 </a:t>
            </a:r>
            <a:r>
              <a:rPr lang="en-US" altLang="zh-CN" b="0" i="0" dirty="0">
                <a:solidFill>
                  <a:srgbClr val="000000"/>
                </a:solidFill>
                <a:effectLst/>
                <a:latin typeface="Inter"/>
              </a:rPr>
              <a:t>JTAG</a:t>
            </a:r>
            <a:r>
              <a:rPr lang="zh-CN" altLang="en-US" b="0" i="0" dirty="0">
                <a:solidFill>
                  <a:srgbClr val="000000"/>
                </a:solidFill>
                <a:effectLst/>
                <a:latin typeface="Inter"/>
              </a:rPr>
              <a:t>、</a:t>
            </a:r>
            <a:r>
              <a:rPr lang="en-US" altLang="zh-CN" b="0" i="0" dirty="0">
                <a:solidFill>
                  <a:srgbClr val="000000"/>
                </a:solidFill>
                <a:effectLst/>
                <a:latin typeface="Inter"/>
              </a:rPr>
              <a:t>SPI </a:t>
            </a:r>
            <a:r>
              <a:rPr lang="zh-CN" altLang="en-US" b="0" i="0" dirty="0">
                <a:solidFill>
                  <a:srgbClr val="000000"/>
                </a:solidFill>
                <a:effectLst/>
                <a:latin typeface="Inter"/>
              </a:rPr>
              <a:t>等接口将配置文件下载到 </a:t>
            </a:r>
            <a:r>
              <a:rPr lang="en-US" altLang="zh-CN" b="0" i="0" dirty="0">
                <a:solidFill>
                  <a:srgbClr val="000000"/>
                </a:solidFill>
                <a:effectLst/>
                <a:latin typeface="Inter"/>
              </a:rPr>
              <a:t>FPGA </a:t>
            </a:r>
            <a:r>
              <a:rPr lang="zh-CN" altLang="en-US" b="0" i="0" dirty="0">
                <a:solidFill>
                  <a:srgbClr val="000000"/>
                </a:solidFill>
                <a:effectLst/>
                <a:latin typeface="Inter"/>
              </a:rPr>
              <a:t>的 ** 配置存储器（</a:t>
            </a:r>
            <a:r>
              <a:rPr lang="en-US" altLang="zh-CN" b="0" i="0" dirty="0">
                <a:solidFill>
                  <a:srgbClr val="000000"/>
                </a:solidFill>
                <a:effectLst/>
                <a:latin typeface="Inter"/>
              </a:rPr>
              <a:t>SRAM </a:t>
            </a:r>
            <a:r>
              <a:rPr lang="zh-CN" altLang="en-US" b="0" i="0" dirty="0">
                <a:solidFill>
                  <a:srgbClr val="000000"/>
                </a:solidFill>
                <a:effectLst/>
                <a:latin typeface="Inter"/>
              </a:rPr>
              <a:t>或 </a:t>
            </a:r>
            <a:r>
              <a:rPr lang="en-US" altLang="zh-CN" b="0" i="0" dirty="0">
                <a:solidFill>
                  <a:srgbClr val="000000"/>
                </a:solidFill>
                <a:effectLst/>
                <a:latin typeface="Inter"/>
              </a:rPr>
              <a:t>Flash</a:t>
            </a:r>
            <a:r>
              <a:rPr lang="zh-CN" altLang="en-US" b="0" i="0" dirty="0">
                <a:solidFill>
                  <a:srgbClr val="000000"/>
                </a:solidFill>
                <a:effectLst/>
                <a:latin typeface="Inter"/>
              </a:rPr>
              <a:t>）** 中：</a:t>
            </a:r>
          </a:p>
          <a:p>
            <a:pPr marL="1143000" lvl="2" indent="-228600" algn="l">
              <a:buFont typeface="+mj-lt"/>
              <a:buAutoNum type="arabicPeriod"/>
            </a:pPr>
            <a:r>
              <a:rPr lang="en-US" altLang="zh-CN" b="1" i="0" dirty="0">
                <a:solidFill>
                  <a:srgbClr val="000000"/>
                </a:solidFill>
                <a:effectLst/>
                <a:latin typeface="Inter"/>
              </a:rPr>
              <a:t>SRAM </a:t>
            </a:r>
            <a:r>
              <a:rPr lang="zh-CN" altLang="en-US" b="1" i="0" dirty="0">
                <a:solidFill>
                  <a:srgbClr val="000000"/>
                </a:solidFill>
                <a:effectLst/>
                <a:latin typeface="Inter"/>
              </a:rPr>
              <a:t>型 </a:t>
            </a:r>
            <a:r>
              <a:rPr lang="en-US" altLang="zh-CN" b="1" i="0" dirty="0">
                <a:solidFill>
                  <a:srgbClr val="000000"/>
                </a:solidFill>
                <a:effectLst/>
                <a:latin typeface="Inter"/>
              </a:rPr>
              <a:t>FPGA</a:t>
            </a:r>
            <a:r>
              <a:rPr lang="zh-CN" altLang="en-US" b="0" i="0" dirty="0">
                <a:solidFill>
                  <a:srgbClr val="000000"/>
                </a:solidFill>
                <a:effectLst/>
                <a:latin typeface="Inter"/>
              </a:rPr>
              <a:t>（如 </a:t>
            </a:r>
            <a:r>
              <a:rPr lang="en-US" altLang="zh-CN" b="0" i="0" dirty="0">
                <a:solidFill>
                  <a:srgbClr val="000000"/>
                </a:solidFill>
                <a:effectLst/>
                <a:latin typeface="Inter"/>
              </a:rPr>
              <a:t>Xilinx </a:t>
            </a:r>
            <a:r>
              <a:rPr lang="zh-CN" altLang="en-US" b="0" i="0" dirty="0">
                <a:solidFill>
                  <a:srgbClr val="000000"/>
                </a:solidFill>
                <a:effectLst/>
                <a:latin typeface="Inter"/>
              </a:rPr>
              <a:t>的多数产品）：配置数据存储于片内 </a:t>
            </a:r>
            <a:r>
              <a:rPr lang="en-US" altLang="zh-CN" b="0" i="0" dirty="0">
                <a:solidFill>
                  <a:srgbClr val="000000"/>
                </a:solidFill>
                <a:effectLst/>
                <a:latin typeface="Inter"/>
              </a:rPr>
              <a:t>SRAM</a:t>
            </a:r>
            <a:r>
              <a:rPr lang="zh-CN" altLang="en-US" b="0" i="0" dirty="0">
                <a:solidFill>
                  <a:srgbClr val="000000"/>
                </a:solidFill>
                <a:effectLst/>
                <a:latin typeface="Inter"/>
              </a:rPr>
              <a:t>，掉电后丢失，需每次上电后重新加载（可通过外部 </a:t>
            </a:r>
            <a:r>
              <a:rPr lang="en-US" altLang="zh-CN" b="0" i="0" dirty="0">
                <a:solidFill>
                  <a:srgbClr val="000000"/>
                </a:solidFill>
                <a:effectLst/>
                <a:latin typeface="Inter"/>
              </a:rPr>
              <a:t>Flash </a:t>
            </a:r>
            <a:r>
              <a:rPr lang="zh-CN" altLang="en-US" b="0" i="0" dirty="0">
                <a:solidFill>
                  <a:srgbClr val="000000"/>
                </a:solidFill>
                <a:effectLst/>
                <a:latin typeface="Inter"/>
              </a:rPr>
              <a:t>存储配置文件）。</a:t>
            </a:r>
          </a:p>
          <a:p>
            <a:pPr marL="1143000" lvl="2" indent="-228600" algn="l">
              <a:buFont typeface="+mj-lt"/>
              <a:buAutoNum type="arabicPeriod"/>
            </a:pPr>
            <a:r>
              <a:rPr lang="en-US" altLang="zh-CN" b="1" i="0" dirty="0">
                <a:solidFill>
                  <a:srgbClr val="000000"/>
                </a:solidFill>
                <a:effectLst/>
                <a:latin typeface="Inter"/>
              </a:rPr>
              <a:t>Flash </a:t>
            </a:r>
            <a:r>
              <a:rPr lang="zh-CN" altLang="en-US" b="1" i="0" dirty="0">
                <a:solidFill>
                  <a:srgbClr val="000000"/>
                </a:solidFill>
                <a:effectLst/>
                <a:latin typeface="Inter"/>
              </a:rPr>
              <a:t>型 </a:t>
            </a:r>
            <a:r>
              <a:rPr lang="en-US" altLang="zh-CN" b="1" i="0" dirty="0">
                <a:solidFill>
                  <a:srgbClr val="000000"/>
                </a:solidFill>
                <a:effectLst/>
                <a:latin typeface="Inter"/>
              </a:rPr>
              <a:t>FPGA</a:t>
            </a:r>
            <a:r>
              <a:rPr lang="zh-CN" altLang="en-US" b="0" i="0" dirty="0">
                <a:solidFill>
                  <a:srgbClr val="000000"/>
                </a:solidFill>
                <a:effectLst/>
                <a:latin typeface="Inter"/>
              </a:rPr>
              <a:t>（如 </a:t>
            </a:r>
            <a:r>
              <a:rPr lang="en-US" altLang="zh-CN" b="0" i="0" dirty="0" err="1">
                <a:solidFill>
                  <a:srgbClr val="000000"/>
                </a:solidFill>
                <a:effectLst/>
                <a:latin typeface="Inter"/>
              </a:rPr>
              <a:t>Actel</a:t>
            </a:r>
            <a:r>
              <a:rPr lang="en-US" altLang="zh-CN" b="0" i="0" dirty="0">
                <a:solidFill>
                  <a:srgbClr val="000000"/>
                </a:solidFill>
                <a:effectLst/>
                <a:latin typeface="Inter"/>
              </a:rPr>
              <a:t>/Microsemi </a:t>
            </a:r>
            <a:r>
              <a:rPr lang="zh-CN" altLang="en-US" b="0" i="0" dirty="0">
                <a:solidFill>
                  <a:srgbClr val="000000"/>
                </a:solidFill>
                <a:effectLst/>
                <a:latin typeface="Inter"/>
              </a:rPr>
              <a:t>产品）：配置数据存储于片内非易失性 </a:t>
            </a:r>
            <a:r>
              <a:rPr lang="en-US" altLang="zh-CN" b="0" i="0" dirty="0">
                <a:solidFill>
                  <a:srgbClr val="000000"/>
                </a:solidFill>
                <a:effectLst/>
                <a:latin typeface="Inter"/>
              </a:rPr>
              <a:t>Flash</a:t>
            </a:r>
            <a:r>
              <a:rPr lang="zh-CN" altLang="en-US" b="0" i="0" dirty="0">
                <a:solidFill>
                  <a:srgbClr val="000000"/>
                </a:solidFill>
                <a:effectLst/>
                <a:latin typeface="Inter"/>
              </a:rPr>
              <a:t>，上电后自动加载，无需外部存储。</a:t>
            </a:r>
          </a:p>
          <a:p>
            <a:pPr algn="l">
              <a:buFont typeface="+mj-lt"/>
              <a:buAutoNum type="arabicPeriod"/>
            </a:pPr>
            <a:r>
              <a:rPr lang="zh-CN" altLang="en-US" b="1" i="0" dirty="0">
                <a:solidFill>
                  <a:srgbClr val="000000"/>
                </a:solidFill>
                <a:effectLst/>
                <a:latin typeface="Inter"/>
              </a:rPr>
              <a:t>运行阶段</a:t>
            </a:r>
            <a:endParaRPr lang="zh-CN" altLang="en-US" b="0" i="0" dirty="0">
              <a:solidFill>
                <a:srgbClr val="000000"/>
              </a:solidFill>
              <a:effectLst/>
              <a:latin typeface="Inter"/>
            </a:endParaRPr>
          </a:p>
          <a:p>
            <a:pPr marL="742950" lvl="1" indent="-285750" algn="l">
              <a:buFont typeface="+mj-lt"/>
              <a:buAutoNum type="arabicPeriod"/>
            </a:pPr>
            <a:r>
              <a:rPr lang="zh-CN" altLang="en-US" b="0" i="0" dirty="0">
                <a:solidFill>
                  <a:srgbClr val="000000"/>
                </a:solidFill>
                <a:effectLst/>
                <a:latin typeface="Inter"/>
              </a:rPr>
              <a:t>配置完成后，</a:t>
            </a:r>
            <a:r>
              <a:rPr lang="en-US" altLang="zh-CN" b="0" i="0" dirty="0">
                <a:solidFill>
                  <a:srgbClr val="000000"/>
                </a:solidFill>
                <a:effectLst/>
                <a:latin typeface="Inter"/>
              </a:rPr>
              <a:t>FPGA </a:t>
            </a:r>
            <a:r>
              <a:rPr lang="zh-CN" altLang="en-US" b="0" i="0" dirty="0">
                <a:solidFill>
                  <a:srgbClr val="000000"/>
                </a:solidFill>
                <a:effectLst/>
                <a:latin typeface="Inter"/>
              </a:rPr>
              <a:t>的逻辑单元和互连资源按设计功能工作，实时处理输入信号并输出结果。</a:t>
            </a:r>
          </a:p>
          <a:p>
            <a:pPr marL="0" marR="0" lvl="0" indent="0" algn="l" defTabSz="914400" rtl="0" eaLnBrk="1" fontAlgn="base" latinLnBrk="0" hangingPunct="1">
              <a:lnSpc>
                <a:spcPct val="100000"/>
              </a:lnSpc>
              <a:spcBef>
                <a:spcPct val="30000"/>
              </a:spcBef>
              <a:spcAft>
                <a:spcPct val="0"/>
              </a:spcAft>
              <a:buClrTx/>
              <a:buSzTx/>
              <a:buFontTx/>
              <a:buNone/>
              <a:defRPr/>
            </a:pPr>
            <a:endPar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0145795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CD777FC-C61C-48B6-B6EB-A9C700720FF0}"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70</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7763" name="Rectangle 2"/>
          <p:cNvSpPr>
            <a:spLocks noGrp="1" noRot="1" noChangeAspect="1" noTextEdit="1"/>
          </p:cNvSpPr>
          <p:nvPr>
            <p:ph type="sldImg"/>
          </p:nvPr>
        </p:nvSpPr>
        <p:spPr/>
      </p:sp>
      <p:sp>
        <p:nvSpPr>
          <p:cNvPr id="3143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5803123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CD777FC-C61C-48B6-B6EB-A9C700720FF0}"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71</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7763" name="Rectangle 2"/>
          <p:cNvSpPr>
            <a:spLocks noGrp="1" noRot="1" noChangeAspect="1" noTextEdit="1"/>
          </p:cNvSpPr>
          <p:nvPr>
            <p:ph type="sldImg"/>
          </p:nvPr>
        </p:nvSpPr>
        <p:spPr/>
      </p:sp>
      <p:sp>
        <p:nvSpPr>
          <p:cNvPr id="3143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4099440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CD777FC-C61C-48B6-B6EB-A9C700720FF0}"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72</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7763" name="Rectangle 2"/>
          <p:cNvSpPr>
            <a:spLocks noGrp="1" noRot="1" noChangeAspect="1" noTextEdit="1"/>
          </p:cNvSpPr>
          <p:nvPr>
            <p:ph type="sldImg"/>
          </p:nvPr>
        </p:nvSpPr>
        <p:spPr/>
      </p:sp>
      <p:sp>
        <p:nvSpPr>
          <p:cNvPr id="3143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2464648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CD777FC-C61C-48B6-B6EB-A9C700720FF0}"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73</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7763" name="Rectangle 2"/>
          <p:cNvSpPr>
            <a:spLocks noGrp="1" noRot="1" noChangeAspect="1" noTextEdit="1"/>
          </p:cNvSpPr>
          <p:nvPr>
            <p:ph type="sldImg"/>
          </p:nvPr>
        </p:nvSpPr>
        <p:spPr/>
      </p:sp>
      <p:sp>
        <p:nvSpPr>
          <p:cNvPr id="3143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727110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p:sp>
      <p:sp>
        <p:nvSpPr>
          <p:cNvPr id="225283" name="备注占位符 2"/>
          <p:cNvSpPr>
            <a:spLocks noGrp="1"/>
          </p:cNvSpPr>
          <p:nvPr>
            <p:ph type="body"/>
          </p:nvPr>
        </p:nvSpPr>
        <p:spPr/>
        <p:txBody>
          <a:bodyPr wrap="square" lIns="91440" tIns="45720" rIns="91440" bIns="45720" anchor="t"/>
          <a:lstStyle/>
          <a:p>
            <a:pPr lvl="0" eaLnBrk="1" hangingPunct="1">
              <a:spcBef>
                <a:spcPct val="0"/>
              </a:spcBef>
            </a:pPr>
            <a:endParaRPr lang="zh-CN" altLang="en-US" dirty="0"/>
          </a:p>
        </p:txBody>
      </p:sp>
      <p:sp>
        <p:nvSpPr>
          <p:cNvPr id="225284" name="灯片编号占位符 3"/>
          <p:cNvSpPr txBox="1">
            <a:spLocks noGrp="1"/>
          </p:cNvSpPr>
          <p:nvPr/>
        </p:nvSpPr>
        <p:spPr>
          <a:xfrm>
            <a:off x="3886200" y="8686800"/>
            <a:ext cx="2971800" cy="457200"/>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74</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CD777FC-C61C-48B6-B6EB-A9C700720FF0}"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11</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7763" name="Rectangle 2"/>
          <p:cNvSpPr>
            <a:spLocks noGrp="1" noRot="1" noChangeAspect="1" noTextEdit="1"/>
          </p:cNvSpPr>
          <p:nvPr>
            <p:ph type="sldImg"/>
          </p:nvPr>
        </p:nvSpPr>
        <p:spPr/>
      </p:sp>
      <p:sp>
        <p:nvSpPr>
          <p:cNvPr id="3143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《FPGA</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设计及应用</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》P6</a:t>
            </a:r>
          </a:p>
          <a:p>
            <a:pPr marL="0" marR="0" lvl="0" indent="0" algn="l" defTabSz="914400" rtl="0" eaLnBrk="1" fontAlgn="base" latinLnBrk="0" hangingPunct="1">
              <a:lnSpc>
                <a:spcPct val="100000"/>
              </a:lnSpc>
              <a:spcBef>
                <a:spcPct val="30000"/>
              </a:spcBef>
              <a:spcAft>
                <a:spcPct val="0"/>
              </a:spcAft>
              <a:buClrTx/>
              <a:buSzTx/>
              <a:buFontTx/>
              <a:buNone/>
              <a:defRPr/>
            </a:pP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FPGA</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与门阵列不一样，采用的是查找表机制。为啥不一样，各个公司有知识产权保护问题，采用的技术不一样，但原理是类似的。</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CLB</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Configurable Logic Block</a:t>
            </a:r>
          </a:p>
          <a:p>
            <a:pPr marL="0" marR="0" lvl="0" indent="0" algn="l" defTabSz="914400" rtl="0" eaLnBrk="1" fontAlgn="base" latinLnBrk="0" hangingPunct="1">
              <a:lnSpc>
                <a:spcPct val="100000"/>
              </a:lnSpc>
              <a:spcBef>
                <a:spcPct val="30000"/>
              </a:spcBef>
              <a:spcAft>
                <a:spcPct val="0"/>
              </a:spcAft>
              <a:buClrTx/>
              <a:buSzTx/>
              <a:buFontTx/>
              <a:buNone/>
              <a:defRPr/>
            </a:pPr>
            <a:r>
              <a:rPr kumimoji="0" lang="en-US" altLang="zh-CN" sz="1200" b="0" i="0" u="none" strike="noStrike" kern="1200" cap="none" spc="0" normalizeH="0" baseline="0" noProof="0" dirty="0" err="1">
                <a:ln>
                  <a:noFill/>
                </a:ln>
                <a:solidFill>
                  <a:schemeClr val="tx1"/>
                </a:solidFill>
                <a:effectLst/>
                <a:uLnTx/>
                <a:uFillTx/>
                <a:latin typeface="Calibri" panose="020F0502020204030204" pitchFamily="34" charset="0"/>
                <a:ea typeface="宋体" panose="02010600030101010101" pitchFamily="2" charset="-122"/>
                <a:cs typeface="+mn-cs"/>
              </a:rPr>
              <a:t>配置存储器存储定义FPGA的逻辑块和互连如何配置的编程数据。当FPGA上电时，这些数据被加载到设备中，使其能够执行其预定功能</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t>12</a:t>
            </a:fld>
            <a:endParaRPr lang="en-US" altLang="zh-CN" dirty="0"/>
          </a:p>
        </p:txBody>
      </p:sp>
      <p:sp>
        <p:nvSpPr>
          <p:cNvPr id="223235" name="Rectangle 2"/>
          <p:cNvSpPr>
            <a:spLocks noGrp="1" noRot="1" noChangeAspect="1" noTextEdit="1"/>
          </p:cNvSpPr>
          <p:nvPr>
            <p:ph type="sldImg"/>
          </p:nvPr>
        </p:nvSpPr>
        <p:spPr/>
      </p:sp>
      <p:sp>
        <p:nvSpPr>
          <p:cNvPr id="223236" name="Rectangle 3"/>
          <p:cNvSpPr>
            <a:spLocks noGrp="1"/>
          </p:cNvSpPr>
          <p:nvPr>
            <p:ph type="body" idx="1"/>
          </p:nvPr>
        </p:nvSpPr>
        <p:spPr/>
        <p:txBody>
          <a:bodyPr wrap="square" lIns="91440" tIns="45720" rIns="91440" bIns="45720" anchor="t"/>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析取范式：与或逻辑；</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FPGA</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：配置，</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SRAM</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保存配置信息，掉电就没有了，</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FPGA</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一般会有个外部存储芯片，上电后从存储芯片加载到芯片内部。</a:t>
            </a:r>
          </a:p>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粒度粗：宏单元个数不多，例如</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32</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个，每个宏单元可以实现的复杂的逻辑函数，但是简单的逻辑函数也要使用一个宏单元，实现的逻辑粒度粗；</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FPGA</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采用</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LUT</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，一般</a:t>
            </a:r>
            <a:r>
              <a:rPr kumimoji="0" lang="zh-CN"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多采用</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4</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个变量，真值表不可能很大，但是</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LUT</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数量多，</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LUT</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的本质就是一个</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RAM</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，例如</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4</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个输入，有</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16</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个存储单元，每种输入组合有一个对应的输出；</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CPLD</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的连线相对固定，</a:t>
            </a:r>
            <a:r>
              <a:rPr kumimoji="0" lang="en-US" altLang="zh-CN"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FPGA</a:t>
            </a: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用短线连起来，时延不同固定。</a:t>
            </a:r>
          </a:p>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两种技术慢慢在融合，共享专利。</a:t>
            </a:r>
          </a:p>
          <a:p>
            <a:pPr lvl="0" eaLnBrk="1" hangingPunct="1"/>
            <a:endParaRPr lang="zh-CN" altLang="zh-CN"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289611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txBox="1">
            <a:spLocks noGrp="1" noChangeArrowheads="1"/>
          </p:cNvSpPr>
          <p:nvPr>
            <p:ph type="sldNum"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b" anchorCtr="0" compatLnSpc="1"/>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73586F8-A6C6-4CE9-B481-31CD2EC573D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13</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9811" name="Rectangle 2"/>
          <p:cNvSpPr>
            <a:spLocks noGrp="1" noRot="1" noChangeAspect="1" noTextEdit="1"/>
          </p:cNvSpPr>
          <p:nvPr>
            <p:ph type="sldImg"/>
          </p:nvPr>
        </p:nvSpPr>
        <p:spPr/>
      </p:sp>
      <p:sp>
        <p:nvSpPr>
          <p:cNvPr id="3153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lIns="91440" tIns="45720" rIns="91440" bIns="45720" numCol="1" anchor="ctr"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意法半导体宣布，引领全球半导体技术升级的半导体代工厂商</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GLOBALFOUNDRIES</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将采用意法半导体专有的</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FD-SOI</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FullyDepletedSilicon-on-Insulator</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，全耗尽绝缘体上硅）技术为意法半导体制造</a:t>
            </a:r>
            <a:r>
              <a:rPr kumimoji="0" lang="en-US" altLang="zh-CN" sz="1200" b="1" i="0" u="sng"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28</a:t>
            </a:r>
            <a:r>
              <a:rPr kumimoji="0" lang="zh-CN" altLang="en-US" sz="1200" b="1" i="0" u="sng"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纳米和</a:t>
            </a:r>
            <a:r>
              <a:rPr kumimoji="0" lang="en-US" altLang="zh-CN" sz="1200" b="1" i="0" u="sng"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20</a:t>
            </a:r>
            <a:r>
              <a:rPr kumimoji="0" lang="zh-CN" altLang="en-US" sz="1200" b="1" i="0" u="sng"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纳米芯片</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。当今的消费者对智能手机和平板电脑的期望越来越高，要求既能处理精美的图片，支持多媒体和高速宽带上网功能，同时又不能牺牲电池寿命。在设备厂商满足消费者这些需求的努力中，意法半导体的</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FD-SOI</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芯片的量产和上市将起到至关重要的作用。 （</a:t>
            </a:r>
            <a:r>
              <a:rPr kumimoji="0" lang="en-US" altLang="zh-CN"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2013-3</a:t>
            </a: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9"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25B3C2F-003D-4428-916F-F171BF02B3F5}"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0"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1"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0495748-C266-43E1-B8D2-D43299B3B667}"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628650" y="1370013"/>
            <a:ext cx="7886700" cy="3262312"/>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CB3D7A5-E8A2-455E-A062-EC9A334C6E6A}"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0"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1"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7B463E0-E32A-4239-AACD-80BA023C2FDB}"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Only">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457200" y="205979"/>
            <a:ext cx="8229600" cy="438864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4"/>
          <p:cNvSpPr>
            <a:spLocks noGrp="1" noChangeArrowheads="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0" name="Rectangle 5"/>
          <p:cNvSpPr>
            <a:spLocks noGrp="1" noChangeArrowheads="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1" name="Rectangle 6"/>
          <p:cNvSpPr>
            <a:spLocks noGrp="1" noChangeArrowheads="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49D7D30-C03F-40C9-83C0-EE60E2B278F3}" type="slidenum">
              <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en-US" altLang="zh-CN"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274638"/>
            <a:ext cx="5762625" cy="4357687"/>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E51E3FA-386F-4666-A849-AA6773E9CE73}"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0"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1"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702D108-A96D-4D52-AC6C-02587B9E712B}"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285D59B-F166-4813-BD43-7DE824899F80}"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F91D9D9-BB19-4B98-B1EB-D1E1C12F7F67}"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628650" y="1370013"/>
            <a:ext cx="788670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C81E62C-5475-4461-BA14-7636B8F5D242}"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92AB570-C23B-4F27-B55A-ED9DA010BB58}"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3441700"/>
            <a:ext cx="7886700" cy="11255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1FE3F5C-4FA5-465B-8871-C97098565394}"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4F5BE42-6B3E-4B23-BE0E-C86F44B59543}"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D3061A5E-E790-472F-A6C4-68DAB207F88D}"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9EB7375-90B5-4E13-A0DB-F4C893259996}"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1879600"/>
            <a:ext cx="3868737"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1879600"/>
            <a:ext cx="3887788"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6"/>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C6045EE-994A-4C88-AD1C-F799D8941954}"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7"/>
          <p:cNvSpPr>
            <a:spLocks noGrp="1"/>
          </p:cNvSpPr>
          <p:nvPr>
            <p:ph type="ftr" sz="quarter" idx="1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8"/>
          <p:cNvSpPr>
            <a:spLocks noGrp="1"/>
          </p:cNvSpPr>
          <p:nvPr>
            <p:ph type="sldNum" sz="quarter" idx="1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18A79A2-9FBE-4FC2-A234-3D0B58C258B3}"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10" name="日期占位符 2"/>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F59C669-93DD-4CF3-A53B-979B02344043}"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3"/>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4"/>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E2C8992-74DB-4F1B-AFCA-1517A0C6E97C}"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0" name="日期占位符 1"/>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1CB8564-82BE-4709-AD06-A18273A8C58D}"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2"/>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3"/>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1E2721F-973A-4EB4-9260-280675F12CD1}"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0"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E7E61DA-F113-46E6-9A54-8A5DDAA21616}"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308ACC-B258-41DB-8510-86FF39978E96}"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628650" y="1370013"/>
            <a:ext cx="788670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C16C8DB-EDF4-4404-9927-1AD2E1A2B833}"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0"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1"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55AD0CE-BAD1-4285-8AB0-997F58FCD7E9}"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0"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7E11D01-23B8-48CA-8208-1FBC06AD86A1}"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526F1C-6FE7-49D7-802F-3CA58EDB4D65}"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628650" y="1370013"/>
            <a:ext cx="7886700" cy="3262312"/>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0383BD6-00C6-4771-976F-29DF18B73492}"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C18D439-5B08-4AB6-9548-5A0A7B412D95}"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274638"/>
            <a:ext cx="5762625" cy="4357687"/>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89ACAC1-16B2-4563-9EFE-52F6D7C68A35}"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A70DD62-ECB8-4FDF-A464-201653F244C0}"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E970265-48CB-4C75-A25A-A3C88F389774}"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31BD230-0B22-4B92-9936-BCC15EF8ABE0}"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628650" y="1370013"/>
            <a:ext cx="788670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295806D-0745-4DD5-9F3C-EAAE661E714A}"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2A51CB2-C543-44A8-AECD-5B0E2742CB0C}"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3441700"/>
            <a:ext cx="7886700" cy="11255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E7ACADD-BAE2-4B23-9E75-46FD391A4338}"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BA959C3-3498-4128-8052-D97AE8ECCA74}"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20E7192-0E63-4027-AE55-776640FFBB47}"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52F68B5-C36C-4BA9-9590-F1803CD33BF3}"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1879600"/>
            <a:ext cx="3868737"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1879600"/>
            <a:ext cx="3887788"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6"/>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D307CF1-ED70-4616-B0A7-03AD25803C4D}"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7"/>
          <p:cNvSpPr>
            <a:spLocks noGrp="1"/>
          </p:cNvSpPr>
          <p:nvPr>
            <p:ph type="ftr" sz="quarter" idx="1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8"/>
          <p:cNvSpPr>
            <a:spLocks noGrp="1"/>
          </p:cNvSpPr>
          <p:nvPr>
            <p:ph type="sldNum" sz="quarter" idx="1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98A4D23-4F0E-4F83-91FF-368673E0275B}"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10" name="日期占位符 2"/>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BF79332-1AD7-4AC9-86C9-3575418E0E1C}"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3"/>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4"/>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B546F4F-85FE-44AE-9F9E-03718C41B5E9}"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0" name="日期占位符 1"/>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3218900-8C28-45F1-896C-57CEE06C01C5}"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2"/>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3"/>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7E86E6D-EDF8-490B-9D46-1AFEF40521A9}"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3441700"/>
            <a:ext cx="7886700" cy="11255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9"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0E0A0C1-865F-4C74-88B3-2B94E01A17EC}"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0"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1"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C30CB68-589B-49AB-AC51-870D819AD224}"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0"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7D25E5A-E833-48BA-BF98-3489D6E5487C}"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375C150-3E15-443A-AF0B-DC4F7CDAE385}"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0"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C972AB8-9FBA-4E1F-A5F9-3BAED54DA036}"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5E99D1C-6A79-4524-837D-17833CE836CC}"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628650" y="1370013"/>
            <a:ext cx="7886700" cy="3262312"/>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145D212-2FF2-4009-9AFF-35FD5808251B}"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BBF3417-8632-4C29-B32E-680E512B798A}"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274638"/>
            <a:ext cx="5762625" cy="4357687"/>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D55F6B6-2DF8-4AE5-B629-D8C891E635CA}"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BCB376C-44EF-4CAE-93D3-6EFD953B586A}"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10A2A35-9362-4939-A782-E1EF2923ABEA}"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62058E7-5DD4-4103-A62D-60F91E39944B}"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628650" y="1370013"/>
            <a:ext cx="788670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6234587-30E2-40B3-8436-CE4E4928DA0F}"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E94E9DB-0A65-43F0-9A4F-1F35E7E26204}"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3441700"/>
            <a:ext cx="7886700" cy="11255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103DE69-6D8F-4A5D-BDBA-02C9F8002E34}"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E3C7618-7D21-4149-B20A-BB764FD3DCD8}"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E92D006E-15C2-4FA2-A7AB-4DA4361FDEA9}"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F7169C8-A805-41E4-A8B9-2D1ADDFEFE00}"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1879600"/>
            <a:ext cx="3868737"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1879600"/>
            <a:ext cx="3887788"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6"/>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89AD097-2C6E-4070-98B1-78B7AC829D79}"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7"/>
          <p:cNvSpPr>
            <a:spLocks noGrp="1"/>
          </p:cNvSpPr>
          <p:nvPr>
            <p:ph type="ftr" sz="quarter" idx="1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8"/>
          <p:cNvSpPr>
            <a:spLocks noGrp="1"/>
          </p:cNvSpPr>
          <p:nvPr>
            <p:ph type="sldNum" sz="quarter" idx="1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7F4A101-72BB-492E-9243-C588EF230579}"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10" name="日期占位符 2"/>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47D48A2-832A-4E92-99CD-C685416F8483}"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3"/>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4"/>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5796C66-F295-42B7-98AA-E0DA5AD54BFC}"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10B2CAD-A15F-44BA-A379-B91B1AE5D037}"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0"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1"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7308ADE-7025-4AE1-AE07-C564805D329A}"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0" name="日期占位符 1"/>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8C1B57E-B1B5-4674-B79C-BAED9B092DD7}"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2"/>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3"/>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13BB7CD-571A-44E5-A7BD-8235372AC787}"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0"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7990A2F-4851-4314-9080-DC6A85AD345B}"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B92C47C-3C1A-435F-9628-5B998501F8CE}"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0"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74A8C04-9DE7-4DD7-8F35-4D51180BCAFE}"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F335EBE-3547-4C44-86B5-A2284B0C2219}"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628650" y="1370013"/>
            <a:ext cx="7886700" cy="3262312"/>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F6BFBBE-AFF7-4161-A1E4-4D96C31C1282}"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4DD4155-3BC0-4014-9A81-474002572207}"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274638"/>
            <a:ext cx="5762625" cy="4357687"/>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2306DBA-6F8E-4269-9268-B5CED429BC6A}"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7C5C70B-95FB-480D-A46A-FC1A3DC0F7EA}"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D48F6F4-7AB4-4B02-83EF-2C19F3FC8260}"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5E2E2AA-F0B3-432C-A08F-851A48884978}"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628650" y="1370013"/>
            <a:ext cx="788670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D35F04-C690-42B2-B172-2995B8377AB8}"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5199D05-D10A-46DE-8378-838D7ECDA249}"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3441700"/>
            <a:ext cx="7886700" cy="11255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D9EB91C-490C-4604-9A1D-D782A0452F52}"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B218F1D-95EC-4483-AB29-93E9F7927110}"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1C6F8FB-B552-4760-8D87-1C9C3700497E}"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44C92F3-7CCA-4DF9-AF0F-398C3937675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1879600"/>
            <a:ext cx="3868737"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1879600"/>
            <a:ext cx="3887788"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6"/>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601148A-CFDC-408F-A59A-CC3FC66136CF}"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7"/>
          <p:cNvSpPr>
            <a:spLocks noGrp="1"/>
          </p:cNvSpPr>
          <p:nvPr>
            <p:ph type="ftr" sz="quarter" idx="1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8"/>
          <p:cNvSpPr>
            <a:spLocks noGrp="1"/>
          </p:cNvSpPr>
          <p:nvPr>
            <p:ph type="sldNum" sz="quarter" idx="1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7556193-6683-4E85-84CB-3354025CD525}"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1879600"/>
            <a:ext cx="3868737"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1879600"/>
            <a:ext cx="3887788"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日期占位符 6"/>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8CF1174-1E94-4E9B-AF3D-31342A9AE5C8}"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0" name="页脚占位符 7"/>
          <p:cNvSpPr>
            <a:spLocks noGrp="1"/>
          </p:cNvSpPr>
          <p:nvPr>
            <p:ph type="ftr" sz="quarter" idx="1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1" name="灯片编号占位符 8"/>
          <p:cNvSpPr>
            <a:spLocks noGrp="1"/>
          </p:cNvSpPr>
          <p:nvPr>
            <p:ph type="sldNum" sz="quarter" idx="1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2D687E9-C50F-4C38-A959-C60D13EED7EE}"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10" name="日期占位符 2"/>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134484F-511E-4853-927A-A020791C092E}"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3"/>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4"/>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AEA2E98-93E1-48C0-99A6-F9C161FECCA5}"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0" name="日期占位符 1"/>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1F67F17-C7D1-49DE-9C8C-E5D3F9046856}"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2"/>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3"/>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6156E33-B59E-4E64-9CC9-1AAB0D76E3C8}"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0"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1BEDA6A-AF7E-4E80-A326-E3E3A85234BA}"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3ECB9DE-D569-4B27-88D3-BCCF60AE6F4C}"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0"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DCD76C74-0C3B-4FB8-8CEC-7D65857868E3}"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3577F77-D3C4-4D14-9CFB-9A529FCB6BE9}"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628650" y="1370013"/>
            <a:ext cx="7886700" cy="3262312"/>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BFEE175-0CC9-4A59-B716-B6C81E5AB489}"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CB22E3F-BD53-4154-8AB5-7EA1D7B05287}"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274638"/>
            <a:ext cx="5762625" cy="4357687"/>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C84A7C2-C789-43FA-813C-66840696102B}"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B3CF77F-63A1-443A-A669-E526326E9863}"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A5B2D94-719F-4B78-9478-2AA16176057F}"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C05EC5D-BB89-4793-A4AB-40B4E904AAB7}"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628650" y="1370013"/>
            <a:ext cx="788670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FF37EF7-5C10-4307-B091-7EEE79C87A7C}"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92B560B-CD25-4AC0-9DB8-868ED646D471}"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3441700"/>
            <a:ext cx="7886700" cy="11255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9F7DBB3-AEEC-42EF-9D9D-A43AC0148338}"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E7DC015-E808-46B7-9B20-964C6E10B562}"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CCF85D2-8D0C-46DD-BB57-2EF5E56B41C9}"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FCCDFB9-97B1-4172-8454-870D14151AE6}"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9" name="日期占位符 2"/>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11D7BA12-C551-42BE-A17B-B49577C786D0}"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0" name="页脚占位符 3"/>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1" name="灯片编号占位符 4"/>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A50E3E2-5AEF-44D1-9B80-0C19E88D3E87}"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1879600"/>
            <a:ext cx="3868737"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1879600"/>
            <a:ext cx="3887788"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6"/>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D67962D-3879-4378-BED5-00272A79146E}"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7"/>
          <p:cNvSpPr>
            <a:spLocks noGrp="1"/>
          </p:cNvSpPr>
          <p:nvPr>
            <p:ph type="ftr" sz="quarter" idx="1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8"/>
          <p:cNvSpPr>
            <a:spLocks noGrp="1"/>
          </p:cNvSpPr>
          <p:nvPr>
            <p:ph type="sldNum" sz="quarter" idx="1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DD830E4-1C44-40D1-9D83-A43996AD0229}"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10" name="日期占位符 2"/>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4CE3892-45DD-40C1-81C5-8CAB84BF880A}"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3"/>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4"/>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A6F8DCC-BEF7-49D7-BB78-B58E8A5FCC78}"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0" name="日期占位符 1"/>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B02571E-F1B5-4EA4-A264-2B56F8EB2615}"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2"/>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3"/>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FB95321-FB87-4C68-BD2A-1BF29692EF1E}"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0"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3B6F8CF7-2A5E-4200-B974-A6E79C275A76}"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6128CB-7B23-4BA8-A467-4DC9B1F88790}"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0"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905F3C1-2C23-4E7A-B21F-BC4FB349A257}"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BF7052E-FB69-42D8-8D71-B7AE8E544F93}"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628650" y="1370013"/>
            <a:ext cx="7886700" cy="3262312"/>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D537433-7A7E-4B07-B136-74EE464DBB3D}"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BE98860-BF9A-4EEB-9E04-CE6BCF45315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274638"/>
            <a:ext cx="5762625" cy="4357687"/>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81984AE-1E32-4DB3-B44C-17EED394F7F6}"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AB0D1D9-78BC-47C2-922A-F58670223AFF}"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8E1791E-7A3E-44C0-BE4B-16DC152C7C49}"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600E496-40A5-4A6C-96B4-9F798D085BC0}"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628650" y="1370013"/>
            <a:ext cx="788670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7C9410F-3278-4909-BC34-6CCBBA15D0CE}"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59D6CBC-D646-4887-8E2E-4AA4393C4F00}"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3441700"/>
            <a:ext cx="7886700" cy="11255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0BE5EAB-073E-47E0-B9DD-8E0D0D637AB1}"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4239F28-7801-4D0D-8485-DE04D20FD83A}"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9" name="日期占位符 1"/>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F796AAD1-59D9-4CDC-8127-B2DFF61E1453}"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0" name="页脚占位符 2"/>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1" name="灯片编号占位符 3"/>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1BE7EA6-446E-4B09-BF48-8D480B43C536}"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7B9AAC86-344A-4602-BD47-D71B592571F4}"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9E4A936-EAF9-4DC3-BEF7-835DECE1BC9C}"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1879600"/>
            <a:ext cx="3868737"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1879600"/>
            <a:ext cx="3887788"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6"/>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D4D8C468-A458-4190-8BB7-7D5F0FA699F3}"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7"/>
          <p:cNvSpPr>
            <a:spLocks noGrp="1"/>
          </p:cNvSpPr>
          <p:nvPr>
            <p:ph type="ftr" sz="quarter" idx="1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8"/>
          <p:cNvSpPr>
            <a:spLocks noGrp="1"/>
          </p:cNvSpPr>
          <p:nvPr>
            <p:ph type="sldNum" sz="quarter" idx="1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4FBF45-94B5-4AF4-9E6C-39A1724303C8}"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10" name="日期占位符 2"/>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98C40CEA-CA48-44E5-A545-46AC764C964B}"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3"/>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4"/>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3A4F6B6-F882-4027-A72F-2989F9334E79}"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0" name="日期占位符 1"/>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1C00D57-25B1-41FB-BBE9-6497EC13BBBD}"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2"/>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3"/>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48DF37B-371B-407C-8B63-117E68985F9A}"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0"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D1EB1F80-880C-4114-9DF5-195813EAB099}"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84EF124-B2FB-4A42-96D1-283F0F971547}"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0"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66723B4-A829-4C15-9B97-E1D787B7DEF9}"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80BFBDF-C6CD-480D-BD93-2284F636327E}"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628650" y="1370013"/>
            <a:ext cx="7886700" cy="3262312"/>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15248DD-2DEC-4777-9C18-3CEC662EB4C8}"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AADCFE4-2586-47BF-BD1B-8B3377581BFA}"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274638"/>
            <a:ext cx="5762625" cy="4357687"/>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21F02D1-807E-41EA-96EE-805B49746B14}"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2AAE2DE-D0B6-43B7-A3B0-4E3F85EE5E1F}"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1BC8CA7-EABE-44E9-9ECD-F5FB551412B8}"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E1A2043-87CB-4164-B919-C743E8DCA552}"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628650" y="1370013"/>
            <a:ext cx="788670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A678725-DC5B-4D98-93E9-BBF10B6C0C52}"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E90E73F-E7FB-4799-9DEE-70C882EA4266}"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9"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0937516-C541-4DB4-B484-705D0454AC24}"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0"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1"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DDF9890-3F8E-4B5B-94FA-4EB2F6C4232D}"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3441700"/>
            <a:ext cx="7886700" cy="11255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1B711EC-C7E0-48A2-937A-8D903473251A}"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6B47F3C-A369-400C-90AB-80C7EEE69A34}"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5C7ED457-45A4-4CA3-91F0-3A83534C2E17}"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D1FD101-0ECB-48D3-9CAF-151DF2515612}"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1879600"/>
            <a:ext cx="3868737"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1879600"/>
            <a:ext cx="3887788"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6"/>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D3D07678-FFDD-41A7-8FD7-1AA20A493EFD}"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7"/>
          <p:cNvSpPr>
            <a:spLocks noGrp="1"/>
          </p:cNvSpPr>
          <p:nvPr>
            <p:ph type="ftr" sz="quarter" idx="1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8"/>
          <p:cNvSpPr>
            <a:spLocks noGrp="1"/>
          </p:cNvSpPr>
          <p:nvPr>
            <p:ph type="sldNum" sz="quarter" idx="1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66F15FE-452A-4183-B3CF-333155D69AA5}"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10" name="日期占位符 2"/>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A23F947C-7586-4194-B24D-F9C4E03E8B37}"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3"/>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4"/>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D9023D0-E1D2-4FC6-A810-4F324EC502C0}"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0" name="日期占位符 1"/>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2BD3220-DADD-4B27-8AE3-6388129F8FB6}"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2"/>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3"/>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7009E29-1EC0-4A60-8F25-64B90BB5C288}"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0"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6594E8C-1C1E-4110-AF00-57C3D872D554}"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AD2E147-585B-4C73-8A10-EEBB7410C9FC}"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0"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CB0B5C2-57F4-4F21-AC8F-48D56F016798}"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90DF41A-C05D-4C06-A9A5-49709B7424BB}"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628650" y="1370013"/>
            <a:ext cx="7886700" cy="3262312"/>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4D0F644C-2272-496E-B35A-D68A0B57339D}"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0D4A41-C941-484D-958A-7ED1DA57434C}"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274638"/>
            <a:ext cx="5762625" cy="4357687"/>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D17A7779-24F3-4F79-93AB-B98E7F0866E1}"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3C85956B-7A9C-4532-8C15-B28967FA8B00}"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CDA5EA-0C3B-4DB2-B528-0D011B26FDFA}"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9" name="日期占位符 4"/>
          <p:cNvSpPr>
            <a:spLocks noGrp="1"/>
          </p:cNvSpPr>
          <p:nvPr>
            <p:ph type="dt" sz="half" idx="12"/>
          </p:nvPr>
        </p:nvSpPr>
        <p:spPr bwMode="auto">
          <a:xfrm>
            <a:off x="6286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8B5BE7C5-5700-4CB1-AA18-7A8863003391}" type="datetimeFigureOut">
              <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rPr>
              <a:t>2025/5/20</a:t>
            </a:fld>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0" name="页脚占位符 5"/>
          <p:cNvSpPr>
            <a:spLocks noGrp="1"/>
          </p:cNvSpPr>
          <p:nvPr>
            <p:ph type="ftr" sz="quarter" idx="3"/>
          </p:nvPr>
        </p:nvSpPr>
        <p:spPr bwMode="auto">
          <a:xfrm>
            <a:off x="3028950" y="4767263"/>
            <a:ext cx="30861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1" name="灯片编号占位符 6"/>
          <p:cNvSpPr>
            <a:spLocks noGrp="1"/>
          </p:cNvSpPr>
          <p:nvPr>
            <p:ph type="sldNum" sz="quarter" idx="4"/>
          </p:nvPr>
        </p:nvSpPr>
        <p:spPr bwMode="auto">
          <a:xfrm>
            <a:off x="6457950" y="4767263"/>
            <a:ext cx="2057400" cy="2746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542BEDE-E2A2-4A74-A901-ED4E596919A9}"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628650" y="1370013"/>
            <a:ext cx="788670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CDA5EA-0C3B-4DB2-B528-0D011B26FDFA}"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3441700"/>
            <a:ext cx="7886700" cy="1125538"/>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CDA5EA-0C3B-4DB2-B528-0D011B26FDFA}"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370013"/>
            <a:ext cx="3867150" cy="326231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CDA5EA-0C3B-4DB2-B528-0D011B26FDFA}"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1879600"/>
            <a:ext cx="3868737"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1879600"/>
            <a:ext cx="3887788" cy="2762250"/>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CDA5EA-0C3B-4DB2-B528-0D011B26FDFA}"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CDA5EA-0C3B-4DB2-B528-0D011B26FDFA}"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CDA5EA-0C3B-4DB2-B528-0D011B26FDFA}"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CDA5EA-0C3B-4DB2-B528-0D011B26FDFA}"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CDA5EA-0C3B-4DB2-B528-0D011B26FDFA}"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628650" y="1370013"/>
            <a:ext cx="7886700" cy="3262312"/>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CDA5EA-0C3B-4DB2-B528-0D011B26FDFA}"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274638"/>
            <a:ext cx="5762625" cy="4357687"/>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CDA5EA-0C3B-4DB2-B528-0D011B26FDFA}"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3.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3.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3.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image" Target="../media/image3.png"/><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4.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image" Target="../media/image3.png"/><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theme" Target="../theme/theme9.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image" Target="../media/image4.jpeg"/><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图片 10" descr="电路幻灯片11"/>
          <p:cNvPicPr>
            <a:picLocks noChangeAspect="1"/>
          </p:cNvPicPr>
          <p:nvPr userDrawn="1"/>
        </p:nvPicPr>
        <p:blipFill>
          <a:blip r:embed="rId13"/>
          <a:stretch>
            <a:fillRect/>
          </a:stretch>
        </p:blipFill>
        <p:spPr>
          <a:xfrm>
            <a:off x="-36512" y="-20637"/>
            <a:ext cx="9175750" cy="5168900"/>
          </a:xfrm>
          <a:prstGeom prst="rect">
            <a:avLst/>
          </a:prstGeom>
          <a:noFill/>
          <a:ln w="9525">
            <a:noFill/>
          </a:ln>
        </p:spPr>
      </p:pic>
      <p:sp>
        <p:nvSpPr>
          <p:cNvPr id="1027" name="日期占位符 3"/>
          <p:cNvSpPr>
            <a:spLocks noGrp="1" noChangeArrowheads="1"/>
          </p:cNvSpPr>
          <p:nvPr>
            <p:ph type="dt" sz="half" idx="2"/>
          </p:nvPr>
        </p:nvSpPr>
        <p:spPr bwMode="auto">
          <a:xfrm>
            <a:off x="6286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900" noProof="1">
                <a:solidFill>
                  <a:srgbClr val="898989"/>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1028" name="页脚占位符 4"/>
          <p:cNvSpPr>
            <a:spLocks noGrp="1" noChangeArrowheads="1"/>
          </p:cNvSpPr>
          <p:nvPr>
            <p:ph type="ftr" sz="quarter" idx="3"/>
          </p:nvPr>
        </p:nvSpPr>
        <p:spPr bwMode="auto">
          <a:xfrm>
            <a:off x="3028950" y="4767263"/>
            <a:ext cx="3086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900" noProof="1">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029" name="灯片编号占位符 5"/>
          <p:cNvSpPr>
            <a:spLocks noGrp="1" noChangeArrowheads="1"/>
          </p:cNvSpPr>
          <p:nvPr>
            <p:ph type="sldNum" sz="quarter" idx="4"/>
          </p:nvPr>
        </p:nvSpPr>
        <p:spPr bwMode="auto">
          <a:xfrm>
            <a:off x="64579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900">
                <a:solidFill>
                  <a:srgbClr val="898989"/>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CBC9B3F-6309-4B82-8834-A84B06A442F1}"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grpSp>
        <p:nvGrpSpPr>
          <p:cNvPr id="1030" name="组合 9"/>
          <p:cNvGrpSpPr/>
          <p:nvPr userDrawn="1"/>
        </p:nvGrpSpPr>
        <p:grpSpPr>
          <a:xfrm>
            <a:off x="539750" y="52388"/>
            <a:ext cx="1628775" cy="487362"/>
            <a:chOff x="0" y="0"/>
            <a:chExt cx="5804" cy="1740"/>
          </a:xfrm>
        </p:grpSpPr>
        <p:pic>
          <p:nvPicPr>
            <p:cNvPr id="1031" name="图片 7" descr="交大矢量logo"/>
            <p:cNvPicPr>
              <a:picLocks noChangeAspect="1"/>
            </p:cNvPicPr>
            <p:nvPr userDrawn="1"/>
          </p:nvPicPr>
          <p:blipFill>
            <a:blip r:embed="rId14"/>
            <a:srcRect l="-1437" t="-9560" r="41219" b="-10179"/>
            <a:stretch>
              <a:fillRect/>
            </a:stretch>
          </p:blipFill>
          <p:spPr>
            <a:xfrm>
              <a:off x="0" y="0"/>
              <a:ext cx="5616" cy="1741"/>
            </a:xfrm>
            <a:prstGeom prst="rect">
              <a:avLst/>
            </a:prstGeom>
            <a:noFill/>
            <a:ln w="9525">
              <a:noFill/>
            </a:ln>
          </p:spPr>
        </p:pic>
        <p:sp>
          <p:nvSpPr>
            <p:cNvPr id="1032" name="矩形 8"/>
            <p:cNvSpPr>
              <a:spLocks noChangeArrowheads="1"/>
            </p:cNvSpPr>
            <p:nvPr/>
          </p:nvSpPr>
          <p:spPr bwMode="auto">
            <a:xfrm>
              <a:off x="5465" y="1162"/>
              <a:ext cx="339"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rgbClr val="FFFF00"/>
                  </a:solidFill>
                  <a:latin typeface="Calibri" panose="020F0502020204030204" pitchFamily="34" charset="0"/>
                  <a:ea typeface="宋体" panose="02010600030101010101" pitchFamily="2" charset="-122"/>
                </a:defRPr>
              </a:lvl1pPr>
              <a:lvl2pPr marL="742950" indent="-285750" eaLnBrk="0" hangingPunct="0">
                <a:defRPr sz="2000">
                  <a:solidFill>
                    <a:srgbClr val="FFFF00"/>
                  </a:solidFill>
                  <a:latin typeface="Calibri" panose="020F0502020204030204" pitchFamily="34" charset="0"/>
                  <a:ea typeface="宋体" panose="02010600030101010101" pitchFamily="2" charset="-122"/>
                </a:defRPr>
              </a:lvl2pPr>
              <a:lvl3pPr marL="1143000" indent="-228600" eaLnBrk="0" hangingPunct="0">
                <a:defRPr sz="2000">
                  <a:solidFill>
                    <a:srgbClr val="FFFF00"/>
                  </a:solidFill>
                  <a:latin typeface="Calibri" panose="020F0502020204030204" pitchFamily="34" charset="0"/>
                  <a:ea typeface="宋体" panose="02010600030101010101" pitchFamily="2" charset="-122"/>
                </a:defRPr>
              </a:lvl3pPr>
              <a:lvl4pPr marL="1600200" indent="-228600" eaLnBrk="0" hangingPunct="0">
                <a:defRPr sz="2000">
                  <a:solidFill>
                    <a:srgbClr val="FFFF00"/>
                  </a:solidFill>
                  <a:latin typeface="Calibri" panose="020F0502020204030204" pitchFamily="34" charset="0"/>
                  <a:ea typeface="宋体" panose="02010600030101010101" pitchFamily="2" charset="-122"/>
                </a:defRPr>
              </a:lvl4pPr>
              <a:lvl5pPr marL="2057400" indent="-228600" eaLnBrk="0" hangingPunct="0">
                <a:defRPr sz="2000">
                  <a:solidFill>
                    <a:srgbClr val="FFFF00"/>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1">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图片 10" descr="电路幻灯片11"/>
          <p:cNvPicPr>
            <a:picLocks noChangeAspect="1"/>
          </p:cNvPicPr>
          <p:nvPr userDrawn="1"/>
        </p:nvPicPr>
        <p:blipFill>
          <a:blip r:embed="rId13"/>
          <a:stretch>
            <a:fillRect/>
          </a:stretch>
        </p:blipFill>
        <p:spPr>
          <a:xfrm>
            <a:off x="-36512" y="-20637"/>
            <a:ext cx="9175750" cy="5168900"/>
          </a:xfrm>
          <a:prstGeom prst="rect">
            <a:avLst/>
          </a:prstGeom>
          <a:noFill/>
          <a:ln w="9525">
            <a:noFill/>
          </a:ln>
        </p:spPr>
      </p:pic>
      <p:grpSp>
        <p:nvGrpSpPr>
          <p:cNvPr id="2051" name="组合 9"/>
          <p:cNvGrpSpPr/>
          <p:nvPr userDrawn="1"/>
        </p:nvGrpSpPr>
        <p:grpSpPr>
          <a:xfrm>
            <a:off x="539750" y="52388"/>
            <a:ext cx="1628775" cy="487362"/>
            <a:chOff x="0" y="0"/>
            <a:chExt cx="5804" cy="1740"/>
          </a:xfrm>
        </p:grpSpPr>
        <p:pic>
          <p:nvPicPr>
            <p:cNvPr id="2056" name="图片 7" descr="交大矢量logo"/>
            <p:cNvPicPr>
              <a:picLocks noChangeAspect="1"/>
            </p:cNvPicPr>
            <p:nvPr userDrawn="1"/>
          </p:nvPicPr>
          <p:blipFill>
            <a:blip r:embed="rId14"/>
            <a:srcRect l="-1437" t="-9560" r="41219" b="-10179"/>
            <a:stretch>
              <a:fillRect/>
            </a:stretch>
          </p:blipFill>
          <p:spPr>
            <a:xfrm>
              <a:off x="0" y="0"/>
              <a:ext cx="5616" cy="1741"/>
            </a:xfrm>
            <a:prstGeom prst="rect">
              <a:avLst/>
            </a:prstGeom>
            <a:noFill/>
            <a:ln w="9525">
              <a:noFill/>
            </a:ln>
          </p:spPr>
        </p:pic>
        <p:sp>
          <p:nvSpPr>
            <p:cNvPr id="2053" name="矩形 8"/>
            <p:cNvSpPr>
              <a:spLocks noChangeArrowheads="1"/>
            </p:cNvSpPr>
            <p:nvPr/>
          </p:nvSpPr>
          <p:spPr bwMode="auto">
            <a:xfrm>
              <a:off x="5465" y="1162"/>
              <a:ext cx="339"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rgbClr val="FFFF00"/>
                  </a:solidFill>
                  <a:latin typeface="Calibri" panose="020F0502020204030204" pitchFamily="34" charset="0"/>
                  <a:ea typeface="宋体" panose="02010600030101010101" pitchFamily="2" charset="-122"/>
                </a:defRPr>
              </a:lvl1pPr>
              <a:lvl2pPr marL="742950" indent="-285750" eaLnBrk="0" hangingPunct="0">
                <a:defRPr sz="2000">
                  <a:solidFill>
                    <a:srgbClr val="FFFF00"/>
                  </a:solidFill>
                  <a:latin typeface="Calibri" panose="020F0502020204030204" pitchFamily="34" charset="0"/>
                  <a:ea typeface="宋体" panose="02010600030101010101" pitchFamily="2" charset="-122"/>
                </a:defRPr>
              </a:lvl2pPr>
              <a:lvl3pPr marL="1143000" indent="-228600" eaLnBrk="0" hangingPunct="0">
                <a:defRPr sz="2000">
                  <a:solidFill>
                    <a:srgbClr val="FFFF00"/>
                  </a:solidFill>
                  <a:latin typeface="Calibri" panose="020F0502020204030204" pitchFamily="34" charset="0"/>
                  <a:ea typeface="宋体" panose="02010600030101010101" pitchFamily="2" charset="-122"/>
                </a:defRPr>
              </a:lvl3pPr>
              <a:lvl4pPr marL="1600200" indent="-228600" eaLnBrk="0" hangingPunct="0">
                <a:defRPr sz="2000">
                  <a:solidFill>
                    <a:srgbClr val="FFFF00"/>
                  </a:solidFill>
                  <a:latin typeface="Calibri" panose="020F0502020204030204" pitchFamily="34" charset="0"/>
                  <a:ea typeface="宋体" panose="02010600030101010101" pitchFamily="2" charset="-122"/>
                </a:defRPr>
              </a:lvl4pPr>
              <a:lvl5pPr marL="2057400" indent="-228600" eaLnBrk="0" hangingPunct="0">
                <a:defRPr sz="2000">
                  <a:solidFill>
                    <a:srgbClr val="FFFF00"/>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1">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pic>
        <p:nvPicPr>
          <p:cNvPr id="2052" name="图片 8" descr="电路幻灯片2"/>
          <p:cNvPicPr>
            <a:picLocks noChangeAspect="1"/>
          </p:cNvPicPr>
          <p:nvPr userDrawn="1"/>
        </p:nvPicPr>
        <p:blipFill>
          <a:blip r:embed="rId15"/>
          <a:stretch>
            <a:fillRect/>
          </a:stretch>
        </p:blipFill>
        <p:spPr>
          <a:xfrm>
            <a:off x="0" y="-71437"/>
            <a:ext cx="9144000" cy="5143500"/>
          </a:xfrm>
          <a:prstGeom prst="rect">
            <a:avLst/>
          </a:prstGeom>
          <a:noFill/>
          <a:ln w="9525">
            <a:noFill/>
          </a:ln>
        </p:spPr>
      </p:pic>
      <p:sp>
        <p:nvSpPr>
          <p:cNvPr id="2055" name="日期占位符 3"/>
          <p:cNvSpPr>
            <a:spLocks noGrp="1" noChangeArrowheads="1"/>
          </p:cNvSpPr>
          <p:nvPr>
            <p:ph type="dt" sz="half" idx="2"/>
          </p:nvPr>
        </p:nvSpPr>
        <p:spPr bwMode="auto">
          <a:xfrm>
            <a:off x="6286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900" noProof="1">
                <a:solidFill>
                  <a:srgbClr val="898989"/>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2" name="页脚占位符 4"/>
          <p:cNvSpPr>
            <a:spLocks noGrp="1" noChangeArrowheads="1"/>
          </p:cNvSpPr>
          <p:nvPr>
            <p:ph type="ftr" sz="quarter" idx="3"/>
          </p:nvPr>
        </p:nvSpPr>
        <p:spPr bwMode="auto">
          <a:xfrm>
            <a:off x="3028950" y="4767263"/>
            <a:ext cx="3086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900" noProof="1">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2057" name="灯片编号占位符 5"/>
          <p:cNvSpPr>
            <a:spLocks noGrp="1" noChangeArrowheads="1"/>
          </p:cNvSpPr>
          <p:nvPr>
            <p:ph type="sldNum" sz="quarter" idx="4"/>
          </p:nvPr>
        </p:nvSpPr>
        <p:spPr bwMode="auto">
          <a:xfrm>
            <a:off x="64579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900">
                <a:solidFill>
                  <a:srgbClr val="898989"/>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071AD5F-C3FB-4C2F-9023-00F93418A677}"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图片 10" descr="电路幻灯片11"/>
          <p:cNvPicPr>
            <a:picLocks noChangeAspect="1"/>
          </p:cNvPicPr>
          <p:nvPr userDrawn="1"/>
        </p:nvPicPr>
        <p:blipFill>
          <a:blip r:embed="rId13"/>
          <a:stretch>
            <a:fillRect/>
          </a:stretch>
        </p:blipFill>
        <p:spPr>
          <a:xfrm>
            <a:off x="-36512" y="-20637"/>
            <a:ext cx="9175750" cy="5168900"/>
          </a:xfrm>
          <a:prstGeom prst="rect">
            <a:avLst/>
          </a:prstGeom>
          <a:noFill/>
          <a:ln w="9525">
            <a:noFill/>
          </a:ln>
        </p:spPr>
      </p:pic>
      <p:grpSp>
        <p:nvGrpSpPr>
          <p:cNvPr id="3075" name="组合 9"/>
          <p:cNvGrpSpPr/>
          <p:nvPr userDrawn="1"/>
        </p:nvGrpSpPr>
        <p:grpSpPr>
          <a:xfrm>
            <a:off x="539750" y="52388"/>
            <a:ext cx="1628775" cy="487362"/>
            <a:chOff x="0" y="0"/>
            <a:chExt cx="5804" cy="1740"/>
          </a:xfrm>
        </p:grpSpPr>
        <p:pic>
          <p:nvPicPr>
            <p:cNvPr id="3080" name="图片 7" descr="交大矢量logo"/>
            <p:cNvPicPr>
              <a:picLocks noChangeAspect="1"/>
            </p:cNvPicPr>
            <p:nvPr userDrawn="1"/>
          </p:nvPicPr>
          <p:blipFill>
            <a:blip r:embed="rId14"/>
            <a:srcRect l="-1437" t="-9560" r="41219" b="-10179"/>
            <a:stretch>
              <a:fillRect/>
            </a:stretch>
          </p:blipFill>
          <p:spPr>
            <a:xfrm>
              <a:off x="0" y="0"/>
              <a:ext cx="5616" cy="1741"/>
            </a:xfrm>
            <a:prstGeom prst="rect">
              <a:avLst/>
            </a:prstGeom>
            <a:noFill/>
            <a:ln w="9525">
              <a:noFill/>
            </a:ln>
          </p:spPr>
        </p:pic>
        <p:sp>
          <p:nvSpPr>
            <p:cNvPr id="3077" name="矩形 8"/>
            <p:cNvSpPr>
              <a:spLocks noChangeArrowheads="1"/>
            </p:cNvSpPr>
            <p:nvPr/>
          </p:nvSpPr>
          <p:spPr bwMode="auto">
            <a:xfrm>
              <a:off x="5465" y="1162"/>
              <a:ext cx="339"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rgbClr val="FFFF00"/>
                  </a:solidFill>
                  <a:latin typeface="Calibri" panose="020F0502020204030204" pitchFamily="34" charset="0"/>
                  <a:ea typeface="宋体" panose="02010600030101010101" pitchFamily="2" charset="-122"/>
                </a:defRPr>
              </a:lvl1pPr>
              <a:lvl2pPr marL="742950" indent="-285750" eaLnBrk="0" hangingPunct="0">
                <a:defRPr sz="2000">
                  <a:solidFill>
                    <a:srgbClr val="FFFF00"/>
                  </a:solidFill>
                  <a:latin typeface="Calibri" panose="020F0502020204030204" pitchFamily="34" charset="0"/>
                  <a:ea typeface="宋体" panose="02010600030101010101" pitchFamily="2" charset="-122"/>
                </a:defRPr>
              </a:lvl2pPr>
              <a:lvl3pPr marL="1143000" indent="-228600" eaLnBrk="0" hangingPunct="0">
                <a:defRPr sz="2000">
                  <a:solidFill>
                    <a:srgbClr val="FFFF00"/>
                  </a:solidFill>
                  <a:latin typeface="Calibri" panose="020F0502020204030204" pitchFamily="34" charset="0"/>
                  <a:ea typeface="宋体" panose="02010600030101010101" pitchFamily="2" charset="-122"/>
                </a:defRPr>
              </a:lvl3pPr>
              <a:lvl4pPr marL="1600200" indent="-228600" eaLnBrk="0" hangingPunct="0">
                <a:defRPr sz="2000">
                  <a:solidFill>
                    <a:srgbClr val="FFFF00"/>
                  </a:solidFill>
                  <a:latin typeface="Calibri" panose="020F0502020204030204" pitchFamily="34" charset="0"/>
                  <a:ea typeface="宋体" panose="02010600030101010101" pitchFamily="2" charset="-122"/>
                </a:defRPr>
              </a:lvl4pPr>
              <a:lvl5pPr marL="2057400" indent="-228600" eaLnBrk="0" hangingPunct="0">
                <a:defRPr sz="2000">
                  <a:solidFill>
                    <a:srgbClr val="FFFF00"/>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1">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pic>
        <p:nvPicPr>
          <p:cNvPr id="3076" name="图片 8" descr="电路幻灯片2"/>
          <p:cNvPicPr>
            <a:picLocks noChangeAspect="1"/>
          </p:cNvPicPr>
          <p:nvPr userDrawn="1"/>
        </p:nvPicPr>
        <p:blipFill>
          <a:blip r:embed="rId15"/>
          <a:stretch>
            <a:fillRect/>
          </a:stretch>
        </p:blipFill>
        <p:spPr>
          <a:xfrm>
            <a:off x="0" y="-71437"/>
            <a:ext cx="9144000" cy="5143500"/>
          </a:xfrm>
          <a:prstGeom prst="rect">
            <a:avLst/>
          </a:prstGeom>
          <a:noFill/>
          <a:ln w="9525">
            <a:noFill/>
          </a:ln>
        </p:spPr>
      </p:pic>
      <p:sp>
        <p:nvSpPr>
          <p:cNvPr id="3079" name="日期占位符 3"/>
          <p:cNvSpPr>
            <a:spLocks noGrp="1" noChangeArrowheads="1"/>
          </p:cNvSpPr>
          <p:nvPr>
            <p:ph type="dt" sz="half" idx="2"/>
          </p:nvPr>
        </p:nvSpPr>
        <p:spPr bwMode="auto">
          <a:xfrm>
            <a:off x="6286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900" noProof="1">
                <a:solidFill>
                  <a:srgbClr val="898989"/>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2" name="页脚占位符 4"/>
          <p:cNvSpPr>
            <a:spLocks noGrp="1" noChangeArrowheads="1"/>
          </p:cNvSpPr>
          <p:nvPr>
            <p:ph type="ftr" sz="quarter" idx="3"/>
          </p:nvPr>
        </p:nvSpPr>
        <p:spPr bwMode="auto">
          <a:xfrm>
            <a:off x="3028950" y="4767263"/>
            <a:ext cx="3086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900" noProof="1">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3081" name="灯片编号占位符 5"/>
          <p:cNvSpPr>
            <a:spLocks noGrp="1" noChangeArrowheads="1"/>
          </p:cNvSpPr>
          <p:nvPr>
            <p:ph type="sldNum" sz="quarter" idx="4"/>
          </p:nvPr>
        </p:nvSpPr>
        <p:spPr bwMode="auto">
          <a:xfrm>
            <a:off x="64579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900">
                <a:solidFill>
                  <a:srgbClr val="898989"/>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E2E8FF45-1848-4DD4-9826-A58F718AF3C0}"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图片 10" descr="电路幻灯片11"/>
          <p:cNvPicPr>
            <a:picLocks noChangeAspect="1"/>
          </p:cNvPicPr>
          <p:nvPr userDrawn="1"/>
        </p:nvPicPr>
        <p:blipFill>
          <a:blip r:embed="rId13"/>
          <a:stretch>
            <a:fillRect/>
          </a:stretch>
        </p:blipFill>
        <p:spPr>
          <a:xfrm>
            <a:off x="-36512" y="-20637"/>
            <a:ext cx="9175750" cy="5168900"/>
          </a:xfrm>
          <a:prstGeom prst="rect">
            <a:avLst/>
          </a:prstGeom>
          <a:noFill/>
          <a:ln w="9525">
            <a:noFill/>
          </a:ln>
        </p:spPr>
      </p:pic>
      <p:grpSp>
        <p:nvGrpSpPr>
          <p:cNvPr id="4099" name="组合 9"/>
          <p:cNvGrpSpPr/>
          <p:nvPr userDrawn="1"/>
        </p:nvGrpSpPr>
        <p:grpSpPr>
          <a:xfrm>
            <a:off x="539750" y="52388"/>
            <a:ext cx="1628775" cy="487362"/>
            <a:chOff x="0" y="0"/>
            <a:chExt cx="5804" cy="1740"/>
          </a:xfrm>
        </p:grpSpPr>
        <p:pic>
          <p:nvPicPr>
            <p:cNvPr id="4104" name="图片 7" descr="交大矢量logo"/>
            <p:cNvPicPr>
              <a:picLocks noChangeAspect="1"/>
            </p:cNvPicPr>
            <p:nvPr userDrawn="1"/>
          </p:nvPicPr>
          <p:blipFill>
            <a:blip r:embed="rId14"/>
            <a:srcRect l="-1437" t="-9560" r="41219" b="-10179"/>
            <a:stretch>
              <a:fillRect/>
            </a:stretch>
          </p:blipFill>
          <p:spPr>
            <a:xfrm>
              <a:off x="0" y="0"/>
              <a:ext cx="5616" cy="1741"/>
            </a:xfrm>
            <a:prstGeom prst="rect">
              <a:avLst/>
            </a:prstGeom>
            <a:noFill/>
            <a:ln w="9525">
              <a:noFill/>
            </a:ln>
          </p:spPr>
        </p:pic>
        <p:sp>
          <p:nvSpPr>
            <p:cNvPr id="4101" name="矩形 8"/>
            <p:cNvSpPr>
              <a:spLocks noChangeArrowheads="1"/>
            </p:cNvSpPr>
            <p:nvPr/>
          </p:nvSpPr>
          <p:spPr bwMode="auto">
            <a:xfrm>
              <a:off x="5465" y="1162"/>
              <a:ext cx="339"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rgbClr val="FFFF00"/>
                  </a:solidFill>
                  <a:latin typeface="Calibri" panose="020F0502020204030204" pitchFamily="34" charset="0"/>
                  <a:ea typeface="宋体" panose="02010600030101010101" pitchFamily="2" charset="-122"/>
                </a:defRPr>
              </a:lvl1pPr>
              <a:lvl2pPr marL="742950" indent="-285750" eaLnBrk="0" hangingPunct="0">
                <a:defRPr sz="2000">
                  <a:solidFill>
                    <a:srgbClr val="FFFF00"/>
                  </a:solidFill>
                  <a:latin typeface="Calibri" panose="020F0502020204030204" pitchFamily="34" charset="0"/>
                  <a:ea typeface="宋体" panose="02010600030101010101" pitchFamily="2" charset="-122"/>
                </a:defRPr>
              </a:lvl2pPr>
              <a:lvl3pPr marL="1143000" indent="-228600" eaLnBrk="0" hangingPunct="0">
                <a:defRPr sz="2000">
                  <a:solidFill>
                    <a:srgbClr val="FFFF00"/>
                  </a:solidFill>
                  <a:latin typeface="Calibri" panose="020F0502020204030204" pitchFamily="34" charset="0"/>
                  <a:ea typeface="宋体" panose="02010600030101010101" pitchFamily="2" charset="-122"/>
                </a:defRPr>
              </a:lvl3pPr>
              <a:lvl4pPr marL="1600200" indent="-228600" eaLnBrk="0" hangingPunct="0">
                <a:defRPr sz="2000">
                  <a:solidFill>
                    <a:srgbClr val="FFFF00"/>
                  </a:solidFill>
                  <a:latin typeface="Calibri" panose="020F0502020204030204" pitchFamily="34" charset="0"/>
                  <a:ea typeface="宋体" panose="02010600030101010101" pitchFamily="2" charset="-122"/>
                </a:defRPr>
              </a:lvl4pPr>
              <a:lvl5pPr marL="2057400" indent="-228600" eaLnBrk="0" hangingPunct="0">
                <a:defRPr sz="2000">
                  <a:solidFill>
                    <a:srgbClr val="FFFF00"/>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1">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pic>
        <p:nvPicPr>
          <p:cNvPr id="4100" name="图片 8" descr="电路幻灯片2"/>
          <p:cNvPicPr>
            <a:picLocks noChangeAspect="1"/>
          </p:cNvPicPr>
          <p:nvPr userDrawn="1"/>
        </p:nvPicPr>
        <p:blipFill>
          <a:blip r:embed="rId15"/>
          <a:stretch>
            <a:fillRect/>
          </a:stretch>
        </p:blipFill>
        <p:spPr>
          <a:xfrm>
            <a:off x="0" y="-71437"/>
            <a:ext cx="9144000" cy="5143500"/>
          </a:xfrm>
          <a:prstGeom prst="rect">
            <a:avLst/>
          </a:prstGeom>
          <a:noFill/>
          <a:ln w="9525">
            <a:noFill/>
          </a:ln>
        </p:spPr>
      </p:pic>
      <p:sp>
        <p:nvSpPr>
          <p:cNvPr id="4103" name="日期占位符 3"/>
          <p:cNvSpPr>
            <a:spLocks noGrp="1" noChangeArrowheads="1"/>
          </p:cNvSpPr>
          <p:nvPr>
            <p:ph type="dt" sz="half" idx="2"/>
          </p:nvPr>
        </p:nvSpPr>
        <p:spPr bwMode="auto">
          <a:xfrm>
            <a:off x="6286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900" noProof="1">
                <a:solidFill>
                  <a:srgbClr val="898989"/>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2" name="页脚占位符 4"/>
          <p:cNvSpPr>
            <a:spLocks noGrp="1" noChangeArrowheads="1"/>
          </p:cNvSpPr>
          <p:nvPr>
            <p:ph type="ftr" sz="quarter" idx="3"/>
          </p:nvPr>
        </p:nvSpPr>
        <p:spPr bwMode="auto">
          <a:xfrm>
            <a:off x="3028950" y="4767263"/>
            <a:ext cx="3086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900" noProof="1">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105" name="灯片编号占位符 5"/>
          <p:cNvSpPr>
            <a:spLocks noGrp="1" noChangeArrowheads="1"/>
          </p:cNvSpPr>
          <p:nvPr>
            <p:ph type="sldNum" sz="quarter" idx="4"/>
          </p:nvPr>
        </p:nvSpPr>
        <p:spPr bwMode="auto">
          <a:xfrm>
            <a:off x="64579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900">
                <a:solidFill>
                  <a:srgbClr val="898989"/>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D88A21F5-8B52-4A50-B8EC-5373132824BB}"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图片 10" descr="电路幻灯片11"/>
          <p:cNvPicPr>
            <a:picLocks noChangeAspect="1"/>
          </p:cNvPicPr>
          <p:nvPr userDrawn="1"/>
        </p:nvPicPr>
        <p:blipFill>
          <a:blip r:embed="rId13"/>
          <a:stretch>
            <a:fillRect/>
          </a:stretch>
        </p:blipFill>
        <p:spPr>
          <a:xfrm>
            <a:off x="-36512" y="-20637"/>
            <a:ext cx="9175750" cy="5168900"/>
          </a:xfrm>
          <a:prstGeom prst="rect">
            <a:avLst/>
          </a:prstGeom>
          <a:noFill/>
          <a:ln w="9525">
            <a:noFill/>
          </a:ln>
        </p:spPr>
      </p:pic>
      <p:grpSp>
        <p:nvGrpSpPr>
          <p:cNvPr id="5123" name="组合 9"/>
          <p:cNvGrpSpPr/>
          <p:nvPr userDrawn="1"/>
        </p:nvGrpSpPr>
        <p:grpSpPr>
          <a:xfrm>
            <a:off x="539750" y="52388"/>
            <a:ext cx="1628775" cy="487362"/>
            <a:chOff x="0" y="0"/>
            <a:chExt cx="5804" cy="1740"/>
          </a:xfrm>
        </p:grpSpPr>
        <p:pic>
          <p:nvPicPr>
            <p:cNvPr id="5128" name="图片 7" descr="交大矢量logo"/>
            <p:cNvPicPr>
              <a:picLocks noChangeAspect="1"/>
            </p:cNvPicPr>
            <p:nvPr userDrawn="1"/>
          </p:nvPicPr>
          <p:blipFill>
            <a:blip r:embed="rId14"/>
            <a:srcRect l="-1437" t="-9560" r="41219" b="-10179"/>
            <a:stretch>
              <a:fillRect/>
            </a:stretch>
          </p:blipFill>
          <p:spPr>
            <a:xfrm>
              <a:off x="0" y="0"/>
              <a:ext cx="5616" cy="1741"/>
            </a:xfrm>
            <a:prstGeom prst="rect">
              <a:avLst/>
            </a:prstGeom>
            <a:noFill/>
            <a:ln w="9525">
              <a:noFill/>
            </a:ln>
          </p:spPr>
        </p:pic>
        <p:sp>
          <p:nvSpPr>
            <p:cNvPr id="5125" name="矩形 8"/>
            <p:cNvSpPr>
              <a:spLocks noChangeArrowheads="1"/>
            </p:cNvSpPr>
            <p:nvPr/>
          </p:nvSpPr>
          <p:spPr bwMode="auto">
            <a:xfrm>
              <a:off x="5465" y="1162"/>
              <a:ext cx="339"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rgbClr val="FFFF00"/>
                  </a:solidFill>
                  <a:latin typeface="Calibri" panose="020F0502020204030204" pitchFamily="34" charset="0"/>
                  <a:ea typeface="宋体" panose="02010600030101010101" pitchFamily="2" charset="-122"/>
                </a:defRPr>
              </a:lvl1pPr>
              <a:lvl2pPr marL="742950" indent="-285750" eaLnBrk="0" hangingPunct="0">
                <a:defRPr sz="2000">
                  <a:solidFill>
                    <a:srgbClr val="FFFF00"/>
                  </a:solidFill>
                  <a:latin typeface="Calibri" panose="020F0502020204030204" pitchFamily="34" charset="0"/>
                  <a:ea typeface="宋体" panose="02010600030101010101" pitchFamily="2" charset="-122"/>
                </a:defRPr>
              </a:lvl2pPr>
              <a:lvl3pPr marL="1143000" indent="-228600" eaLnBrk="0" hangingPunct="0">
                <a:defRPr sz="2000">
                  <a:solidFill>
                    <a:srgbClr val="FFFF00"/>
                  </a:solidFill>
                  <a:latin typeface="Calibri" panose="020F0502020204030204" pitchFamily="34" charset="0"/>
                  <a:ea typeface="宋体" panose="02010600030101010101" pitchFamily="2" charset="-122"/>
                </a:defRPr>
              </a:lvl3pPr>
              <a:lvl4pPr marL="1600200" indent="-228600" eaLnBrk="0" hangingPunct="0">
                <a:defRPr sz="2000">
                  <a:solidFill>
                    <a:srgbClr val="FFFF00"/>
                  </a:solidFill>
                  <a:latin typeface="Calibri" panose="020F0502020204030204" pitchFamily="34" charset="0"/>
                  <a:ea typeface="宋体" panose="02010600030101010101" pitchFamily="2" charset="-122"/>
                </a:defRPr>
              </a:lvl4pPr>
              <a:lvl5pPr marL="2057400" indent="-228600" eaLnBrk="0" hangingPunct="0">
                <a:defRPr sz="2000">
                  <a:solidFill>
                    <a:srgbClr val="FFFF00"/>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1">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pic>
        <p:nvPicPr>
          <p:cNvPr id="5124" name="图片 8" descr="电路幻灯片2"/>
          <p:cNvPicPr>
            <a:picLocks noChangeAspect="1"/>
          </p:cNvPicPr>
          <p:nvPr userDrawn="1"/>
        </p:nvPicPr>
        <p:blipFill>
          <a:blip r:embed="rId15"/>
          <a:stretch>
            <a:fillRect/>
          </a:stretch>
        </p:blipFill>
        <p:spPr>
          <a:xfrm>
            <a:off x="0" y="-71437"/>
            <a:ext cx="9144000" cy="5143500"/>
          </a:xfrm>
          <a:prstGeom prst="rect">
            <a:avLst/>
          </a:prstGeom>
          <a:noFill/>
          <a:ln w="9525">
            <a:noFill/>
          </a:ln>
        </p:spPr>
      </p:pic>
      <p:sp>
        <p:nvSpPr>
          <p:cNvPr id="5127" name="日期占位符 4"/>
          <p:cNvSpPr>
            <a:spLocks noGrp="1" noChangeArrowheads="1"/>
          </p:cNvSpPr>
          <p:nvPr>
            <p:ph type="dt" sz="half" idx="2"/>
          </p:nvPr>
        </p:nvSpPr>
        <p:spPr bwMode="auto">
          <a:xfrm>
            <a:off x="6286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900" noProof="1">
                <a:solidFill>
                  <a:srgbClr val="898989"/>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2" name="页脚占位符 5"/>
          <p:cNvSpPr>
            <a:spLocks noGrp="1" noChangeArrowheads="1"/>
          </p:cNvSpPr>
          <p:nvPr>
            <p:ph type="ftr" sz="quarter" idx="3"/>
          </p:nvPr>
        </p:nvSpPr>
        <p:spPr bwMode="auto">
          <a:xfrm>
            <a:off x="3028950" y="4767263"/>
            <a:ext cx="3086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900" noProof="1">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129" name="灯片编号占位符 6"/>
          <p:cNvSpPr>
            <a:spLocks noGrp="1" noChangeArrowheads="1"/>
          </p:cNvSpPr>
          <p:nvPr>
            <p:ph type="sldNum" sz="quarter" idx="4"/>
          </p:nvPr>
        </p:nvSpPr>
        <p:spPr bwMode="auto">
          <a:xfrm>
            <a:off x="64579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900">
                <a:solidFill>
                  <a:srgbClr val="898989"/>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00C3E16-694B-478C-92E2-985CC9C3698C}"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图片 10" descr="电路幻灯片11"/>
          <p:cNvPicPr>
            <a:picLocks noChangeAspect="1"/>
          </p:cNvPicPr>
          <p:nvPr userDrawn="1"/>
        </p:nvPicPr>
        <p:blipFill>
          <a:blip r:embed="rId13"/>
          <a:stretch>
            <a:fillRect/>
          </a:stretch>
        </p:blipFill>
        <p:spPr>
          <a:xfrm>
            <a:off x="-36512" y="-20637"/>
            <a:ext cx="9175750" cy="5168900"/>
          </a:xfrm>
          <a:prstGeom prst="rect">
            <a:avLst/>
          </a:prstGeom>
          <a:noFill/>
          <a:ln w="9525">
            <a:noFill/>
          </a:ln>
        </p:spPr>
      </p:pic>
      <p:grpSp>
        <p:nvGrpSpPr>
          <p:cNvPr id="6147" name="组合 9"/>
          <p:cNvGrpSpPr/>
          <p:nvPr userDrawn="1"/>
        </p:nvGrpSpPr>
        <p:grpSpPr>
          <a:xfrm>
            <a:off x="539750" y="52388"/>
            <a:ext cx="1628775" cy="487362"/>
            <a:chOff x="0" y="0"/>
            <a:chExt cx="5804" cy="1740"/>
          </a:xfrm>
        </p:grpSpPr>
        <p:pic>
          <p:nvPicPr>
            <p:cNvPr id="6152" name="图片 7" descr="交大矢量logo"/>
            <p:cNvPicPr>
              <a:picLocks noChangeAspect="1"/>
            </p:cNvPicPr>
            <p:nvPr userDrawn="1"/>
          </p:nvPicPr>
          <p:blipFill>
            <a:blip r:embed="rId14"/>
            <a:srcRect l="-1437" t="-9560" r="41219" b="-10179"/>
            <a:stretch>
              <a:fillRect/>
            </a:stretch>
          </p:blipFill>
          <p:spPr>
            <a:xfrm>
              <a:off x="0" y="0"/>
              <a:ext cx="5616" cy="1741"/>
            </a:xfrm>
            <a:prstGeom prst="rect">
              <a:avLst/>
            </a:prstGeom>
            <a:noFill/>
            <a:ln w="9525">
              <a:noFill/>
            </a:ln>
          </p:spPr>
        </p:pic>
        <p:sp>
          <p:nvSpPr>
            <p:cNvPr id="6149" name="矩形 8"/>
            <p:cNvSpPr>
              <a:spLocks noChangeArrowheads="1"/>
            </p:cNvSpPr>
            <p:nvPr/>
          </p:nvSpPr>
          <p:spPr bwMode="auto">
            <a:xfrm>
              <a:off x="5465" y="1162"/>
              <a:ext cx="339"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rgbClr val="FFFF00"/>
                  </a:solidFill>
                  <a:latin typeface="Calibri" panose="020F0502020204030204" pitchFamily="34" charset="0"/>
                  <a:ea typeface="宋体" panose="02010600030101010101" pitchFamily="2" charset="-122"/>
                </a:defRPr>
              </a:lvl1pPr>
              <a:lvl2pPr marL="742950" indent="-285750" eaLnBrk="0" hangingPunct="0">
                <a:defRPr sz="2000">
                  <a:solidFill>
                    <a:srgbClr val="FFFF00"/>
                  </a:solidFill>
                  <a:latin typeface="Calibri" panose="020F0502020204030204" pitchFamily="34" charset="0"/>
                  <a:ea typeface="宋体" panose="02010600030101010101" pitchFamily="2" charset="-122"/>
                </a:defRPr>
              </a:lvl2pPr>
              <a:lvl3pPr marL="1143000" indent="-228600" eaLnBrk="0" hangingPunct="0">
                <a:defRPr sz="2000">
                  <a:solidFill>
                    <a:srgbClr val="FFFF00"/>
                  </a:solidFill>
                  <a:latin typeface="Calibri" panose="020F0502020204030204" pitchFamily="34" charset="0"/>
                  <a:ea typeface="宋体" panose="02010600030101010101" pitchFamily="2" charset="-122"/>
                </a:defRPr>
              </a:lvl3pPr>
              <a:lvl4pPr marL="1600200" indent="-228600" eaLnBrk="0" hangingPunct="0">
                <a:defRPr sz="2000">
                  <a:solidFill>
                    <a:srgbClr val="FFFF00"/>
                  </a:solidFill>
                  <a:latin typeface="Calibri" panose="020F0502020204030204" pitchFamily="34" charset="0"/>
                  <a:ea typeface="宋体" panose="02010600030101010101" pitchFamily="2" charset="-122"/>
                </a:defRPr>
              </a:lvl4pPr>
              <a:lvl5pPr marL="2057400" indent="-228600" eaLnBrk="0" hangingPunct="0">
                <a:defRPr sz="2000">
                  <a:solidFill>
                    <a:srgbClr val="FFFF00"/>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1">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pic>
        <p:nvPicPr>
          <p:cNvPr id="6148" name="图片 9" descr="电路幻灯片2"/>
          <p:cNvPicPr>
            <a:picLocks noChangeAspect="1"/>
          </p:cNvPicPr>
          <p:nvPr userDrawn="1"/>
        </p:nvPicPr>
        <p:blipFill>
          <a:blip r:embed="rId15"/>
          <a:stretch>
            <a:fillRect/>
          </a:stretch>
        </p:blipFill>
        <p:spPr>
          <a:xfrm>
            <a:off x="0" y="-71437"/>
            <a:ext cx="9144000" cy="5143500"/>
          </a:xfrm>
          <a:prstGeom prst="rect">
            <a:avLst/>
          </a:prstGeom>
          <a:noFill/>
          <a:ln w="9525">
            <a:noFill/>
          </a:ln>
        </p:spPr>
      </p:pic>
      <p:sp>
        <p:nvSpPr>
          <p:cNvPr id="6151" name="日期占位符 6"/>
          <p:cNvSpPr>
            <a:spLocks noGrp="1" noChangeArrowheads="1"/>
          </p:cNvSpPr>
          <p:nvPr>
            <p:ph type="dt" sz="half" idx="2"/>
          </p:nvPr>
        </p:nvSpPr>
        <p:spPr bwMode="auto">
          <a:xfrm>
            <a:off x="6286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900" noProof="1">
                <a:solidFill>
                  <a:srgbClr val="898989"/>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2" name="页脚占位符 7"/>
          <p:cNvSpPr>
            <a:spLocks noGrp="1" noChangeArrowheads="1"/>
          </p:cNvSpPr>
          <p:nvPr>
            <p:ph type="ftr" sz="quarter" idx="3"/>
          </p:nvPr>
        </p:nvSpPr>
        <p:spPr bwMode="auto">
          <a:xfrm>
            <a:off x="3028950" y="4767263"/>
            <a:ext cx="3086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900" noProof="1">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153" name="灯片编号占位符 8"/>
          <p:cNvSpPr>
            <a:spLocks noGrp="1" noChangeArrowheads="1"/>
          </p:cNvSpPr>
          <p:nvPr>
            <p:ph type="sldNum" sz="quarter" idx="4"/>
          </p:nvPr>
        </p:nvSpPr>
        <p:spPr bwMode="auto">
          <a:xfrm>
            <a:off x="64579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900">
                <a:solidFill>
                  <a:srgbClr val="898989"/>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C49EE2F-CF9B-400C-8B8D-58297C4EE653}"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图片 10" descr="电路幻灯片11"/>
          <p:cNvPicPr>
            <a:picLocks noChangeAspect="1"/>
          </p:cNvPicPr>
          <p:nvPr userDrawn="1"/>
        </p:nvPicPr>
        <p:blipFill>
          <a:blip r:embed="rId13"/>
          <a:stretch>
            <a:fillRect/>
          </a:stretch>
        </p:blipFill>
        <p:spPr>
          <a:xfrm>
            <a:off x="-36512" y="-20637"/>
            <a:ext cx="9175750" cy="5168900"/>
          </a:xfrm>
          <a:prstGeom prst="rect">
            <a:avLst/>
          </a:prstGeom>
          <a:noFill/>
          <a:ln w="9525">
            <a:noFill/>
          </a:ln>
        </p:spPr>
      </p:pic>
      <p:grpSp>
        <p:nvGrpSpPr>
          <p:cNvPr id="7171" name="组合 9"/>
          <p:cNvGrpSpPr/>
          <p:nvPr userDrawn="1"/>
        </p:nvGrpSpPr>
        <p:grpSpPr>
          <a:xfrm>
            <a:off x="539750" y="52388"/>
            <a:ext cx="1628775" cy="487362"/>
            <a:chOff x="0" y="0"/>
            <a:chExt cx="5804" cy="1740"/>
          </a:xfrm>
        </p:grpSpPr>
        <p:pic>
          <p:nvPicPr>
            <p:cNvPr id="7176" name="图片 7" descr="交大矢量logo"/>
            <p:cNvPicPr>
              <a:picLocks noChangeAspect="1"/>
            </p:cNvPicPr>
            <p:nvPr userDrawn="1"/>
          </p:nvPicPr>
          <p:blipFill>
            <a:blip r:embed="rId14"/>
            <a:srcRect l="-1437" t="-9560" r="41219" b="-10179"/>
            <a:stretch>
              <a:fillRect/>
            </a:stretch>
          </p:blipFill>
          <p:spPr>
            <a:xfrm>
              <a:off x="0" y="0"/>
              <a:ext cx="5616" cy="1741"/>
            </a:xfrm>
            <a:prstGeom prst="rect">
              <a:avLst/>
            </a:prstGeom>
            <a:noFill/>
            <a:ln w="9525">
              <a:noFill/>
            </a:ln>
          </p:spPr>
        </p:pic>
        <p:sp>
          <p:nvSpPr>
            <p:cNvPr id="7173" name="矩形 8"/>
            <p:cNvSpPr>
              <a:spLocks noChangeArrowheads="1"/>
            </p:cNvSpPr>
            <p:nvPr/>
          </p:nvSpPr>
          <p:spPr bwMode="auto">
            <a:xfrm>
              <a:off x="5465" y="1162"/>
              <a:ext cx="339"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rgbClr val="FFFF00"/>
                  </a:solidFill>
                  <a:latin typeface="Calibri" panose="020F0502020204030204" pitchFamily="34" charset="0"/>
                  <a:ea typeface="宋体" panose="02010600030101010101" pitchFamily="2" charset="-122"/>
                </a:defRPr>
              </a:lvl1pPr>
              <a:lvl2pPr marL="742950" indent="-285750" eaLnBrk="0" hangingPunct="0">
                <a:defRPr sz="2000">
                  <a:solidFill>
                    <a:srgbClr val="FFFF00"/>
                  </a:solidFill>
                  <a:latin typeface="Calibri" panose="020F0502020204030204" pitchFamily="34" charset="0"/>
                  <a:ea typeface="宋体" panose="02010600030101010101" pitchFamily="2" charset="-122"/>
                </a:defRPr>
              </a:lvl2pPr>
              <a:lvl3pPr marL="1143000" indent="-228600" eaLnBrk="0" hangingPunct="0">
                <a:defRPr sz="2000">
                  <a:solidFill>
                    <a:srgbClr val="FFFF00"/>
                  </a:solidFill>
                  <a:latin typeface="Calibri" panose="020F0502020204030204" pitchFamily="34" charset="0"/>
                  <a:ea typeface="宋体" panose="02010600030101010101" pitchFamily="2" charset="-122"/>
                </a:defRPr>
              </a:lvl3pPr>
              <a:lvl4pPr marL="1600200" indent="-228600" eaLnBrk="0" hangingPunct="0">
                <a:defRPr sz="2000">
                  <a:solidFill>
                    <a:srgbClr val="FFFF00"/>
                  </a:solidFill>
                  <a:latin typeface="Calibri" panose="020F0502020204030204" pitchFamily="34" charset="0"/>
                  <a:ea typeface="宋体" panose="02010600030101010101" pitchFamily="2" charset="-122"/>
                </a:defRPr>
              </a:lvl4pPr>
              <a:lvl5pPr marL="2057400" indent="-228600" eaLnBrk="0" hangingPunct="0">
                <a:defRPr sz="2000">
                  <a:solidFill>
                    <a:srgbClr val="FFFF00"/>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1">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pic>
        <p:nvPicPr>
          <p:cNvPr id="7172" name="图片 8" descr="电路幻灯片2"/>
          <p:cNvPicPr>
            <a:picLocks noChangeAspect="1"/>
          </p:cNvPicPr>
          <p:nvPr userDrawn="1"/>
        </p:nvPicPr>
        <p:blipFill>
          <a:blip r:embed="rId15"/>
          <a:stretch>
            <a:fillRect/>
          </a:stretch>
        </p:blipFill>
        <p:spPr>
          <a:xfrm>
            <a:off x="0" y="-71437"/>
            <a:ext cx="9144000" cy="5143500"/>
          </a:xfrm>
          <a:prstGeom prst="rect">
            <a:avLst/>
          </a:prstGeom>
          <a:noFill/>
          <a:ln w="9525">
            <a:noFill/>
          </a:ln>
        </p:spPr>
      </p:pic>
      <p:sp>
        <p:nvSpPr>
          <p:cNvPr id="7175" name="日期占位符 2"/>
          <p:cNvSpPr>
            <a:spLocks noGrp="1" noChangeArrowheads="1"/>
          </p:cNvSpPr>
          <p:nvPr>
            <p:ph type="dt" sz="half" idx="2"/>
          </p:nvPr>
        </p:nvSpPr>
        <p:spPr bwMode="auto">
          <a:xfrm>
            <a:off x="6286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900" noProof="1">
                <a:solidFill>
                  <a:srgbClr val="898989"/>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2" name="页脚占位符 3"/>
          <p:cNvSpPr>
            <a:spLocks noGrp="1" noChangeArrowheads="1"/>
          </p:cNvSpPr>
          <p:nvPr>
            <p:ph type="ftr" sz="quarter" idx="3"/>
          </p:nvPr>
        </p:nvSpPr>
        <p:spPr bwMode="auto">
          <a:xfrm>
            <a:off x="3028950" y="4767263"/>
            <a:ext cx="3086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900" noProof="1">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177" name="灯片编号占位符 4"/>
          <p:cNvSpPr>
            <a:spLocks noGrp="1" noChangeArrowheads="1"/>
          </p:cNvSpPr>
          <p:nvPr>
            <p:ph type="sldNum" sz="quarter" idx="4"/>
          </p:nvPr>
        </p:nvSpPr>
        <p:spPr bwMode="auto">
          <a:xfrm>
            <a:off x="64579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900">
                <a:solidFill>
                  <a:srgbClr val="898989"/>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9373C56-FC68-4F7F-AD06-8BB73A7AB224}"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图片 10" descr="电路幻灯片11"/>
          <p:cNvPicPr>
            <a:picLocks noChangeAspect="1"/>
          </p:cNvPicPr>
          <p:nvPr userDrawn="1"/>
        </p:nvPicPr>
        <p:blipFill>
          <a:blip r:embed="rId13"/>
          <a:stretch>
            <a:fillRect/>
          </a:stretch>
        </p:blipFill>
        <p:spPr>
          <a:xfrm>
            <a:off x="-36512" y="-20637"/>
            <a:ext cx="9175750" cy="5168900"/>
          </a:xfrm>
          <a:prstGeom prst="rect">
            <a:avLst/>
          </a:prstGeom>
          <a:noFill/>
          <a:ln w="9525">
            <a:noFill/>
          </a:ln>
        </p:spPr>
      </p:pic>
      <p:grpSp>
        <p:nvGrpSpPr>
          <p:cNvPr id="8195" name="组合 9"/>
          <p:cNvGrpSpPr/>
          <p:nvPr userDrawn="1"/>
        </p:nvGrpSpPr>
        <p:grpSpPr>
          <a:xfrm>
            <a:off x="539750" y="52388"/>
            <a:ext cx="1628775" cy="487362"/>
            <a:chOff x="0" y="0"/>
            <a:chExt cx="5804" cy="1740"/>
          </a:xfrm>
        </p:grpSpPr>
        <p:pic>
          <p:nvPicPr>
            <p:cNvPr id="8200" name="图片 7" descr="交大矢量logo"/>
            <p:cNvPicPr>
              <a:picLocks noChangeAspect="1"/>
            </p:cNvPicPr>
            <p:nvPr userDrawn="1"/>
          </p:nvPicPr>
          <p:blipFill>
            <a:blip r:embed="rId14"/>
            <a:srcRect l="-1437" t="-9560" r="41219" b="-10179"/>
            <a:stretch>
              <a:fillRect/>
            </a:stretch>
          </p:blipFill>
          <p:spPr>
            <a:xfrm>
              <a:off x="0" y="0"/>
              <a:ext cx="5616" cy="1741"/>
            </a:xfrm>
            <a:prstGeom prst="rect">
              <a:avLst/>
            </a:prstGeom>
            <a:noFill/>
            <a:ln w="9525">
              <a:noFill/>
            </a:ln>
          </p:spPr>
        </p:pic>
        <p:sp>
          <p:nvSpPr>
            <p:cNvPr id="8197" name="矩形 8"/>
            <p:cNvSpPr>
              <a:spLocks noChangeArrowheads="1"/>
            </p:cNvSpPr>
            <p:nvPr/>
          </p:nvSpPr>
          <p:spPr bwMode="auto">
            <a:xfrm>
              <a:off x="5465" y="1162"/>
              <a:ext cx="339"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rgbClr val="FFFF00"/>
                  </a:solidFill>
                  <a:latin typeface="Calibri" panose="020F0502020204030204" pitchFamily="34" charset="0"/>
                  <a:ea typeface="宋体" panose="02010600030101010101" pitchFamily="2" charset="-122"/>
                </a:defRPr>
              </a:lvl1pPr>
              <a:lvl2pPr marL="742950" indent="-285750" eaLnBrk="0" hangingPunct="0">
                <a:defRPr sz="2000">
                  <a:solidFill>
                    <a:srgbClr val="FFFF00"/>
                  </a:solidFill>
                  <a:latin typeface="Calibri" panose="020F0502020204030204" pitchFamily="34" charset="0"/>
                  <a:ea typeface="宋体" panose="02010600030101010101" pitchFamily="2" charset="-122"/>
                </a:defRPr>
              </a:lvl2pPr>
              <a:lvl3pPr marL="1143000" indent="-228600" eaLnBrk="0" hangingPunct="0">
                <a:defRPr sz="2000">
                  <a:solidFill>
                    <a:srgbClr val="FFFF00"/>
                  </a:solidFill>
                  <a:latin typeface="Calibri" panose="020F0502020204030204" pitchFamily="34" charset="0"/>
                  <a:ea typeface="宋体" panose="02010600030101010101" pitchFamily="2" charset="-122"/>
                </a:defRPr>
              </a:lvl3pPr>
              <a:lvl4pPr marL="1600200" indent="-228600" eaLnBrk="0" hangingPunct="0">
                <a:defRPr sz="2000">
                  <a:solidFill>
                    <a:srgbClr val="FFFF00"/>
                  </a:solidFill>
                  <a:latin typeface="Calibri" panose="020F0502020204030204" pitchFamily="34" charset="0"/>
                  <a:ea typeface="宋体" panose="02010600030101010101" pitchFamily="2" charset="-122"/>
                </a:defRPr>
              </a:lvl4pPr>
              <a:lvl5pPr marL="2057400" indent="-228600" eaLnBrk="0" hangingPunct="0">
                <a:defRPr sz="2000">
                  <a:solidFill>
                    <a:srgbClr val="FFFF00"/>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1">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pic>
        <p:nvPicPr>
          <p:cNvPr id="8196" name="图片 8" descr="电路幻灯片2"/>
          <p:cNvPicPr>
            <a:picLocks noChangeAspect="1"/>
          </p:cNvPicPr>
          <p:nvPr userDrawn="1"/>
        </p:nvPicPr>
        <p:blipFill>
          <a:blip r:embed="rId15"/>
          <a:stretch>
            <a:fillRect/>
          </a:stretch>
        </p:blipFill>
        <p:spPr>
          <a:xfrm>
            <a:off x="0" y="-71437"/>
            <a:ext cx="9144000" cy="5143500"/>
          </a:xfrm>
          <a:prstGeom prst="rect">
            <a:avLst/>
          </a:prstGeom>
          <a:noFill/>
          <a:ln w="9525">
            <a:noFill/>
          </a:ln>
        </p:spPr>
      </p:pic>
      <p:sp>
        <p:nvSpPr>
          <p:cNvPr id="8199" name="日期占位符 1"/>
          <p:cNvSpPr>
            <a:spLocks noGrp="1" noChangeArrowheads="1"/>
          </p:cNvSpPr>
          <p:nvPr>
            <p:ph type="dt" sz="half" idx="2"/>
          </p:nvPr>
        </p:nvSpPr>
        <p:spPr bwMode="auto">
          <a:xfrm>
            <a:off x="6286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900" noProof="1">
                <a:solidFill>
                  <a:srgbClr val="898989"/>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2" name="页脚占位符 2"/>
          <p:cNvSpPr>
            <a:spLocks noGrp="1" noChangeArrowheads="1"/>
          </p:cNvSpPr>
          <p:nvPr>
            <p:ph type="ftr" sz="quarter" idx="3"/>
          </p:nvPr>
        </p:nvSpPr>
        <p:spPr bwMode="auto">
          <a:xfrm>
            <a:off x="3028950" y="4767263"/>
            <a:ext cx="3086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900" noProof="1">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8201" name="灯片编号占位符 3"/>
          <p:cNvSpPr>
            <a:spLocks noGrp="1" noChangeArrowheads="1"/>
          </p:cNvSpPr>
          <p:nvPr>
            <p:ph type="sldNum" sz="quarter" idx="4"/>
          </p:nvPr>
        </p:nvSpPr>
        <p:spPr bwMode="auto">
          <a:xfrm>
            <a:off x="64579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900">
                <a:solidFill>
                  <a:srgbClr val="898989"/>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99EE694-1418-4B97-9D8B-02C6667FD6BF}"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图片 10" descr="电路幻灯片11"/>
          <p:cNvPicPr>
            <a:picLocks noChangeAspect="1"/>
          </p:cNvPicPr>
          <p:nvPr userDrawn="1"/>
        </p:nvPicPr>
        <p:blipFill>
          <a:blip r:embed="rId14"/>
          <a:stretch>
            <a:fillRect/>
          </a:stretch>
        </p:blipFill>
        <p:spPr>
          <a:xfrm>
            <a:off x="-36512" y="-20637"/>
            <a:ext cx="9175750" cy="5168900"/>
          </a:xfrm>
          <a:prstGeom prst="rect">
            <a:avLst/>
          </a:prstGeom>
          <a:noFill/>
          <a:ln w="9525">
            <a:noFill/>
          </a:ln>
        </p:spPr>
      </p:pic>
      <p:grpSp>
        <p:nvGrpSpPr>
          <p:cNvPr id="9219" name="组合 9"/>
          <p:cNvGrpSpPr/>
          <p:nvPr userDrawn="1"/>
        </p:nvGrpSpPr>
        <p:grpSpPr>
          <a:xfrm>
            <a:off x="539750" y="52388"/>
            <a:ext cx="1628775" cy="487362"/>
            <a:chOff x="0" y="0"/>
            <a:chExt cx="5804" cy="1740"/>
          </a:xfrm>
        </p:grpSpPr>
        <p:pic>
          <p:nvPicPr>
            <p:cNvPr id="9223" name="图片 7" descr="交大矢量logo"/>
            <p:cNvPicPr>
              <a:picLocks noChangeAspect="1"/>
            </p:cNvPicPr>
            <p:nvPr userDrawn="1"/>
          </p:nvPicPr>
          <p:blipFill>
            <a:blip r:embed="rId15"/>
            <a:srcRect l="-1437" t="-9560" r="41219" b="-10179"/>
            <a:stretch>
              <a:fillRect/>
            </a:stretch>
          </p:blipFill>
          <p:spPr>
            <a:xfrm>
              <a:off x="0" y="0"/>
              <a:ext cx="5616" cy="1741"/>
            </a:xfrm>
            <a:prstGeom prst="rect">
              <a:avLst/>
            </a:prstGeom>
            <a:noFill/>
            <a:ln w="9525">
              <a:noFill/>
            </a:ln>
          </p:spPr>
        </p:pic>
        <p:sp>
          <p:nvSpPr>
            <p:cNvPr id="9221" name="矩形 8"/>
            <p:cNvSpPr>
              <a:spLocks noChangeArrowheads="1"/>
            </p:cNvSpPr>
            <p:nvPr/>
          </p:nvSpPr>
          <p:spPr bwMode="auto">
            <a:xfrm>
              <a:off x="5465" y="1162"/>
              <a:ext cx="339"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rgbClr val="FFFF00"/>
                  </a:solidFill>
                  <a:latin typeface="Calibri" panose="020F0502020204030204" pitchFamily="34" charset="0"/>
                  <a:ea typeface="宋体" panose="02010600030101010101" pitchFamily="2" charset="-122"/>
                </a:defRPr>
              </a:lvl1pPr>
              <a:lvl2pPr marL="742950" indent="-285750" eaLnBrk="0" hangingPunct="0">
                <a:defRPr sz="2000">
                  <a:solidFill>
                    <a:srgbClr val="FFFF00"/>
                  </a:solidFill>
                  <a:latin typeface="Calibri" panose="020F0502020204030204" pitchFamily="34" charset="0"/>
                  <a:ea typeface="宋体" panose="02010600030101010101" pitchFamily="2" charset="-122"/>
                </a:defRPr>
              </a:lvl2pPr>
              <a:lvl3pPr marL="1143000" indent="-228600" eaLnBrk="0" hangingPunct="0">
                <a:defRPr sz="2000">
                  <a:solidFill>
                    <a:srgbClr val="FFFF00"/>
                  </a:solidFill>
                  <a:latin typeface="Calibri" panose="020F0502020204030204" pitchFamily="34" charset="0"/>
                  <a:ea typeface="宋体" panose="02010600030101010101" pitchFamily="2" charset="-122"/>
                </a:defRPr>
              </a:lvl3pPr>
              <a:lvl4pPr marL="1600200" indent="-228600" eaLnBrk="0" hangingPunct="0">
                <a:defRPr sz="2000">
                  <a:solidFill>
                    <a:srgbClr val="FFFF00"/>
                  </a:solidFill>
                  <a:latin typeface="Calibri" panose="020F0502020204030204" pitchFamily="34" charset="0"/>
                  <a:ea typeface="宋体" panose="02010600030101010101" pitchFamily="2" charset="-122"/>
                </a:defRPr>
              </a:lvl4pPr>
              <a:lvl5pPr marL="2057400" indent="-228600" eaLnBrk="0" hangingPunct="0">
                <a:defRPr sz="2000">
                  <a:solidFill>
                    <a:srgbClr val="FFFF00"/>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a:solidFill>
                    <a:srgbClr val="FFFF00"/>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1">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sp>
        <p:nvSpPr>
          <p:cNvPr id="9222" name="日期占位符 3"/>
          <p:cNvSpPr>
            <a:spLocks noGrp="1" noChangeArrowheads="1"/>
          </p:cNvSpPr>
          <p:nvPr>
            <p:ph type="dt" sz="half" idx="2"/>
          </p:nvPr>
        </p:nvSpPr>
        <p:spPr bwMode="auto">
          <a:xfrm>
            <a:off x="6286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900" noProof="1">
                <a:solidFill>
                  <a:srgbClr val="898989"/>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
        <p:nvSpPr>
          <p:cNvPr id="2" name="页脚占位符 4"/>
          <p:cNvSpPr>
            <a:spLocks noGrp="1" noChangeArrowheads="1"/>
          </p:cNvSpPr>
          <p:nvPr>
            <p:ph type="ftr" sz="quarter" idx="3"/>
          </p:nvPr>
        </p:nvSpPr>
        <p:spPr bwMode="auto">
          <a:xfrm>
            <a:off x="3028950" y="4767263"/>
            <a:ext cx="3086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900" noProof="1">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1">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9224" name="灯片编号占位符 5"/>
          <p:cNvSpPr>
            <a:spLocks noGrp="1" noChangeArrowheads="1"/>
          </p:cNvSpPr>
          <p:nvPr>
            <p:ph type="sldNum" sz="quarter" idx="4"/>
          </p:nvPr>
        </p:nvSpPr>
        <p:spPr bwMode="auto">
          <a:xfrm>
            <a:off x="6457950" y="4767263"/>
            <a:ext cx="2057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900">
                <a:solidFill>
                  <a:srgbClr val="898989"/>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CDA5EA-0C3B-4DB2-B528-0D011B26FDFA}" type="slidenum">
              <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rPr>
              <a:t>‹#›</a:t>
            </a:fld>
            <a:endParaRPr kumimoji="0" lang="zh-CN" altLang="en-US" sz="900" b="0" i="0" u="none" strike="noStrike" kern="1200" cap="none" spc="0" normalizeH="0" baseline="0" noProof="0">
              <a:ln>
                <a:noFill/>
              </a:ln>
              <a:solidFill>
                <a:srgbClr val="898989"/>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8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3" Type="http://schemas.openxmlformats.org/officeDocument/2006/relationships/hyperlink" Target="http://www.fpga.com.cn/altera.htm" TargetMode="External"/><Relationship Id="rId2" Type="http://schemas.openxmlformats.org/officeDocument/2006/relationships/notesSlide" Target="../notesSlides/notesSlide10.xml"/><Relationship Id="rId1" Type="http://schemas.openxmlformats.org/officeDocument/2006/relationships/slideLayout" Target="../slideLayouts/slideLayout9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xilinx/"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90.xml"/><Relationship Id="rId5" Type="http://schemas.openxmlformats.org/officeDocument/2006/relationships/image" Target="../media/image10.jpeg"/><Relationship Id="rId4" Type="http://schemas.openxmlformats.org/officeDocument/2006/relationships/hyperlink" Target="http://www.latticesemi.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www.actel.com/" TargetMode="External"/><Relationship Id="rId2" Type="http://schemas.openxmlformats.org/officeDocument/2006/relationships/image" Target="../media/image11.png"/><Relationship Id="rId1" Type="http://schemas.openxmlformats.org/officeDocument/2006/relationships/slideLayout" Target="../slideLayouts/slideLayout90.xml"/><Relationship Id="rId5" Type="http://schemas.openxmlformats.org/officeDocument/2006/relationships/image" Target="../media/image12.png"/><Relationship Id="rId4" Type="http://schemas.openxmlformats.org/officeDocument/2006/relationships/hyperlink" Target="http://www.cypres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www.datasheetpdf.com/Chinese/datasheets/WSI/WSI-2.html" TargetMode="External"/><Relationship Id="rId3" Type="http://schemas.openxmlformats.org/officeDocument/2006/relationships/image" Target="../media/image13.jpeg"/><Relationship Id="rId7" Type="http://schemas.openxmlformats.org/officeDocument/2006/relationships/hyperlink" Target="http://www.wsi.com/" TargetMode="External"/><Relationship Id="rId2" Type="http://schemas.openxmlformats.org/officeDocument/2006/relationships/notesSlide" Target="../notesSlides/notesSlide12.xml"/><Relationship Id="rId1" Type="http://schemas.openxmlformats.org/officeDocument/2006/relationships/slideLayout" Target="../slideLayouts/slideLayout100.xml"/><Relationship Id="rId6" Type="http://schemas.openxmlformats.org/officeDocument/2006/relationships/hyperlink" Target="http://www.atml.com/" TargetMode="External"/><Relationship Id="rId5" Type="http://schemas.openxmlformats.org/officeDocument/2006/relationships/hyperlink" Target="http://www.quicklogic.com/" TargetMode="Externa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0.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0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00.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00.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5.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9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95.xml"/><Relationship Id="rId5" Type="http://schemas.openxmlformats.org/officeDocument/2006/relationships/image" Target="../media/image22.jpeg"/><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9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5.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9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9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9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0.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95.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95.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9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5.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95.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5.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95.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95.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5.xml"/><Relationship Id="rId1" Type="http://schemas.openxmlformats.org/officeDocument/2006/relationships/tags" Target="../tags/tag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5.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9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5.xml"/><Relationship Id="rId1" Type="http://schemas.openxmlformats.org/officeDocument/2006/relationships/tags" Target="../tags/tag3.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9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5.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95.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9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95.xml"/><Relationship Id="rId4" Type="http://schemas.openxmlformats.org/officeDocument/2006/relationships/comments" Target="../comments/commen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0.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95.xml"/><Relationship Id="rId1" Type="http://schemas.openxmlformats.org/officeDocument/2006/relationships/vmlDrawing" Target="../drawings/vmlDrawing1.vml"/><Relationship Id="rId5" Type="http://schemas.openxmlformats.org/officeDocument/2006/relationships/image" Target="../media/image34.png"/><Relationship Id="rId4" Type="http://schemas.openxmlformats.org/officeDocument/2006/relationships/oleObject" Target="../embeddings/oleObject1.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5.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9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95.xml"/><Relationship Id="rId1" Type="http://schemas.openxmlformats.org/officeDocument/2006/relationships/tags" Target="../tags/tag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95.xml"/><Relationship Id="rId1" Type="http://schemas.openxmlformats.org/officeDocument/2006/relationships/tags" Target="../tags/tag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5.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95.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95.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9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9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95.xml"/><Relationship Id="rId1" Type="http://schemas.openxmlformats.org/officeDocument/2006/relationships/vmlDrawing" Target="../drawings/vmlDrawing2.vml"/><Relationship Id="rId5" Type="http://schemas.openxmlformats.org/officeDocument/2006/relationships/image" Target="../media/image39.png"/><Relationship Id="rId4" Type="http://schemas.openxmlformats.org/officeDocument/2006/relationships/oleObject" Target="../embeddings/oleObject2.bin"/></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95.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95.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9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95.xml"/><Relationship Id="rId1" Type="http://schemas.openxmlformats.org/officeDocument/2006/relationships/tags" Target="../tags/tag6.xml"/><Relationship Id="rId5" Type="http://schemas.openxmlformats.org/officeDocument/2006/relationships/comments" Target="../comments/comment2.xml"/><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5.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95.xml"/></Relationships>
</file>

<file path=ppt/slides/_rels/slide6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3.xml"/><Relationship Id="rId1" Type="http://schemas.openxmlformats.org/officeDocument/2006/relationships/slideLayout" Target="../slideLayouts/slideLayout9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90.xml"/><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90.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90.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9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矩形 3"/>
          <p:cNvSpPr/>
          <p:nvPr/>
        </p:nvSpPr>
        <p:spPr>
          <a:xfrm>
            <a:off x="0" y="1708150"/>
            <a:ext cx="9156700" cy="1643063"/>
          </a:xfrm>
          <a:prstGeom prst="rect">
            <a:avLst/>
          </a:prstGeom>
          <a:solidFill>
            <a:srgbClr val="BDD7EE"/>
          </a:solidFill>
          <a:ln w="9525">
            <a:noFill/>
          </a:ln>
        </p:spPr>
        <p:txBody>
          <a:bodyPr anchor="ctr"/>
          <a:lstStyle/>
          <a:p>
            <a:pPr algn="ctr" eaLnBrk="1" hangingPunct="1">
              <a:buFont typeface="Arial" panose="020B0604020202020204" pitchFamily="34" charset="0"/>
            </a:pPr>
            <a:endParaRPr lang="en-US" altLang="en-US" dirty="0">
              <a:solidFill>
                <a:srgbClr val="FFFFFF"/>
              </a:solidFill>
              <a:latin typeface="黑体" panose="02010609060101010101" pitchFamily="49" charset="-122"/>
              <a:ea typeface="黑体" panose="02010609060101010101" pitchFamily="49" charset="-122"/>
            </a:endParaRPr>
          </a:p>
        </p:txBody>
      </p:sp>
      <p:sp>
        <p:nvSpPr>
          <p:cNvPr id="102403" name="标题 1"/>
          <p:cNvSpPr>
            <a:spLocks noGrp="1"/>
          </p:cNvSpPr>
          <p:nvPr>
            <p:ph type="title"/>
          </p:nvPr>
        </p:nvSpPr>
        <p:spPr>
          <a:xfrm>
            <a:off x="2566988" y="2020888"/>
            <a:ext cx="3852862" cy="971550"/>
          </a:xfrm>
          <a:prstGeom prst="rect">
            <a:avLst/>
          </a:prstGeom>
          <a:noFill/>
          <a:ln w="9525">
            <a:noFill/>
          </a:ln>
        </p:spPr>
        <p:txBody>
          <a:bodyPr/>
          <a:lstStyle/>
          <a:p>
            <a:pPr eaLnBrk="1" hangingPunct="1"/>
            <a:r>
              <a:rPr lang="en-US" altLang="en-US" sz="3600" dirty="0">
                <a:latin typeface="黑体" panose="02010609060101010101" pitchFamily="49" charset="-122"/>
                <a:ea typeface="黑体" panose="02010609060101010101" pitchFamily="49" charset="-122"/>
              </a:rPr>
              <a:t>数 字 逻 辑 电 路</a:t>
            </a:r>
          </a:p>
        </p:txBody>
      </p:sp>
      <p:sp>
        <p:nvSpPr>
          <p:cNvPr id="102404" name="文本框 2"/>
          <p:cNvSpPr txBox="1"/>
          <p:nvPr/>
        </p:nvSpPr>
        <p:spPr>
          <a:xfrm>
            <a:off x="3703638" y="2646363"/>
            <a:ext cx="1073150" cy="396875"/>
          </a:xfrm>
          <a:prstGeom prst="rect">
            <a:avLst/>
          </a:prstGeom>
          <a:noFill/>
          <a:ln w="9525">
            <a:noFill/>
          </a:ln>
        </p:spPr>
        <p:txBody>
          <a:bodyPr>
            <a:spAutoFit/>
          </a:bodyPr>
          <a:lstStyle/>
          <a:p>
            <a:pPr eaLnBrk="1" hangingPunct="1">
              <a:buFont typeface="Arial" panose="020B0604020202020204" pitchFamily="34" charset="0"/>
            </a:pPr>
            <a:r>
              <a:rPr lang="zh-CN" altLang="en-US" dirty="0">
                <a:solidFill>
                  <a:schemeClr val="tx1"/>
                </a:solidFill>
                <a:latin typeface="方正综艺简体" charset="-122"/>
                <a:ea typeface="黑体" panose="02010609060101010101" pitchFamily="49" charset="-122"/>
              </a:rPr>
              <a:t>朱正东</a:t>
            </a:r>
          </a:p>
        </p:txBody>
      </p:sp>
      <p:sp>
        <p:nvSpPr>
          <p:cNvPr id="102405" name="矩形 8"/>
          <p:cNvSpPr/>
          <p:nvPr/>
        </p:nvSpPr>
        <p:spPr>
          <a:xfrm>
            <a:off x="0" y="-19050"/>
            <a:ext cx="9166225" cy="5164138"/>
          </a:xfrm>
          <a:prstGeom prst="rect">
            <a:avLst/>
          </a:prstGeom>
          <a:solidFill>
            <a:schemeClr val="bg1"/>
          </a:solidFill>
          <a:ln w="9525">
            <a:noFill/>
          </a:ln>
        </p:spPr>
        <p:txBody>
          <a:bodyPr anchor="ctr"/>
          <a:lstStyle/>
          <a:p>
            <a:pPr algn="ctr" eaLnBrk="1" hangingPunct="1">
              <a:buFont typeface="Arial" panose="020B0604020202020204" pitchFamily="34" charset="0"/>
            </a:pPr>
            <a:endParaRPr lang="en-US" altLang="en-US" dirty="0">
              <a:solidFill>
                <a:srgbClr val="FFFFFF"/>
              </a:solidFill>
              <a:latin typeface="黑体" panose="02010609060101010101" pitchFamily="49" charset="-122"/>
              <a:ea typeface="黑体" panose="02010609060101010101" pitchFamily="49" charset="-122"/>
            </a:endParaRPr>
          </a:p>
        </p:txBody>
      </p:sp>
      <p:sp>
        <p:nvSpPr>
          <p:cNvPr id="102406" name="矩形 9"/>
          <p:cNvSpPr/>
          <p:nvPr/>
        </p:nvSpPr>
        <p:spPr>
          <a:xfrm>
            <a:off x="0" y="1563688"/>
            <a:ext cx="9169400" cy="1646237"/>
          </a:xfrm>
          <a:prstGeom prst="rect">
            <a:avLst/>
          </a:prstGeom>
          <a:solidFill>
            <a:srgbClr val="BDD7EE"/>
          </a:solidFill>
          <a:ln w="9525">
            <a:noFill/>
          </a:ln>
        </p:spPr>
        <p:txBody>
          <a:bodyPr anchor="ctr"/>
          <a:lstStyle/>
          <a:p>
            <a:pPr algn="ctr" eaLnBrk="1" hangingPunct="1">
              <a:buFont typeface="Arial" panose="020B0604020202020204" pitchFamily="34" charset="0"/>
            </a:pPr>
            <a:endParaRPr lang="en-US" altLang="en-US" dirty="0">
              <a:solidFill>
                <a:srgbClr val="FFFFFF"/>
              </a:solidFill>
              <a:latin typeface="黑体" panose="02010609060101010101" pitchFamily="49" charset="-122"/>
              <a:ea typeface="黑体" panose="02010609060101010101" pitchFamily="49" charset="-122"/>
            </a:endParaRPr>
          </a:p>
        </p:txBody>
      </p:sp>
      <p:sp>
        <p:nvSpPr>
          <p:cNvPr id="102407" name="标题 1"/>
          <p:cNvSpPr/>
          <p:nvPr/>
        </p:nvSpPr>
        <p:spPr>
          <a:xfrm>
            <a:off x="2486025" y="1711325"/>
            <a:ext cx="6916738" cy="1190625"/>
          </a:xfrm>
          <a:prstGeom prst="rect">
            <a:avLst/>
          </a:prstGeom>
          <a:noFill/>
          <a:ln w="9525">
            <a:noFill/>
          </a:ln>
        </p:spPr>
        <p:txBody>
          <a:bodyPr anchor="ctr"/>
          <a:lstStyle/>
          <a:p>
            <a:pPr eaLnBrk="1" hangingPunct="1">
              <a:lnSpc>
                <a:spcPct val="90000"/>
              </a:lnSpc>
              <a:buFont typeface="Arial" panose="020B0604020202020204" pitchFamily="34" charset="0"/>
            </a:pPr>
            <a:r>
              <a:rPr lang="zh-CN" altLang="en-US" sz="4400" dirty="0">
                <a:solidFill>
                  <a:schemeClr val="tx1"/>
                </a:solidFill>
                <a:latin typeface="华文新魏" panose="02010800040101010101" pitchFamily="2" charset="-122"/>
                <a:ea typeface="华文新魏" panose="02010800040101010101" pitchFamily="2" charset="-122"/>
              </a:rPr>
              <a:t>数 字 逻 辑 电 路</a:t>
            </a:r>
          </a:p>
        </p:txBody>
      </p:sp>
      <p:grpSp>
        <p:nvGrpSpPr>
          <p:cNvPr id="102408" name="组合 12"/>
          <p:cNvGrpSpPr/>
          <p:nvPr/>
        </p:nvGrpSpPr>
        <p:grpSpPr>
          <a:xfrm>
            <a:off x="466725" y="268288"/>
            <a:ext cx="2322513" cy="696912"/>
            <a:chOff x="0" y="0"/>
            <a:chExt cx="5804" cy="1740"/>
          </a:xfrm>
        </p:grpSpPr>
        <p:pic>
          <p:nvPicPr>
            <p:cNvPr id="102409" name="图片 13" descr="交大矢量logo"/>
            <p:cNvPicPr>
              <a:picLocks noChangeAspect="1"/>
            </p:cNvPicPr>
            <p:nvPr/>
          </p:nvPicPr>
          <p:blipFill>
            <a:blip r:embed="rId2"/>
            <a:srcRect l="-1437" t="-9560" r="41219" b="-10179"/>
            <a:stretch>
              <a:fillRect/>
            </a:stretch>
          </p:blipFill>
          <p:spPr>
            <a:xfrm>
              <a:off x="0" y="0"/>
              <a:ext cx="5616" cy="1741"/>
            </a:xfrm>
            <a:prstGeom prst="rect">
              <a:avLst/>
            </a:prstGeom>
            <a:noFill/>
            <a:ln w="9525">
              <a:noFill/>
            </a:ln>
          </p:spPr>
        </p:pic>
        <p:sp>
          <p:nvSpPr>
            <p:cNvPr id="102410" name="矩形 14"/>
            <p:cNvSpPr/>
            <p:nvPr/>
          </p:nvSpPr>
          <p:spPr>
            <a:xfrm>
              <a:off x="5463" y="1161"/>
              <a:ext cx="341" cy="337"/>
            </a:xfrm>
            <a:prstGeom prst="rect">
              <a:avLst/>
            </a:prstGeom>
            <a:solidFill>
              <a:schemeClr val="bg1"/>
            </a:solidFill>
            <a:ln w="9525">
              <a:noFill/>
            </a:ln>
          </p:spPr>
          <p:txBody>
            <a:bodyPr anchor="ctr"/>
            <a:lstStyle/>
            <a:p>
              <a:pPr algn="ctr" eaLnBrk="1" hangingPunct="1">
                <a:buFont typeface="Arial" panose="020B0604020202020204" pitchFamily="34" charset="0"/>
              </a:pPr>
              <a:endParaRPr lang="en-US" altLang="en-US" dirty="0">
                <a:solidFill>
                  <a:srgbClr val="FFFFFF"/>
                </a:solidFill>
                <a:latin typeface="黑体" panose="02010609060101010101" pitchFamily="49" charset="-122"/>
                <a:ea typeface="黑体" panose="02010609060101010101" pitchFamily="49" charset="-122"/>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灯片编号占位符 5"/>
          <p:cNvSpPr txBox="1">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lstStyle>
            <a:lvl1pPr>
              <a:spcBef>
                <a:spcPct val="20000"/>
              </a:spcBef>
              <a:buChar char="•"/>
              <a:defRPr sz="2400">
                <a:solidFill>
                  <a:schemeClr val="tx1"/>
                </a:solidFill>
                <a:latin typeface="Arial" panose="020B0604020202020204" pitchFamily="34" charset="0"/>
                <a:ea typeface="宋体" panose="02010600030101010101" pitchFamily="2" charset="-122"/>
              </a:defRPr>
            </a:lvl1pPr>
            <a:lvl2pPr marL="557530" indent="-214630">
              <a:spcBef>
                <a:spcPct val="20000"/>
              </a:spcBef>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EFB8652-1107-4794-9466-AFF3A6EB7E24}" type="slidenum">
              <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10</a:t>
            </a:fld>
            <a:endPar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4691" name="Rectangle 2"/>
          <p:cNvSpPr>
            <a:spLocks noGrp="1"/>
          </p:cNvSpPr>
          <p:nvPr>
            <p:ph type="title"/>
          </p:nvPr>
        </p:nvSpPr>
        <p:spPr>
          <a:xfrm>
            <a:off x="611188" y="627063"/>
            <a:ext cx="7688262" cy="568325"/>
          </a:xfrm>
          <a:noFill/>
          <a:ln>
            <a:noFill/>
          </a:ln>
        </p:spPr>
        <p:txBody>
          <a:bodyPr/>
          <a:lstStyle/>
          <a:p>
            <a:pPr algn="ctr" eaLnBrk="1" hangingPunct="1"/>
            <a:r>
              <a:rPr lang="en-US" altLang="zh-CN" b="1" dirty="0">
                <a:solidFill>
                  <a:srgbClr val="0000FF"/>
                </a:solidFill>
                <a:latin typeface="华文新魏" panose="02010800040101010101" pitchFamily="2" charset="-122"/>
                <a:ea typeface="华文新魏" panose="02010800040101010101" pitchFamily="2" charset="-122"/>
              </a:rPr>
              <a:t>CPLD(Complex PLD)</a:t>
            </a:r>
          </a:p>
        </p:txBody>
      </p:sp>
      <p:sp>
        <p:nvSpPr>
          <p:cNvPr id="114692" name="Rectangle 3"/>
          <p:cNvSpPr>
            <a:spLocks noGrp="1"/>
          </p:cNvSpPr>
          <p:nvPr>
            <p:ph idx="1" hasCustomPrompt="1"/>
          </p:nvPr>
        </p:nvSpPr>
        <p:spPr>
          <a:xfrm>
            <a:off x="539750" y="1347788"/>
            <a:ext cx="8104188" cy="3276600"/>
          </a:xfrm>
          <a:noFill/>
          <a:ln>
            <a:noFill/>
          </a:ln>
        </p:spPr>
        <p:txBody>
          <a:bodyPr/>
          <a:lstStyle/>
          <a:p>
            <a:pPr eaLnBrk="1" hangingPunct="1">
              <a:lnSpc>
                <a:spcPct val="115000"/>
              </a:lnSpc>
            </a:pPr>
            <a:r>
              <a:rPr lang="en-US" altLang="zh-CN" sz="2000" b="1" dirty="0">
                <a:latin typeface="华文新魏" panose="02010800040101010101" pitchFamily="2" charset="-122"/>
                <a:ea typeface="华文新魏" panose="02010800040101010101" pitchFamily="2" charset="-122"/>
              </a:rPr>
              <a:t>CPLD</a:t>
            </a:r>
            <a:r>
              <a:rPr lang="zh-CN" altLang="en-US" sz="2000" b="1" dirty="0">
                <a:latin typeface="华文新魏" panose="02010800040101010101" pitchFamily="2" charset="-122"/>
                <a:ea typeface="华文新魏" panose="02010800040101010101" pitchFamily="2" charset="-122"/>
              </a:rPr>
              <a:t>是</a:t>
            </a:r>
            <a:r>
              <a:rPr lang="en-US" altLang="zh-CN" sz="2000" b="1" dirty="0">
                <a:latin typeface="华文新魏" panose="02010800040101010101" pitchFamily="2" charset="-122"/>
                <a:ea typeface="华文新魏" panose="02010800040101010101" pitchFamily="2" charset="-122"/>
              </a:rPr>
              <a:t>20</a:t>
            </a:r>
            <a:r>
              <a:rPr lang="zh-CN" altLang="en-US" sz="2000" b="1" dirty="0">
                <a:latin typeface="华文新魏" panose="02010800040101010101" pitchFamily="2" charset="-122"/>
                <a:ea typeface="华文新魏" panose="02010800040101010101" pitchFamily="2" charset="-122"/>
              </a:rPr>
              <a:t>世纪</a:t>
            </a:r>
            <a:r>
              <a:rPr lang="en-US" altLang="zh-CN" sz="2000" b="1" dirty="0">
                <a:latin typeface="华文新魏" panose="02010800040101010101" pitchFamily="2" charset="-122"/>
                <a:ea typeface="华文新魏" panose="02010800040101010101" pitchFamily="2" charset="-122"/>
              </a:rPr>
              <a:t>80</a:t>
            </a:r>
            <a:r>
              <a:rPr lang="zh-CN" altLang="en-US" sz="2000" b="1" dirty="0">
                <a:latin typeface="华文新魏" panose="02010800040101010101" pitchFamily="2" charset="-122"/>
                <a:ea typeface="华文新魏" panose="02010800040101010101" pitchFamily="2" charset="-122"/>
              </a:rPr>
              <a:t>年代末</a:t>
            </a:r>
            <a:r>
              <a:rPr lang="en-US" altLang="zh-CN" sz="2000" b="1" dirty="0">
                <a:solidFill>
                  <a:srgbClr val="0000FF"/>
                </a:solidFill>
                <a:latin typeface="华文新魏" panose="02010800040101010101" pitchFamily="2" charset="-122"/>
                <a:ea typeface="华文新魏" panose="02010800040101010101" pitchFamily="2" charset="-122"/>
              </a:rPr>
              <a:t>Lattice</a:t>
            </a:r>
            <a:r>
              <a:rPr lang="zh-CN" altLang="en-US" sz="2000" b="1" dirty="0">
                <a:latin typeface="华文新魏" panose="02010800040101010101" pitchFamily="2" charset="-122"/>
                <a:ea typeface="华文新魏" panose="02010800040101010101" pitchFamily="2" charset="-122"/>
              </a:rPr>
              <a:t>公司</a:t>
            </a:r>
            <a:r>
              <a:rPr lang="zh-CN" altLang="en-US" sz="2000" b="1" u="sng" dirty="0">
                <a:latin typeface="华文新魏" panose="02010800040101010101" pitchFamily="2" charset="-122"/>
                <a:ea typeface="华文新魏" panose="02010800040101010101" pitchFamily="2" charset="-122"/>
              </a:rPr>
              <a:t>提出了</a:t>
            </a:r>
            <a:r>
              <a:rPr lang="zh-CN" altLang="en-US" sz="2000" b="1" u="sng" dirty="0">
                <a:solidFill>
                  <a:srgbClr val="FF0000"/>
                </a:solidFill>
                <a:latin typeface="华文新魏" panose="02010800040101010101" pitchFamily="2" charset="-122"/>
                <a:ea typeface="华文新魏" panose="02010800040101010101" pitchFamily="2" charset="-122"/>
              </a:rPr>
              <a:t>在系统可编程</a:t>
            </a:r>
            <a:r>
              <a:rPr lang="en-US" altLang="zh-CN" sz="2000" b="1" dirty="0">
                <a:latin typeface="华文新魏" panose="02010800040101010101" pitchFamily="2" charset="-122"/>
                <a:ea typeface="华文新魏" panose="02010800040101010101" pitchFamily="2" charset="-122"/>
              </a:rPr>
              <a:t>(</a:t>
            </a:r>
            <a:r>
              <a:rPr lang="en-US" altLang="zh-CN" sz="2000" b="1" dirty="0">
                <a:solidFill>
                  <a:srgbClr val="FF3300"/>
                </a:solidFill>
                <a:latin typeface="华文新魏" panose="02010800040101010101" pitchFamily="2" charset="-122"/>
                <a:ea typeface="华文新魏" panose="02010800040101010101" pitchFamily="2" charset="-122"/>
              </a:rPr>
              <a:t>ISP</a:t>
            </a:r>
            <a:r>
              <a:rPr lang="zh-CN" altLang="en-US" sz="2000" b="1"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In System Programmability)</a:t>
            </a:r>
            <a:r>
              <a:rPr lang="zh-CN" altLang="en-US" sz="2000" b="1" dirty="0">
                <a:latin typeface="华文新魏" panose="02010800040101010101" pitchFamily="2" charset="-122"/>
                <a:ea typeface="华文新魏" panose="02010800040101010101" pitchFamily="2" charset="-122"/>
              </a:rPr>
              <a:t>技术以后于</a:t>
            </a:r>
            <a:r>
              <a:rPr lang="en-US" altLang="zh-CN" sz="2000" b="1" u="sng" dirty="0">
                <a:latin typeface="华文新魏" panose="02010800040101010101" pitchFamily="2" charset="-122"/>
                <a:ea typeface="华文新魏" panose="02010800040101010101" pitchFamily="2" charset="-122"/>
              </a:rPr>
              <a:t>20</a:t>
            </a:r>
            <a:r>
              <a:rPr lang="zh-CN" altLang="en-US" sz="2000" b="1" u="sng" dirty="0">
                <a:latin typeface="华文新魏" panose="02010800040101010101" pitchFamily="2" charset="-122"/>
                <a:ea typeface="华文新魏" panose="02010800040101010101" pitchFamily="2" charset="-122"/>
              </a:rPr>
              <a:t>世纪</a:t>
            </a:r>
            <a:r>
              <a:rPr lang="en-US" altLang="zh-CN" sz="2000" b="1" u="sng" dirty="0">
                <a:latin typeface="华文新魏" panose="02010800040101010101" pitchFamily="2" charset="-122"/>
                <a:ea typeface="华文新魏" panose="02010800040101010101" pitchFamily="2" charset="-122"/>
              </a:rPr>
              <a:t>90</a:t>
            </a:r>
            <a:r>
              <a:rPr lang="zh-CN" altLang="en-US" sz="2000" b="1" u="sng" dirty="0">
                <a:latin typeface="华文新魏" panose="02010800040101010101" pitchFamily="2" charset="-122"/>
                <a:ea typeface="华文新魏" panose="02010800040101010101" pitchFamily="2" charset="-122"/>
              </a:rPr>
              <a:t>年代初出现的</a:t>
            </a:r>
            <a:r>
              <a:rPr lang="zh-CN" altLang="en-US" sz="2000" b="1"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CPLD</a:t>
            </a:r>
            <a:r>
              <a:rPr lang="zh-CN" altLang="en-US" sz="2000" b="1" dirty="0">
                <a:latin typeface="华文新魏" panose="02010800040101010101" pitchFamily="2" charset="-122"/>
                <a:ea typeface="华文新魏" panose="02010800040101010101" pitchFamily="2" charset="-122"/>
              </a:rPr>
              <a:t>是在</a:t>
            </a:r>
            <a:r>
              <a:rPr lang="en-US" altLang="zh-CN" sz="2000" b="1" dirty="0">
                <a:latin typeface="华文新魏" panose="02010800040101010101" pitchFamily="2" charset="-122"/>
                <a:ea typeface="华文新魏" panose="02010800040101010101" pitchFamily="2" charset="-122"/>
              </a:rPr>
              <a:t>EPLD</a:t>
            </a:r>
            <a:r>
              <a:rPr lang="zh-CN" altLang="en-US" sz="2000" b="1" dirty="0">
                <a:latin typeface="华文新魏" panose="02010800040101010101" pitchFamily="2" charset="-122"/>
                <a:ea typeface="华文新魏" panose="02010800040101010101" pitchFamily="2" charset="-122"/>
              </a:rPr>
              <a:t>的基础上发展起来的，采用</a:t>
            </a:r>
            <a:r>
              <a:rPr lang="en-US" altLang="zh-CN" sz="2000" b="1" dirty="0">
                <a:latin typeface="华文新魏" panose="02010800040101010101" pitchFamily="2" charset="-122"/>
                <a:ea typeface="华文新魏" panose="02010800040101010101" pitchFamily="2" charset="-122"/>
              </a:rPr>
              <a:t>E</a:t>
            </a:r>
            <a:r>
              <a:rPr lang="en-US" altLang="zh-CN" sz="2000" b="1" baseline="30000" dirty="0">
                <a:latin typeface="华文新魏" panose="02010800040101010101" pitchFamily="2" charset="-122"/>
                <a:ea typeface="华文新魏" panose="02010800040101010101" pitchFamily="2" charset="-122"/>
              </a:rPr>
              <a:t>2</a:t>
            </a:r>
            <a:r>
              <a:rPr lang="en-US" altLang="zh-CN" sz="2000" b="1" dirty="0">
                <a:latin typeface="华文新魏" panose="02010800040101010101" pitchFamily="2" charset="-122"/>
                <a:ea typeface="华文新魏" panose="02010800040101010101" pitchFamily="2" charset="-122"/>
              </a:rPr>
              <a:t>CMOS</a:t>
            </a:r>
            <a:r>
              <a:rPr lang="zh-CN" altLang="en-US" sz="2000" b="1" dirty="0">
                <a:latin typeface="华文新魏" panose="02010800040101010101" pitchFamily="2" charset="-122"/>
                <a:ea typeface="华文新魏" panose="02010800040101010101" pitchFamily="2" charset="-122"/>
              </a:rPr>
              <a:t>工艺制作，</a:t>
            </a:r>
            <a:r>
              <a:rPr lang="zh-CN" altLang="en-US" sz="2000" b="1" u="sng" dirty="0">
                <a:latin typeface="华文新魏" panose="02010800040101010101" pitchFamily="2" charset="-122"/>
                <a:ea typeface="华文新魏" panose="02010800040101010101" pitchFamily="2" charset="-122"/>
              </a:rPr>
              <a:t>与</a:t>
            </a:r>
            <a:r>
              <a:rPr lang="en-US" altLang="zh-CN" sz="2000" b="1" u="sng" dirty="0">
                <a:latin typeface="华文新魏" panose="02010800040101010101" pitchFamily="2" charset="-122"/>
                <a:ea typeface="华文新魏" panose="02010800040101010101" pitchFamily="2" charset="-122"/>
              </a:rPr>
              <a:t>EPLD</a:t>
            </a:r>
            <a:r>
              <a:rPr lang="zh-CN" altLang="en-US" sz="2000" b="1" u="sng" dirty="0">
                <a:latin typeface="华文新魏" panose="02010800040101010101" pitchFamily="2" charset="-122"/>
                <a:ea typeface="华文新魏" panose="02010800040101010101" pitchFamily="2" charset="-122"/>
              </a:rPr>
              <a:t>相比，增加了内部可编程连线，对逻辑宏单元和</a:t>
            </a:r>
            <a:r>
              <a:rPr lang="en-US" altLang="zh-CN" sz="2000" b="1" u="sng" dirty="0">
                <a:latin typeface="华文新魏" panose="02010800040101010101" pitchFamily="2" charset="-122"/>
                <a:ea typeface="华文新魏" panose="02010800040101010101" pitchFamily="2" charset="-122"/>
              </a:rPr>
              <a:t>I</a:t>
            </a:r>
            <a:r>
              <a:rPr lang="zh-CN" altLang="en-US" sz="2000" b="1" u="sng" dirty="0">
                <a:latin typeface="华文新魏" panose="02010800040101010101" pitchFamily="2" charset="-122"/>
                <a:ea typeface="华文新魏" panose="02010800040101010101" pitchFamily="2" charset="-122"/>
              </a:rPr>
              <a:t>／</a:t>
            </a:r>
            <a:r>
              <a:rPr lang="en-US" altLang="zh-CN" sz="2000" b="1" u="sng" dirty="0">
                <a:latin typeface="华文新魏" panose="02010800040101010101" pitchFamily="2" charset="-122"/>
                <a:ea typeface="华文新魏" panose="02010800040101010101" pitchFamily="2" charset="-122"/>
              </a:rPr>
              <a:t>O</a:t>
            </a:r>
            <a:r>
              <a:rPr lang="zh-CN" altLang="en-US" sz="2000" b="1" u="sng" dirty="0">
                <a:latin typeface="华文新魏" panose="02010800040101010101" pitchFamily="2" charset="-122"/>
                <a:ea typeface="华文新魏" panose="02010800040101010101" pitchFamily="2" charset="-122"/>
              </a:rPr>
              <a:t>单元也有重大的改进</a:t>
            </a:r>
            <a:r>
              <a:rPr lang="zh-CN" altLang="en-US" sz="2000" b="1" dirty="0">
                <a:latin typeface="华文新魏" panose="02010800040101010101" pitchFamily="2" charset="-122"/>
                <a:ea typeface="华文新魏" panose="02010800040101010101" pitchFamily="2" charset="-122"/>
              </a:rPr>
              <a:t>。 </a:t>
            </a:r>
            <a:r>
              <a:rPr lang="en-US" altLang="zh-CN" sz="2000" b="1" dirty="0">
                <a:latin typeface="华文新魏" panose="02010800040101010101" pitchFamily="2" charset="-122"/>
                <a:ea typeface="华文新魏" panose="02010800040101010101" pitchFamily="2" charset="-122"/>
              </a:rPr>
              <a:t>CPLD</a:t>
            </a:r>
            <a:r>
              <a:rPr lang="zh-CN" altLang="en-US" sz="2000" b="1" dirty="0">
                <a:latin typeface="华文新魏" panose="02010800040101010101" pitchFamily="2" charset="-122"/>
                <a:ea typeface="华文新魏" panose="02010800040101010101" pitchFamily="2" charset="-122"/>
              </a:rPr>
              <a:t>至少包含三种结构：</a:t>
            </a:r>
            <a:r>
              <a:rPr lang="zh-CN" altLang="en-US" sz="2000" b="1" u="sng" dirty="0">
                <a:solidFill>
                  <a:srgbClr val="0000FF"/>
                </a:solidFill>
                <a:latin typeface="华文新魏" panose="02010800040101010101" pitchFamily="2" charset="-122"/>
                <a:ea typeface="华文新魏" panose="02010800040101010101" pitchFamily="2" charset="-122"/>
              </a:rPr>
              <a:t>可编程逻辑宏单元</a:t>
            </a:r>
            <a:r>
              <a:rPr lang="zh-CN" altLang="en-US" sz="2000" b="1" dirty="0">
                <a:solidFill>
                  <a:srgbClr val="0000FF"/>
                </a:solidFill>
                <a:latin typeface="华文新魏" panose="02010800040101010101" pitchFamily="2" charset="-122"/>
                <a:ea typeface="华文新魏" panose="02010800040101010101" pitchFamily="2" charset="-122"/>
              </a:rPr>
              <a:t>、</a:t>
            </a:r>
            <a:r>
              <a:rPr lang="zh-CN" altLang="en-US" sz="2000" b="1" u="sng" dirty="0">
                <a:solidFill>
                  <a:srgbClr val="0000FF"/>
                </a:solidFill>
                <a:latin typeface="华文新魏" panose="02010800040101010101" pitchFamily="2" charset="-122"/>
                <a:ea typeface="华文新魏" panose="02010800040101010101" pitchFamily="2" charset="-122"/>
              </a:rPr>
              <a:t>可编程</a:t>
            </a:r>
            <a:r>
              <a:rPr lang="en-US" altLang="zh-CN" sz="2000" b="1" u="sng" dirty="0">
                <a:solidFill>
                  <a:srgbClr val="0000FF"/>
                </a:solidFill>
                <a:latin typeface="华文新魏" panose="02010800040101010101" pitchFamily="2" charset="-122"/>
                <a:ea typeface="华文新魏" panose="02010800040101010101" pitchFamily="2" charset="-122"/>
              </a:rPr>
              <a:t>I</a:t>
            </a:r>
            <a:r>
              <a:rPr lang="zh-CN" altLang="en-US" sz="2000" b="1" u="sng" dirty="0">
                <a:solidFill>
                  <a:srgbClr val="0000FF"/>
                </a:solidFill>
                <a:latin typeface="华文新魏" panose="02010800040101010101" pitchFamily="2" charset="-122"/>
                <a:ea typeface="华文新魏" panose="02010800040101010101" pitchFamily="2" charset="-122"/>
              </a:rPr>
              <a:t>／</a:t>
            </a:r>
            <a:r>
              <a:rPr lang="en-US" altLang="zh-CN" sz="2000" b="1" u="sng" dirty="0">
                <a:solidFill>
                  <a:srgbClr val="0000FF"/>
                </a:solidFill>
                <a:latin typeface="华文新魏" panose="02010800040101010101" pitchFamily="2" charset="-122"/>
                <a:ea typeface="华文新魏" panose="02010800040101010101" pitchFamily="2" charset="-122"/>
              </a:rPr>
              <a:t>O</a:t>
            </a:r>
            <a:r>
              <a:rPr lang="zh-CN" altLang="en-US" sz="2000" b="1" u="sng" dirty="0">
                <a:solidFill>
                  <a:srgbClr val="0000FF"/>
                </a:solidFill>
                <a:latin typeface="华文新魏" panose="02010800040101010101" pitchFamily="2" charset="-122"/>
                <a:ea typeface="华文新魏" panose="02010800040101010101" pitchFamily="2" charset="-122"/>
              </a:rPr>
              <a:t>单元</a:t>
            </a:r>
            <a:r>
              <a:rPr lang="zh-CN" altLang="en-US" sz="2000" b="1" dirty="0">
                <a:latin typeface="华文新魏" panose="02010800040101010101" pitchFamily="2" charset="-122"/>
                <a:ea typeface="华文新魏" panose="02010800040101010101" pitchFamily="2" charset="-122"/>
              </a:rPr>
              <a:t>和</a:t>
            </a:r>
            <a:r>
              <a:rPr lang="zh-CN" altLang="en-US" sz="2000" b="1" u="sng" dirty="0">
                <a:solidFill>
                  <a:srgbClr val="0000FF"/>
                </a:solidFill>
                <a:latin typeface="华文新魏" panose="02010800040101010101" pitchFamily="2" charset="-122"/>
                <a:ea typeface="华文新魏" panose="02010800040101010101" pitchFamily="2" charset="-122"/>
              </a:rPr>
              <a:t>可编程内部连</a:t>
            </a:r>
            <a:r>
              <a:rPr lang="zh-CN" altLang="en-US" sz="2000" b="1" dirty="0">
                <a:solidFill>
                  <a:srgbClr val="0000FF"/>
                </a:solidFill>
                <a:latin typeface="华文新魏" panose="02010800040101010101" pitchFamily="2" charset="-122"/>
                <a:ea typeface="华文新魏" panose="02010800040101010101" pitchFamily="2" charset="-122"/>
              </a:rPr>
              <a:t>线</a:t>
            </a:r>
            <a:r>
              <a:rPr lang="zh-CN" altLang="en-US" sz="2000" b="1" dirty="0">
                <a:latin typeface="华文新魏" panose="02010800040101010101" pitchFamily="2" charset="-122"/>
                <a:ea typeface="华文新魏" panose="02010800040101010101" pitchFamily="2" charset="-122"/>
              </a:rPr>
              <a:t>。</a:t>
            </a:r>
            <a:r>
              <a:rPr lang="zh-CN" altLang="en-US" sz="2000" b="1" dirty="0">
                <a:solidFill>
                  <a:srgbClr val="FF3300"/>
                </a:solidFill>
                <a:latin typeface="华文新魏" panose="02010800040101010101" pitchFamily="2" charset="-122"/>
                <a:ea typeface="华文新魏" panose="02010800040101010101" pitchFamily="2" charset="-122"/>
              </a:rPr>
              <a:t>大部分</a:t>
            </a:r>
            <a:r>
              <a:rPr lang="en-US" altLang="zh-CN" sz="2000" b="1" dirty="0">
                <a:solidFill>
                  <a:srgbClr val="FF3300"/>
                </a:solidFill>
                <a:latin typeface="华文新魏" panose="02010800040101010101" pitchFamily="2" charset="-122"/>
                <a:ea typeface="华文新魏" panose="02010800040101010101" pitchFamily="2" charset="-122"/>
              </a:rPr>
              <a:t>CPLD</a:t>
            </a:r>
            <a:r>
              <a:rPr lang="zh-CN" altLang="en-US" sz="2000" b="1" dirty="0">
                <a:solidFill>
                  <a:srgbClr val="FF3300"/>
                </a:solidFill>
                <a:latin typeface="华文新魏" panose="02010800040101010101" pitchFamily="2" charset="-122"/>
                <a:ea typeface="华文新魏" panose="02010800040101010101" pitchFamily="2" charset="-122"/>
              </a:rPr>
              <a:t>器件内部还集成了</a:t>
            </a:r>
            <a:r>
              <a:rPr lang="en-US" altLang="zh-CN" sz="2000" b="1" dirty="0">
                <a:solidFill>
                  <a:srgbClr val="FF3300"/>
                </a:solidFill>
                <a:latin typeface="华文新魏" panose="02010800040101010101" pitchFamily="2" charset="-122"/>
                <a:ea typeface="华文新魏" panose="02010800040101010101" pitchFamily="2" charset="-122"/>
              </a:rPr>
              <a:t>RAM</a:t>
            </a:r>
            <a:r>
              <a:rPr lang="zh-CN" altLang="en-US" sz="2000" b="1" dirty="0">
                <a:solidFill>
                  <a:srgbClr val="FF3300"/>
                </a:solidFill>
                <a:latin typeface="华文新魏" panose="02010800040101010101" pitchFamily="2" charset="-122"/>
                <a:ea typeface="华文新魏" panose="02010800040101010101" pitchFamily="2" charset="-122"/>
              </a:rPr>
              <a:t>、</a:t>
            </a:r>
            <a:r>
              <a:rPr lang="en-US" altLang="zh-CN" sz="2000" b="1" dirty="0">
                <a:solidFill>
                  <a:srgbClr val="FF3300"/>
                </a:solidFill>
                <a:latin typeface="华文新魏" panose="02010800040101010101" pitchFamily="2" charset="-122"/>
                <a:ea typeface="华文新魏" panose="02010800040101010101" pitchFamily="2" charset="-122"/>
              </a:rPr>
              <a:t>FIFO</a:t>
            </a:r>
            <a:r>
              <a:rPr lang="zh-CN" altLang="en-US" sz="2000" b="1" dirty="0">
                <a:solidFill>
                  <a:srgbClr val="FF3300"/>
                </a:solidFill>
                <a:latin typeface="华文新魏" panose="02010800040101010101" pitchFamily="2" charset="-122"/>
                <a:ea typeface="华文新魏" panose="02010800040101010101" pitchFamily="2" charset="-122"/>
              </a:rPr>
              <a:t>或双端口 </a:t>
            </a:r>
            <a:r>
              <a:rPr lang="en-US" altLang="zh-CN" sz="2000" b="1" dirty="0">
                <a:solidFill>
                  <a:srgbClr val="FF3300"/>
                </a:solidFill>
                <a:latin typeface="华文新魏" panose="02010800040101010101" pitchFamily="2" charset="-122"/>
                <a:ea typeface="华文新魏" panose="02010800040101010101" pitchFamily="2" charset="-122"/>
              </a:rPr>
              <a:t>RAM</a:t>
            </a:r>
            <a:r>
              <a:rPr lang="zh-CN" altLang="en-US" sz="2000" b="1" dirty="0">
                <a:solidFill>
                  <a:srgbClr val="FF3300"/>
                </a:solidFill>
                <a:latin typeface="华文新魏" panose="02010800040101010101" pitchFamily="2" charset="-122"/>
                <a:ea typeface="华文新魏" panose="02010800040101010101" pitchFamily="2" charset="-122"/>
              </a:rPr>
              <a:t>等存储器，以适应</a:t>
            </a:r>
            <a:r>
              <a:rPr lang="en-US" altLang="zh-CN" sz="2000" b="1" dirty="0">
                <a:solidFill>
                  <a:srgbClr val="FF3300"/>
                </a:solidFill>
                <a:latin typeface="华文新魏" panose="02010800040101010101" pitchFamily="2" charset="-122"/>
                <a:ea typeface="华文新魏" panose="02010800040101010101" pitchFamily="2" charset="-122"/>
              </a:rPr>
              <a:t>DSP</a:t>
            </a:r>
            <a:r>
              <a:rPr lang="zh-CN" altLang="en-US" sz="2000" b="1" dirty="0">
                <a:solidFill>
                  <a:srgbClr val="FF3300"/>
                </a:solidFill>
                <a:latin typeface="华文新魏" panose="02010800040101010101" pitchFamily="2" charset="-122"/>
                <a:ea typeface="华文新魏" panose="02010800040101010101" pitchFamily="2" charset="-122"/>
              </a:rPr>
              <a:t>应用设计的要求。</a:t>
            </a:r>
            <a:r>
              <a:rPr lang="zh-CN" altLang="en-US" sz="2000" b="1" dirty="0">
                <a:latin typeface="华文新魏" panose="02010800040101010101" pitchFamily="2" charset="-122"/>
                <a:ea typeface="华文新魏" panose="02010800040101010101" pitchFamily="2" charset="-122"/>
              </a:rPr>
              <a:t>其低端的典型器件有</a:t>
            </a:r>
            <a:r>
              <a:rPr lang="en-US" altLang="zh-CN" sz="2000" b="1" dirty="0">
                <a:latin typeface="华文新魏" panose="02010800040101010101" pitchFamily="2" charset="-122"/>
                <a:ea typeface="华文新魏" panose="02010800040101010101" pitchFamily="2" charset="-122"/>
              </a:rPr>
              <a:t>Altera</a:t>
            </a:r>
            <a:r>
              <a:rPr lang="zh-CN" altLang="en-US" sz="2000" b="1" dirty="0">
                <a:latin typeface="华文新魏" panose="02010800040101010101" pitchFamily="2" charset="-122"/>
                <a:ea typeface="华文新魏" panose="02010800040101010101" pitchFamily="2" charset="-122"/>
              </a:rPr>
              <a:t>的</a:t>
            </a:r>
            <a:r>
              <a:rPr lang="en-US" altLang="zh-CN" sz="2000" b="1" dirty="0">
                <a:latin typeface="华文新魏" panose="02010800040101010101" pitchFamily="2" charset="-122"/>
                <a:ea typeface="华文新魏" panose="02010800040101010101" pitchFamily="2" charset="-122"/>
              </a:rPr>
              <a:t>MAX7000</a:t>
            </a:r>
            <a:r>
              <a:rPr lang="zh-CN" altLang="en-US" sz="2000" b="1" dirty="0">
                <a:latin typeface="华文新魏" panose="02010800040101010101" pitchFamily="2" charset="-122"/>
                <a:ea typeface="华文新魏" panose="02010800040101010101" pitchFamily="2" charset="-122"/>
              </a:rPr>
              <a:t>系列，</a:t>
            </a:r>
            <a:r>
              <a:rPr lang="en-US" altLang="zh-CN" sz="2000" b="1" dirty="0">
                <a:latin typeface="华文新魏" panose="02010800040101010101" pitchFamily="2" charset="-122"/>
                <a:ea typeface="华文新魏" panose="02010800040101010101" pitchFamily="2" charset="-122"/>
              </a:rPr>
              <a:t>Xilinx</a:t>
            </a:r>
            <a:r>
              <a:rPr lang="zh-CN" altLang="en-US" sz="2000" b="1" dirty="0">
                <a:latin typeface="华文新魏" panose="02010800040101010101" pitchFamily="2" charset="-122"/>
                <a:ea typeface="华文新魏" panose="02010800040101010101" pitchFamily="2" charset="-122"/>
              </a:rPr>
              <a:t>的</a:t>
            </a:r>
            <a:r>
              <a:rPr lang="en-US" altLang="zh-CN" sz="2000" b="1" dirty="0">
                <a:latin typeface="华文新魏" panose="02010800040101010101" pitchFamily="2" charset="-122"/>
                <a:ea typeface="华文新魏" panose="02010800040101010101" pitchFamily="2" charset="-122"/>
              </a:rPr>
              <a:t>7000</a:t>
            </a:r>
            <a:r>
              <a:rPr lang="zh-CN" altLang="en-US" sz="2000" b="1" dirty="0">
                <a:latin typeface="华文新魏" panose="02010800040101010101" pitchFamily="2" charset="-122"/>
                <a:ea typeface="华文新魏" panose="02010800040101010101" pitchFamily="2" charset="-122"/>
              </a:rPr>
              <a:t>和</a:t>
            </a:r>
            <a:r>
              <a:rPr lang="en-US" altLang="zh-CN" sz="2000" b="1" dirty="0">
                <a:latin typeface="华文新魏" panose="02010800040101010101" pitchFamily="2" charset="-122"/>
                <a:ea typeface="华文新魏" panose="02010800040101010101" pitchFamily="2" charset="-122"/>
              </a:rPr>
              <a:t>9500</a:t>
            </a:r>
            <a:r>
              <a:rPr lang="zh-CN" altLang="en-US" sz="2000" b="1" dirty="0">
                <a:latin typeface="华文新魏" panose="02010800040101010101" pitchFamily="2" charset="-122"/>
                <a:ea typeface="华文新魏" panose="02010800040101010101" pitchFamily="2" charset="-122"/>
              </a:rPr>
              <a:t>系列，</a:t>
            </a:r>
            <a:r>
              <a:rPr lang="en-US" altLang="zh-CN" sz="2000" b="1" dirty="0">
                <a:latin typeface="华文新魏" panose="02010800040101010101" pitchFamily="2" charset="-122"/>
                <a:ea typeface="华文新魏" panose="02010800040101010101" pitchFamily="2" charset="-122"/>
              </a:rPr>
              <a:t>Lattice</a:t>
            </a:r>
            <a:r>
              <a:rPr lang="zh-CN" altLang="en-US" sz="2000" b="1" dirty="0">
                <a:latin typeface="华文新魏" panose="02010800040101010101" pitchFamily="2" charset="-122"/>
                <a:ea typeface="华文新魏" panose="02010800040101010101" pitchFamily="2" charset="-122"/>
              </a:rPr>
              <a:t>的</a:t>
            </a:r>
            <a:r>
              <a:rPr lang="en-US" altLang="zh-CN" sz="2000" b="1" dirty="0">
                <a:latin typeface="华文新魏" panose="02010800040101010101" pitchFamily="2" charset="-122"/>
                <a:ea typeface="华文新魏" panose="02010800040101010101" pitchFamily="2" charset="-122"/>
              </a:rPr>
              <a:t>PLSI</a:t>
            </a:r>
            <a:r>
              <a:rPr lang="zh-CN" altLang="en-US" sz="2000" b="1" dirty="0">
                <a:latin typeface="华文新魏" panose="02010800040101010101" pitchFamily="2" charset="-122"/>
                <a:ea typeface="华文新魏" panose="02010800040101010101" pitchFamily="2" charset="-122"/>
              </a:rPr>
              <a:t>／</a:t>
            </a:r>
            <a:r>
              <a:rPr lang="en-US" altLang="zh-CN" sz="2000" b="1" dirty="0" err="1">
                <a:latin typeface="华文新魏" panose="02010800040101010101" pitchFamily="2" charset="-122"/>
                <a:ea typeface="华文新魏" panose="02010800040101010101" pitchFamily="2" charset="-122"/>
              </a:rPr>
              <a:t>ispLSI</a:t>
            </a:r>
            <a:r>
              <a:rPr lang="zh-CN" altLang="en-US" sz="2000" b="1" dirty="0">
                <a:latin typeface="华文新魏" panose="02010800040101010101" pitchFamily="2" charset="-122"/>
                <a:ea typeface="华文新魏" panose="02010800040101010101" pitchFamily="2" charset="-122"/>
              </a:rPr>
              <a:t>系列和</a:t>
            </a:r>
            <a:r>
              <a:rPr lang="en-US" altLang="zh-CN" sz="2000" b="1" dirty="0">
                <a:latin typeface="华文新魏" panose="02010800040101010101" pitchFamily="2" charset="-122"/>
                <a:ea typeface="华文新魏" panose="02010800040101010101" pitchFamily="2" charset="-122"/>
              </a:rPr>
              <a:t>AMD</a:t>
            </a:r>
            <a:r>
              <a:rPr lang="zh-CN" altLang="en-US" sz="2000" b="1" dirty="0">
                <a:latin typeface="华文新魏" panose="02010800040101010101" pitchFamily="2" charset="-122"/>
                <a:ea typeface="华文新魏" panose="02010800040101010101" pitchFamily="2" charset="-122"/>
              </a:rPr>
              <a:t>的</a:t>
            </a:r>
            <a:r>
              <a:rPr lang="en-US" altLang="zh-CN" sz="2000" b="1" dirty="0">
                <a:latin typeface="华文新魏" panose="02010800040101010101" pitchFamily="2" charset="-122"/>
                <a:ea typeface="华文新魏" panose="02010800040101010101" pitchFamily="2" charset="-122"/>
              </a:rPr>
              <a:t>MACH</a:t>
            </a:r>
            <a:r>
              <a:rPr lang="zh-CN" altLang="en-US" sz="2000" b="1" dirty="0">
                <a:latin typeface="华文新魏" panose="02010800040101010101" pitchFamily="2" charset="-122"/>
                <a:ea typeface="华文新魏" panose="02010800040101010101" pitchFamily="2" charset="-122"/>
              </a:rPr>
              <a:t>系列。</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灯片编号占位符 5"/>
          <p:cNvSpPr txBox="1">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lstStyle>
            <a:lvl1pPr>
              <a:spcBef>
                <a:spcPct val="20000"/>
              </a:spcBef>
              <a:buChar char="•"/>
              <a:defRPr sz="2400">
                <a:solidFill>
                  <a:schemeClr val="tx1"/>
                </a:solidFill>
                <a:latin typeface="Arial" panose="020B0604020202020204" pitchFamily="34" charset="0"/>
                <a:ea typeface="宋体" panose="02010600030101010101" pitchFamily="2" charset="-122"/>
              </a:defRPr>
            </a:lvl1pPr>
            <a:lvl2pPr marL="557530" indent="-214630">
              <a:spcBef>
                <a:spcPct val="20000"/>
              </a:spcBef>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E5EFC95-9600-480F-B87D-06E69E56C101}" type="slidenum">
              <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11</a:t>
            </a:fld>
            <a:endPar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6739" name="Rectangle 2"/>
          <p:cNvSpPr>
            <a:spLocks noGrp="1"/>
          </p:cNvSpPr>
          <p:nvPr>
            <p:ph type="title"/>
          </p:nvPr>
        </p:nvSpPr>
        <p:spPr>
          <a:xfrm>
            <a:off x="628650" y="555625"/>
            <a:ext cx="7886700" cy="712788"/>
          </a:xfrm>
          <a:noFill/>
          <a:ln>
            <a:noFill/>
          </a:ln>
        </p:spPr>
        <p:txBody>
          <a:bodyPr/>
          <a:lstStyle/>
          <a:p>
            <a:pPr eaLnBrk="1" hangingPunct="1"/>
            <a:r>
              <a:rPr lang="en-US" altLang="zh-CN" sz="2400" b="1" dirty="0">
                <a:latin typeface="华文新魏" panose="02010800040101010101" pitchFamily="2" charset="-122"/>
                <a:ea typeface="华文新魏" panose="02010800040101010101" pitchFamily="2" charset="-122"/>
              </a:rPr>
              <a:t>FPGA(Field Programmable Gate Array)</a:t>
            </a:r>
          </a:p>
        </p:txBody>
      </p:sp>
      <p:sp>
        <p:nvSpPr>
          <p:cNvPr id="116740" name="Rectangle 3"/>
          <p:cNvSpPr>
            <a:spLocks noGrp="1"/>
          </p:cNvSpPr>
          <p:nvPr>
            <p:ph idx="1" hasCustomPrompt="1"/>
          </p:nvPr>
        </p:nvSpPr>
        <p:spPr>
          <a:xfrm>
            <a:off x="539750" y="1058863"/>
            <a:ext cx="7975600" cy="3816350"/>
          </a:xfrm>
          <a:noFill/>
          <a:ln>
            <a:noFill/>
          </a:ln>
        </p:spPr>
        <p:txBody>
          <a:bodyPr/>
          <a:lstStyle/>
          <a:p>
            <a:pPr eaLnBrk="1" hangingPunct="1">
              <a:lnSpc>
                <a:spcPct val="110000"/>
              </a:lnSpc>
            </a:pPr>
            <a:r>
              <a:rPr lang="en-US" altLang="zh-CN" sz="2000" b="1" u="sng" dirty="0">
                <a:solidFill>
                  <a:srgbClr val="FF3300"/>
                </a:solidFill>
                <a:latin typeface="华文新魏" panose="02010800040101010101" pitchFamily="2" charset="-122"/>
                <a:ea typeface="华文新魏" panose="02010800040101010101" pitchFamily="2" charset="-122"/>
              </a:rPr>
              <a:t>FPGA</a:t>
            </a:r>
            <a:r>
              <a:rPr lang="zh-CN" altLang="en-US" sz="2000" b="1" u="sng" dirty="0">
                <a:solidFill>
                  <a:srgbClr val="FF3300"/>
                </a:solidFill>
                <a:latin typeface="华文新魏" panose="02010800040101010101" pitchFamily="2" charset="-122"/>
                <a:ea typeface="华文新魏" panose="02010800040101010101" pitchFamily="2" charset="-122"/>
              </a:rPr>
              <a:t>是</a:t>
            </a:r>
            <a:r>
              <a:rPr lang="en-US" altLang="zh-CN" sz="2000" b="1" u="sng" dirty="0">
                <a:solidFill>
                  <a:srgbClr val="FF3300"/>
                </a:solidFill>
                <a:latin typeface="华文新魏" panose="02010800040101010101" pitchFamily="2" charset="-122"/>
                <a:ea typeface="华文新魏" panose="02010800040101010101" pitchFamily="2" charset="-122"/>
              </a:rPr>
              <a:t>Xilinx</a:t>
            </a:r>
            <a:r>
              <a:rPr lang="zh-CN" altLang="en-US" sz="2000" b="1" u="sng" dirty="0">
                <a:solidFill>
                  <a:srgbClr val="FF3300"/>
                </a:solidFill>
                <a:latin typeface="华文新魏" panose="02010800040101010101" pitchFamily="2" charset="-122"/>
                <a:ea typeface="华文新魏" panose="02010800040101010101" pitchFamily="2" charset="-122"/>
              </a:rPr>
              <a:t>公司</a:t>
            </a:r>
            <a:r>
              <a:rPr lang="en-US" altLang="zh-CN" sz="2000" b="1" dirty="0">
                <a:solidFill>
                  <a:srgbClr val="FF3300"/>
                </a:solidFill>
                <a:latin typeface="华文新魏" panose="02010800040101010101" pitchFamily="2" charset="-122"/>
                <a:ea typeface="华文新魏" panose="02010800040101010101" pitchFamily="2" charset="-122"/>
              </a:rPr>
              <a:t>1985</a:t>
            </a:r>
            <a:r>
              <a:rPr lang="zh-CN" altLang="en-US" sz="2000" b="1" dirty="0">
                <a:solidFill>
                  <a:srgbClr val="FF3300"/>
                </a:solidFill>
                <a:latin typeface="华文新魏" panose="02010800040101010101" pitchFamily="2" charset="-122"/>
                <a:ea typeface="华文新魏" panose="02010800040101010101" pitchFamily="2" charset="-122"/>
              </a:rPr>
              <a:t>年首家推出的</a:t>
            </a:r>
            <a:r>
              <a:rPr lang="zh-CN" altLang="en-US" sz="2000" b="1" dirty="0">
                <a:latin typeface="华文新魏" panose="02010800040101010101" pitchFamily="2" charset="-122"/>
                <a:ea typeface="华文新魏" panose="02010800040101010101" pitchFamily="2" charset="-122"/>
              </a:rPr>
              <a:t>，它是一种新型的高密度</a:t>
            </a:r>
            <a:r>
              <a:rPr lang="en-US" altLang="zh-CN" sz="2000" b="1" dirty="0">
                <a:latin typeface="华文新魏" panose="02010800040101010101" pitchFamily="2" charset="-122"/>
                <a:ea typeface="华文新魏" panose="02010800040101010101" pitchFamily="2" charset="-122"/>
              </a:rPr>
              <a:t>PLD</a:t>
            </a:r>
            <a:r>
              <a:rPr lang="zh-CN" altLang="en-US" sz="2000" b="1" dirty="0">
                <a:latin typeface="华文新魏" panose="02010800040101010101" pitchFamily="2" charset="-122"/>
                <a:ea typeface="华文新魏" panose="02010800040101010101" pitchFamily="2" charset="-122"/>
              </a:rPr>
              <a:t>，采用</a:t>
            </a:r>
            <a:r>
              <a:rPr lang="en-US" altLang="zh-CN" sz="2000" b="1" dirty="0">
                <a:latin typeface="华文新魏" panose="02010800040101010101" pitchFamily="2" charset="-122"/>
                <a:ea typeface="华文新魏" panose="02010800040101010101" pitchFamily="2" charset="-122"/>
              </a:rPr>
              <a:t>CMOS-SRAM</a:t>
            </a:r>
            <a:r>
              <a:rPr lang="zh-CN" altLang="en-US" sz="2000" b="1" dirty="0">
                <a:latin typeface="华文新魏" panose="02010800040101010101" pitchFamily="2" charset="-122"/>
                <a:ea typeface="华文新魏" panose="02010800040101010101" pitchFamily="2" charset="-122"/>
              </a:rPr>
              <a:t>工艺制作。其结构与</a:t>
            </a:r>
            <a:r>
              <a:rPr lang="zh-CN" altLang="en-US" sz="2000" b="1" dirty="0">
                <a:solidFill>
                  <a:srgbClr val="FF0066"/>
                </a:solidFill>
                <a:latin typeface="华文新魏" panose="02010800040101010101" pitchFamily="2" charset="-122"/>
                <a:ea typeface="华文新魏" panose="02010800040101010101" pitchFamily="2" charset="-122"/>
              </a:rPr>
              <a:t>门阵列</a:t>
            </a:r>
            <a:r>
              <a:rPr lang="en-US" altLang="zh-CN" sz="2000" b="1" dirty="0">
                <a:solidFill>
                  <a:srgbClr val="FF0066"/>
                </a:solidFill>
                <a:latin typeface="华文新魏" panose="02010800040101010101" pitchFamily="2" charset="-122"/>
                <a:ea typeface="华文新魏" panose="02010800040101010101" pitchFamily="2" charset="-122"/>
              </a:rPr>
              <a:t>PLD</a:t>
            </a:r>
            <a:r>
              <a:rPr lang="zh-CN" altLang="en-US" sz="2000" b="1" dirty="0">
                <a:latin typeface="华文新魏" panose="02010800040101010101" pitchFamily="2" charset="-122"/>
                <a:ea typeface="华文新魏" panose="02010800040101010101" pitchFamily="2" charset="-122"/>
              </a:rPr>
              <a:t>不同，由许多独立的</a:t>
            </a:r>
            <a:r>
              <a:rPr lang="zh-CN" altLang="en-US" sz="2000" b="1" u="sng" dirty="0">
                <a:solidFill>
                  <a:srgbClr val="0000FF"/>
                </a:solidFill>
                <a:latin typeface="华文新魏" panose="02010800040101010101" pitchFamily="2" charset="-122"/>
                <a:ea typeface="华文新魏" panose="02010800040101010101" pitchFamily="2" charset="-122"/>
              </a:rPr>
              <a:t>可编程逻辑模块</a:t>
            </a:r>
            <a:r>
              <a:rPr lang="en-US" altLang="zh-CN" sz="2000" b="1" u="sng" dirty="0">
                <a:latin typeface="华文新魏" panose="02010800040101010101" pitchFamily="2" charset="-122"/>
                <a:ea typeface="华文新魏" panose="02010800040101010101" pitchFamily="2" charset="-122"/>
              </a:rPr>
              <a:t>(</a:t>
            </a:r>
            <a:r>
              <a:rPr lang="en-US" altLang="zh-CN" sz="2000" b="1" u="sng" dirty="0">
                <a:solidFill>
                  <a:srgbClr val="0000FF"/>
                </a:solidFill>
                <a:latin typeface="华文新魏" panose="02010800040101010101" pitchFamily="2" charset="-122"/>
                <a:ea typeface="华文新魏" panose="02010800040101010101" pitchFamily="2" charset="-122"/>
              </a:rPr>
              <a:t>CLB</a:t>
            </a:r>
            <a:r>
              <a:rPr lang="en-US" altLang="zh-CN" sz="2000" b="1" u="sng" dirty="0">
                <a:latin typeface="华文新魏" panose="02010800040101010101" pitchFamily="2" charset="-122"/>
                <a:ea typeface="华文新魏" panose="02010800040101010101" pitchFamily="2" charset="-122"/>
              </a:rPr>
              <a:t>)</a:t>
            </a:r>
            <a:r>
              <a:rPr lang="zh-CN" altLang="en-US" sz="2000" b="1" u="sng" dirty="0">
                <a:latin typeface="华文新魏" panose="02010800040101010101" pitchFamily="2" charset="-122"/>
                <a:ea typeface="华文新魏" panose="02010800040101010101" pitchFamily="2" charset="-122"/>
              </a:rPr>
              <a:t>组成（采用</a:t>
            </a:r>
            <a:r>
              <a:rPr lang="en-US" altLang="zh-CN" sz="2000" b="1" u="sng" dirty="0">
                <a:solidFill>
                  <a:srgbClr val="0000FF"/>
                </a:solidFill>
                <a:latin typeface="华文新魏" panose="02010800040101010101" pitchFamily="2" charset="-122"/>
                <a:ea typeface="华文新魏" panose="02010800040101010101" pitchFamily="2" charset="-122"/>
              </a:rPr>
              <a:t>LUT</a:t>
            </a:r>
            <a:r>
              <a:rPr lang="zh-CN" altLang="en-US" sz="2000" b="1" u="sng" dirty="0">
                <a:latin typeface="华文新魏" panose="02010800040101010101" pitchFamily="2" charset="-122"/>
                <a:ea typeface="华文新魏" panose="02010800040101010101" pitchFamily="2" charset="-122"/>
              </a:rPr>
              <a:t>）</a:t>
            </a:r>
            <a:r>
              <a:rPr lang="zh-CN" altLang="en-US" sz="2000" b="1" dirty="0">
                <a:latin typeface="华文新魏" panose="02010800040101010101" pitchFamily="2" charset="-122"/>
                <a:ea typeface="华文新魏" panose="02010800040101010101" pitchFamily="2" charset="-122"/>
              </a:rPr>
              <a:t>，逻辑块之间可以灵活地相互连接。</a:t>
            </a:r>
            <a:r>
              <a:rPr lang="en-US" altLang="zh-CN" sz="2000" b="1" dirty="0">
                <a:latin typeface="华文新魏" panose="02010800040101010101" pitchFamily="2" charset="-122"/>
                <a:ea typeface="华文新魏" panose="02010800040101010101" pitchFamily="2" charset="-122"/>
              </a:rPr>
              <a:t>FPGA</a:t>
            </a:r>
            <a:r>
              <a:rPr lang="zh-CN" altLang="en-US" sz="2000" b="1" dirty="0">
                <a:latin typeface="华文新魏" panose="02010800040101010101" pitchFamily="2" charset="-122"/>
                <a:ea typeface="华文新魏" panose="02010800040101010101" pitchFamily="2" charset="-122"/>
              </a:rPr>
              <a:t>的结构一般分为三部分：</a:t>
            </a:r>
            <a:r>
              <a:rPr lang="zh-CN" altLang="en-US" sz="2000" b="1" u="sng" dirty="0">
                <a:solidFill>
                  <a:srgbClr val="0000FF"/>
                </a:solidFill>
                <a:latin typeface="华文新魏" panose="02010800040101010101" pitchFamily="2" charset="-122"/>
                <a:ea typeface="华文新魏" panose="02010800040101010101" pitchFamily="2" charset="-122"/>
              </a:rPr>
              <a:t>可编程逻辑块、可编程</a:t>
            </a:r>
            <a:r>
              <a:rPr lang="en-US" altLang="zh-CN" sz="2000" b="1" u="sng" dirty="0">
                <a:solidFill>
                  <a:srgbClr val="0000FF"/>
                </a:solidFill>
                <a:latin typeface="华文新魏" panose="02010800040101010101" pitchFamily="2" charset="-122"/>
                <a:ea typeface="华文新魏" panose="02010800040101010101" pitchFamily="2" charset="-122"/>
              </a:rPr>
              <a:t>I</a:t>
            </a:r>
            <a:r>
              <a:rPr lang="zh-CN" altLang="en-US" sz="2000" b="1" u="sng" dirty="0">
                <a:solidFill>
                  <a:srgbClr val="0000FF"/>
                </a:solidFill>
                <a:latin typeface="华文新魏" panose="02010800040101010101" pitchFamily="2" charset="-122"/>
                <a:ea typeface="华文新魏" panose="02010800040101010101" pitchFamily="2" charset="-122"/>
              </a:rPr>
              <a:t>／</a:t>
            </a:r>
            <a:r>
              <a:rPr lang="en-US" altLang="zh-CN" sz="2000" b="1" u="sng" dirty="0">
                <a:solidFill>
                  <a:srgbClr val="0000FF"/>
                </a:solidFill>
                <a:latin typeface="华文新魏" panose="02010800040101010101" pitchFamily="2" charset="-122"/>
                <a:ea typeface="华文新魏" panose="02010800040101010101" pitchFamily="2" charset="-122"/>
              </a:rPr>
              <a:t>O</a:t>
            </a:r>
            <a:r>
              <a:rPr lang="zh-CN" altLang="en-US" sz="2000" b="1" u="sng" dirty="0">
                <a:solidFill>
                  <a:srgbClr val="0000FF"/>
                </a:solidFill>
                <a:latin typeface="华文新魏" panose="02010800040101010101" pitchFamily="2" charset="-122"/>
                <a:ea typeface="华文新魏" panose="02010800040101010101" pitchFamily="2" charset="-122"/>
              </a:rPr>
              <a:t>模块和可编程内部连线</a:t>
            </a:r>
            <a:r>
              <a:rPr lang="zh-CN" altLang="en-US" sz="2000" b="1"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CLB</a:t>
            </a:r>
            <a:r>
              <a:rPr lang="zh-CN" altLang="en-US" sz="2000" b="1" dirty="0">
                <a:latin typeface="华文新魏" panose="02010800040101010101" pitchFamily="2" charset="-122"/>
                <a:ea typeface="华文新魏" panose="02010800040101010101" pitchFamily="2" charset="-122"/>
              </a:rPr>
              <a:t>的功能很强，不仅能够实现逻辑函数，还可以配置成</a:t>
            </a:r>
            <a:r>
              <a:rPr lang="en-US" altLang="zh-CN" sz="2000" b="1" dirty="0">
                <a:latin typeface="华文新魏" panose="02010800040101010101" pitchFamily="2" charset="-122"/>
                <a:ea typeface="华文新魏" panose="02010800040101010101" pitchFamily="2" charset="-122"/>
              </a:rPr>
              <a:t>RAM</a:t>
            </a:r>
            <a:r>
              <a:rPr lang="zh-CN" altLang="en-US" sz="2000" b="1" dirty="0">
                <a:latin typeface="华文新魏" panose="02010800040101010101" pitchFamily="2" charset="-122"/>
                <a:ea typeface="华文新魏" panose="02010800040101010101" pitchFamily="2" charset="-122"/>
              </a:rPr>
              <a:t>等复杂的形式。配置（不叫硬编程了）数据存放在片内的</a:t>
            </a:r>
            <a:r>
              <a:rPr lang="en-US" altLang="zh-CN" sz="2000" b="1" dirty="0">
                <a:latin typeface="华文新魏" panose="02010800040101010101" pitchFamily="2" charset="-122"/>
                <a:ea typeface="华文新魏" panose="02010800040101010101" pitchFamily="2" charset="-122"/>
              </a:rPr>
              <a:t>SRAM</a:t>
            </a:r>
            <a:r>
              <a:rPr lang="zh-CN" altLang="en-US" sz="2000" b="1" dirty="0">
                <a:latin typeface="华文新魏" panose="02010800040101010101" pitchFamily="2" charset="-122"/>
                <a:ea typeface="华文新魏" panose="02010800040101010101" pitchFamily="2" charset="-122"/>
              </a:rPr>
              <a:t>或者固化在熔丝图上；基于</a:t>
            </a:r>
            <a:r>
              <a:rPr lang="en-US" altLang="zh-CN" sz="2000" b="1" dirty="0">
                <a:latin typeface="华文新魏" panose="02010800040101010101" pitchFamily="2" charset="-122"/>
                <a:ea typeface="华文新魏" panose="02010800040101010101" pitchFamily="2" charset="-122"/>
              </a:rPr>
              <a:t>SRAM</a:t>
            </a:r>
            <a:r>
              <a:rPr lang="zh-CN" altLang="en-US" sz="2000" b="1" dirty="0">
                <a:latin typeface="华文新魏" panose="02010800040101010101" pitchFamily="2" charset="-122"/>
                <a:ea typeface="华文新魏" panose="02010800040101010101" pitchFamily="2" charset="-122"/>
              </a:rPr>
              <a:t>的</a:t>
            </a:r>
            <a:r>
              <a:rPr lang="en-US" altLang="zh-CN" sz="2000" b="1" dirty="0">
                <a:latin typeface="华文新魏" panose="02010800040101010101" pitchFamily="2" charset="-122"/>
                <a:ea typeface="华文新魏" panose="02010800040101010101" pitchFamily="2" charset="-122"/>
              </a:rPr>
              <a:t>FPGA</a:t>
            </a:r>
            <a:r>
              <a:rPr lang="zh-CN" altLang="en-US" sz="2000" b="1" dirty="0">
                <a:latin typeface="华文新魏" panose="02010800040101010101" pitchFamily="2" charset="-122"/>
                <a:ea typeface="华文新魏" panose="02010800040101010101" pitchFamily="2" charset="-122"/>
              </a:rPr>
              <a:t>工作前需要从芯片外部加载配置数据。</a:t>
            </a:r>
            <a:r>
              <a:rPr lang="zh-CN" altLang="en-US" sz="2000" b="1" dirty="0">
                <a:solidFill>
                  <a:srgbClr val="FF3300"/>
                </a:solidFill>
                <a:latin typeface="华文新魏" panose="02010800040101010101" pitchFamily="2" charset="-122"/>
                <a:ea typeface="华文新魏" panose="02010800040101010101" pitchFamily="2" charset="-122"/>
              </a:rPr>
              <a:t>配置数据存储在片外的</a:t>
            </a:r>
            <a:r>
              <a:rPr lang="en-US" altLang="zh-CN" sz="2000" b="1" dirty="0">
                <a:solidFill>
                  <a:srgbClr val="FF3300"/>
                </a:solidFill>
                <a:latin typeface="华文新魏" panose="02010800040101010101" pitchFamily="2" charset="-122"/>
                <a:ea typeface="华文新魏" panose="02010800040101010101" pitchFamily="2" charset="-122"/>
              </a:rPr>
              <a:t>EPROM</a:t>
            </a:r>
            <a:r>
              <a:rPr lang="zh-CN" altLang="en-US" sz="2000" b="1" dirty="0">
                <a:solidFill>
                  <a:srgbClr val="FF3300"/>
                </a:solidFill>
                <a:latin typeface="华文新魏" panose="02010800040101010101" pitchFamily="2" charset="-122"/>
                <a:ea typeface="华文新魏" panose="02010800040101010101" pitchFamily="2" charset="-122"/>
              </a:rPr>
              <a:t>上，在使用现场修改器件的逻辑功能，即所谓现场可编程。</a:t>
            </a:r>
            <a:r>
              <a:rPr lang="en-US" altLang="zh-CN" sz="2000" b="1" dirty="0">
                <a:latin typeface="华文新魏" panose="02010800040101010101" pitchFamily="2" charset="-122"/>
                <a:ea typeface="华文新魏" panose="02010800040101010101" pitchFamily="2" charset="-122"/>
              </a:rPr>
              <a:t>FPGA</a:t>
            </a:r>
            <a:r>
              <a:rPr lang="zh-CN" altLang="en-US" sz="2000" b="1" dirty="0">
                <a:latin typeface="华文新魏" panose="02010800040101010101" pitchFamily="2" charset="-122"/>
                <a:ea typeface="华文新魏" panose="02010800040101010101" pitchFamily="2" charset="-122"/>
              </a:rPr>
              <a:t>受到工程师的普遍欢迎，发展十分迅速。</a:t>
            </a:r>
            <a:r>
              <a:rPr lang="en-US" altLang="zh-CN" sz="2000" b="1" dirty="0">
                <a:latin typeface="华文新魏" panose="02010800040101010101" pitchFamily="2" charset="-122"/>
                <a:ea typeface="华文新魏" panose="02010800040101010101" pitchFamily="2" charset="-122"/>
              </a:rPr>
              <a:t>Xilinx</a:t>
            </a:r>
            <a:r>
              <a:rPr lang="zh-CN" altLang="en-US" sz="2000" b="1" dirty="0">
                <a:latin typeface="华文新魏" panose="02010800040101010101" pitchFamily="2" charset="-122"/>
                <a:ea typeface="华文新魏" panose="02010800040101010101" pitchFamily="2" charset="-122"/>
              </a:rPr>
              <a:t>（</a:t>
            </a:r>
            <a:r>
              <a:rPr lang="en-US" altLang="zh-CN" sz="2000" b="1" dirty="0">
                <a:solidFill>
                  <a:srgbClr val="0000FF"/>
                </a:solidFill>
                <a:latin typeface="华文新魏" panose="02010800040101010101" pitchFamily="2" charset="-122"/>
                <a:ea typeface="华文新魏" panose="02010800040101010101" pitchFamily="2" charset="-122"/>
              </a:rPr>
              <a:t>AMD</a:t>
            </a:r>
            <a:r>
              <a:rPr lang="zh-CN" altLang="en-US" sz="2000" b="1"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Altera</a:t>
            </a:r>
            <a:r>
              <a:rPr lang="zh-CN" altLang="en-US" sz="2000" b="1" dirty="0">
                <a:latin typeface="华文新魏" panose="02010800040101010101" pitchFamily="2" charset="-122"/>
                <a:ea typeface="华文新魏" panose="02010800040101010101" pitchFamily="2" charset="-122"/>
              </a:rPr>
              <a:t>（</a:t>
            </a:r>
            <a:r>
              <a:rPr lang="en-US" altLang="zh-CN" sz="2000" b="1" dirty="0">
                <a:solidFill>
                  <a:srgbClr val="0000FF"/>
                </a:solidFill>
                <a:latin typeface="华文新魏" panose="02010800040101010101" pitchFamily="2" charset="-122"/>
                <a:ea typeface="华文新魏" panose="02010800040101010101" pitchFamily="2" charset="-122"/>
              </a:rPr>
              <a:t>Intel</a:t>
            </a:r>
            <a:r>
              <a:rPr lang="zh-CN" altLang="en-US" sz="2000" b="1" dirty="0">
                <a:latin typeface="华文新魏" panose="02010800040101010101" pitchFamily="2" charset="-122"/>
                <a:ea typeface="华文新魏" panose="02010800040101010101" pitchFamily="2" charset="-122"/>
              </a:rPr>
              <a:t>）和</a:t>
            </a:r>
            <a:r>
              <a:rPr lang="en-US" altLang="zh-CN" sz="2000" b="1" dirty="0">
                <a:latin typeface="华文新魏" panose="02010800040101010101" pitchFamily="2" charset="-122"/>
                <a:ea typeface="华文新魏" panose="02010800040101010101" pitchFamily="2" charset="-122"/>
              </a:rPr>
              <a:t>Actel</a:t>
            </a:r>
            <a:r>
              <a:rPr lang="zh-CN" altLang="en-US" sz="2000" b="1" dirty="0">
                <a:latin typeface="华文新魏" panose="02010800040101010101" pitchFamily="2" charset="-122"/>
                <a:ea typeface="华文新魏" panose="02010800040101010101" pitchFamily="2" charset="-122"/>
              </a:rPr>
              <a:t>等公司都提供高性能的</a:t>
            </a:r>
            <a:r>
              <a:rPr lang="en-US" altLang="zh-CN" sz="2000" b="1" dirty="0">
                <a:latin typeface="华文新魏" panose="02010800040101010101" pitchFamily="2" charset="-122"/>
                <a:ea typeface="华文新魏" panose="02010800040101010101" pitchFamily="2" charset="-122"/>
              </a:rPr>
              <a:t>FPGA</a:t>
            </a:r>
            <a:r>
              <a:rPr lang="zh-CN" altLang="en-US" sz="2000" b="1" dirty="0">
                <a:latin typeface="华文新魏" panose="02010800040101010101" pitchFamily="2" charset="-122"/>
                <a:ea typeface="华文新魏" panose="02010800040101010101" pitchFamily="2" charset="-122"/>
              </a:rPr>
              <a:t>芯片。 </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灯片编号占位符 5"/>
          <p:cNvSpPr txBox="1">
            <a:spLocks noGrp="1"/>
          </p:cNvSpPr>
          <p:nvPr/>
        </p:nvSpPr>
        <p:spPr>
          <a:xfrm>
            <a:off x="6876415" y="4786313"/>
            <a:ext cx="2133600" cy="357187"/>
          </a:xfrm>
          <a:prstGeom prst="rect">
            <a:avLst/>
          </a:prstGeom>
          <a:noFill/>
          <a:ln w="9525">
            <a:noFill/>
          </a:ln>
        </p:spPr>
        <p:txBody>
          <a:bodyPr/>
          <a:lstStyle/>
          <a:p>
            <a:pPr algn="r" eaLnBrk="1" hangingPunct="1">
              <a:lnSpc>
                <a:spcPct val="90000"/>
              </a:lnSpc>
              <a:buFont typeface="Arial" panose="020B0604020202020204" pitchFamily="34" charset="0"/>
            </a:pPr>
            <a:fld id="{9A0DB2DC-4C9A-4742-B13C-FB6460FD3503}" type="slidenum">
              <a:rPr lang="en-US" altLang="zh-CN" sz="900" dirty="0">
                <a:solidFill>
                  <a:schemeClr val="tx1"/>
                </a:solidFill>
                <a:latin typeface="Calibri" panose="020F0502020204030204" pitchFamily="34" charset="0"/>
              </a:rPr>
              <a:t>12</a:t>
            </a:fld>
            <a:endParaRPr lang="en-US" altLang="zh-CN" sz="900" dirty="0">
              <a:solidFill>
                <a:schemeClr val="tx1"/>
              </a:solidFill>
              <a:latin typeface="Calibri" panose="020F0502020204030204" pitchFamily="34" charset="0"/>
            </a:endParaRPr>
          </a:p>
        </p:txBody>
      </p:sp>
      <p:graphicFrame>
        <p:nvGraphicFramePr>
          <p:cNvPr id="418869" name="Group 53"/>
          <p:cNvGraphicFramePr>
            <a:graphicFrameLocks noGrp="1"/>
          </p:cNvGraphicFramePr>
          <p:nvPr>
            <p:ph idx="4294967295"/>
          </p:nvPr>
        </p:nvGraphicFramePr>
        <p:xfrm>
          <a:off x="1392238" y="1581150"/>
          <a:ext cx="6059487" cy="1019175"/>
        </p:xfrm>
        <a:graphic>
          <a:graphicData uri="http://schemas.openxmlformats.org/drawingml/2006/table">
            <a:tbl>
              <a:tblPr/>
              <a:tblGrid>
                <a:gridCol w="946150">
                  <a:extLst>
                    <a:ext uri="{9D8B030D-6E8A-4147-A177-3AD203B41FA5}">
                      <a16:colId xmlns:a16="http://schemas.microsoft.com/office/drawing/2014/main" val="20000"/>
                    </a:ext>
                  </a:extLst>
                </a:gridCol>
                <a:gridCol w="2160587">
                  <a:extLst>
                    <a:ext uri="{9D8B030D-6E8A-4147-A177-3AD203B41FA5}">
                      <a16:colId xmlns:a16="http://schemas.microsoft.com/office/drawing/2014/main" val="20001"/>
                    </a:ext>
                  </a:extLst>
                </a:gridCol>
                <a:gridCol w="1223963">
                  <a:extLst>
                    <a:ext uri="{9D8B030D-6E8A-4147-A177-3AD203B41FA5}">
                      <a16:colId xmlns:a16="http://schemas.microsoft.com/office/drawing/2014/main" val="20002"/>
                    </a:ext>
                  </a:extLst>
                </a:gridCol>
                <a:gridCol w="1728787">
                  <a:extLst>
                    <a:ext uri="{9D8B030D-6E8A-4147-A177-3AD203B41FA5}">
                      <a16:colId xmlns:a16="http://schemas.microsoft.com/office/drawing/2014/main" val="20003"/>
                    </a:ext>
                  </a:extLst>
                </a:gridCol>
              </a:tblGrid>
              <a:tr h="33972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hlink"/>
                          </a:solidFill>
                          <a:effectLst/>
                          <a:latin typeface="华文新魏" panose="02010800040101010101" pitchFamily="2" charset="-122"/>
                          <a:ea typeface="华文新魏" panose="02010800040101010101" pitchFamily="2" charset="-122"/>
                        </a:rPr>
                        <a:t>特征</a:t>
                      </a:r>
                    </a:p>
                  </a:txBody>
                  <a:tcPr marT="45413" marB="454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hlink"/>
                          </a:solidFill>
                          <a:effectLst/>
                          <a:latin typeface="华文新魏" panose="02010800040101010101" pitchFamily="2" charset="-122"/>
                          <a:ea typeface="华文新魏" panose="02010800040101010101" pitchFamily="2" charset="-122"/>
                        </a:rPr>
                        <a:t>基本结构</a:t>
                      </a:r>
                    </a:p>
                  </a:txBody>
                  <a:tcPr marT="45413" marB="454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hlink"/>
                          </a:solidFill>
                          <a:effectLst/>
                          <a:latin typeface="华文新魏" panose="02010800040101010101" pitchFamily="2" charset="-122"/>
                          <a:ea typeface="华文新魏" panose="02010800040101010101" pitchFamily="2" charset="-122"/>
                        </a:rPr>
                        <a:t>原理</a:t>
                      </a:r>
                    </a:p>
                  </a:txBody>
                  <a:tcPr marT="45413" marB="454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hlink"/>
                          </a:solidFill>
                          <a:effectLst/>
                          <a:latin typeface="华文新魏" panose="02010800040101010101" pitchFamily="2" charset="-122"/>
                          <a:ea typeface="华文新魏" panose="02010800040101010101" pitchFamily="2" charset="-122"/>
                        </a:rPr>
                        <a:t>配置</a:t>
                      </a:r>
                    </a:p>
                  </a:txBody>
                  <a:tcPr marT="45413" marB="454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972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CPLD</a:t>
                      </a:r>
                    </a:p>
                  </a:txBody>
                  <a:tcPr marT="45413" marB="454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乘积项</a:t>
                      </a: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a:t>
                      </a:r>
                      <a:r>
                        <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与或阵列</a:t>
                      </a: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a:t>
                      </a:r>
                    </a:p>
                  </a:txBody>
                  <a:tcPr marT="45413" marB="454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析取范式</a:t>
                      </a:r>
                    </a:p>
                  </a:txBody>
                  <a:tcPr marT="45413" marB="454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上电即可工作</a:t>
                      </a:r>
                    </a:p>
                  </a:txBody>
                  <a:tcPr marT="45413" marB="454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972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FPGA</a:t>
                      </a:r>
                    </a:p>
                  </a:txBody>
                  <a:tcPr marT="45413" marB="454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LUT</a:t>
                      </a:r>
                    </a:p>
                  </a:txBody>
                  <a:tcPr marT="45413" marB="454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真值表</a:t>
                      </a:r>
                    </a:p>
                  </a:txBody>
                  <a:tcPr marT="45413" marB="454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rPr>
                        <a:t>上电要配置</a:t>
                      </a:r>
                    </a:p>
                  </a:txBody>
                  <a:tcPr marT="45413" marB="454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418871" name="Group 55"/>
          <p:cNvGraphicFramePr>
            <a:graphicFrameLocks noGrp="1"/>
          </p:cNvGraphicFramePr>
          <p:nvPr/>
        </p:nvGraphicFramePr>
        <p:xfrm>
          <a:off x="1392238" y="2662238"/>
          <a:ext cx="6048375" cy="1041482"/>
        </p:xfrm>
        <a:graphic>
          <a:graphicData uri="http://schemas.openxmlformats.org/drawingml/2006/table">
            <a:tbl>
              <a:tblPr/>
              <a:tblGrid>
                <a:gridCol w="946150">
                  <a:extLst>
                    <a:ext uri="{9D8B030D-6E8A-4147-A177-3AD203B41FA5}">
                      <a16:colId xmlns:a16="http://schemas.microsoft.com/office/drawing/2014/main" val="20000"/>
                    </a:ext>
                  </a:extLst>
                </a:gridCol>
                <a:gridCol w="1214437">
                  <a:extLst>
                    <a:ext uri="{9D8B030D-6E8A-4147-A177-3AD203B41FA5}">
                      <a16:colId xmlns:a16="http://schemas.microsoft.com/office/drawing/2014/main" val="20001"/>
                    </a:ext>
                  </a:extLst>
                </a:gridCol>
                <a:gridCol w="1223963">
                  <a:extLst>
                    <a:ext uri="{9D8B030D-6E8A-4147-A177-3AD203B41FA5}">
                      <a16:colId xmlns:a16="http://schemas.microsoft.com/office/drawing/2014/main" val="20002"/>
                    </a:ext>
                  </a:extLst>
                </a:gridCol>
                <a:gridCol w="1223962">
                  <a:extLst>
                    <a:ext uri="{9D8B030D-6E8A-4147-A177-3AD203B41FA5}">
                      <a16:colId xmlns:a16="http://schemas.microsoft.com/office/drawing/2014/main" val="20003"/>
                    </a:ext>
                  </a:extLst>
                </a:gridCol>
                <a:gridCol w="1439863">
                  <a:extLst>
                    <a:ext uri="{9D8B030D-6E8A-4147-A177-3AD203B41FA5}">
                      <a16:colId xmlns:a16="http://schemas.microsoft.com/office/drawing/2014/main" val="20004"/>
                    </a:ext>
                  </a:extLst>
                </a:gridCol>
              </a:tblGrid>
              <a:tr h="339796">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hlink"/>
                          </a:solidFill>
                          <a:effectLst/>
                          <a:latin typeface="华文新魏" panose="02010800040101010101" pitchFamily="2" charset="-122"/>
                          <a:ea typeface="华文新魏" panose="02010800040101010101" pitchFamily="2" charset="-122"/>
                        </a:rPr>
                        <a:t>特征</a:t>
                      </a:r>
                    </a:p>
                  </a:txBody>
                  <a:tcPr marT="45490" marB="454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hlink"/>
                          </a:solidFill>
                          <a:effectLst/>
                          <a:latin typeface="华文新魏" panose="02010800040101010101" pitchFamily="2" charset="-122"/>
                          <a:ea typeface="华文新魏" panose="02010800040101010101" pitchFamily="2" charset="-122"/>
                        </a:rPr>
                        <a:t>逻辑粒度</a:t>
                      </a:r>
                    </a:p>
                  </a:txBody>
                  <a:tcPr marT="45490" marB="454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hlink"/>
                          </a:solidFill>
                          <a:effectLst/>
                          <a:latin typeface="华文新魏" panose="02010800040101010101" pitchFamily="2" charset="-122"/>
                          <a:ea typeface="华文新魏" panose="02010800040101010101" pitchFamily="2" charset="-122"/>
                        </a:rPr>
                        <a:t>单位成本</a:t>
                      </a:r>
                    </a:p>
                  </a:txBody>
                  <a:tcPr marT="45490" marB="454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hlink"/>
                          </a:solidFill>
                          <a:effectLst/>
                          <a:latin typeface="华文新魏" panose="02010800040101010101" pitchFamily="2" charset="-122"/>
                          <a:ea typeface="华文新魏" panose="02010800040101010101" pitchFamily="2" charset="-122"/>
                        </a:rPr>
                        <a:t>时延</a:t>
                      </a:r>
                    </a:p>
                  </a:txBody>
                  <a:tcPr marT="45490" marB="454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hlink"/>
                          </a:solidFill>
                          <a:effectLst/>
                          <a:latin typeface="华文新魏" panose="02010800040101010101" pitchFamily="2" charset="-122"/>
                          <a:ea typeface="华文新魏" panose="02010800040101010101" pitchFamily="2" charset="-122"/>
                        </a:rPr>
                        <a:t>容量</a:t>
                      </a:r>
                      <a:r>
                        <a:rPr kumimoji="0" lang="en-US" altLang="zh-CN" sz="1800" b="1" i="0" u="none" strike="noStrike" cap="none" normalizeH="0" baseline="0">
                          <a:ln>
                            <a:noFill/>
                          </a:ln>
                          <a:solidFill>
                            <a:schemeClr val="hlink"/>
                          </a:solidFill>
                          <a:effectLst/>
                          <a:latin typeface="华文新魏" panose="02010800040101010101" pitchFamily="2" charset="-122"/>
                          <a:ea typeface="华文新魏" panose="02010800040101010101" pitchFamily="2" charset="-122"/>
                        </a:rPr>
                        <a:t>/</a:t>
                      </a:r>
                      <a:r>
                        <a:rPr kumimoji="0" lang="zh-CN" altLang="en-US" sz="1800" b="1" i="0" u="none" strike="noStrike" cap="none" normalizeH="0" baseline="0">
                          <a:ln>
                            <a:noFill/>
                          </a:ln>
                          <a:solidFill>
                            <a:schemeClr val="hlink"/>
                          </a:solidFill>
                          <a:effectLst/>
                          <a:latin typeface="华文新魏" panose="02010800040101010101" pitchFamily="2" charset="-122"/>
                          <a:ea typeface="华文新魏" panose="02010800040101010101" pitchFamily="2" charset="-122"/>
                        </a:rPr>
                        <a:t>规模</a:t>
                      </a:r>
                    </a:p>
                  </a:txBody>
                  <a:tcPr marT="45490" marB="454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1808">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CPLD</a:t>
                      </a:r>
                    </a:p>
                  </a:txBody>
                  <a:tcPr marT="45490" marB="454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粗</a:t>
                      </a:r>
                    </a:p>
                  </a:txBody>
                  <a:tcPr marT="45490" marB="454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较高</a:t>
                      </a:r>
                    </a:p>
                  </a:txBody>
                  <a:tcPr marT="45490" marB="454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相对固定</a:t>
                      </a:r>
                    </a:p>
                  </a:txBody>
                  <a:tcPr marT="45490" marB="454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小</a:t>
                      </a:r>
                    </a:p>
                  </a:txBody>
                  <a:tcPr marT="45490" marB="454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9796">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FPGA</a:t>
                      </a:r>
                    </a:p>
                  </a:txBody>
                  <a:tcPr marT="45490" marB="454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细</a:t>
                      </a:r>
                    </a:p>
                  </a:txBody>
                  <a:tcPr marT="45490" marB="454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较低</a:t>
                      </a:r>
                    </a:p>
                  </a:txBody>
                  <a:tcPr marT="45490" marB="454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tx1"/>
                          </a:solidFill>
                          <a:effectLst/>
                          <a:latin typeface="华文新魏" panose="02010800040101010101" pitchFamily="2" charset="-122"/>
                          <a:ea typeface="华文新魏" panose="02010800040101010101" pitchFamily="2" charset="-122"/>
                        </a:rPr>
                        <a:t>不易确定</a:t>
                      </a:r>
                    </a:p>
                  </a:txBody>
                  <a:tcPr marT="45490" marB="454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90000"/>
                        </a:lnSpc>
                        <a:spcBef>
                          <a:spcPts val="75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rPr>
                        <a:t>大</a:t>
                      </a:r>
                    </a:p>
                  </a:txBody>
                  <a:tcPr marT="45490" marB="454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22260" name="Rectangle 51"/>
          <p:cNvSpPr/>
          <p:nvPr/>
        </p:nvSpPr>
        <p:spPr>
          <a:xfrm>
            <a:off x="457200" y="3776663"/>
            <a:ext cx="8229600" cy="1419225"/>
          </a:xfrm>
          <a:prstGeom prst="rect">
            <a:avLst/>
          </a:prstGeom>
          <a:noFill/>
          <a:ln w="9525">
            <a:noFill/>
          </a:ln>
        </p:spPr>
        <p:txBody>
          <a:bodyPr/>
          <a:lstStyle/>
          <a:p>
            <a:pPr marL="171450" indent="-171450" defTabSz="685800" eaLnBrk="1" hangingPunct="1">
              <a:lnSpc>
                <a:spcPct val="90000"/>
              </a:lnSpc>
              <a:spcBef>
                <a:spcPts val="750"/>
              </a:spcBef>
              <a:buFont typeface="Arial" panose="020B0604020202020204" pitchFamily="34" charset="0"/>
              <a:buChar char="•"/>
            </a:pPr>
            <a:r>
              <a:rPr lang="en-US" altLang="zh-CN" dirty="0">
                <a:solidFill>
                  <a:srgbClr val="FF3300"/>
                </a:solidFill>
                <a:latin typeface="华文新魏" panose="02010800040101010101" pitchFamily="2" charset="-122"/>
                <a:ea typeface="华文新魏" panose="02010800040101010101" pitchFamily="2" charset="-122"/>
              </a:rPr>
              <a:t>FPGA</a:t>
            </a:r>
            <a:r>
              <a:rPr lang="zh-CN" altLang="en-US" dirty="0">
                <a:solidFill>
                  <a:srgbClr val="FF3300"/>
                </a:solidFill>
                <a:latin typeface="华文新魏" panose="02010800040101010101" pitchFamily="2" charset="-122"/>
                <a:ea typeface="华文新魏" panose="02010800040101010101" pitchFamily="2" charset="-122"/>
              </a:rPr>
              <a:t>和</a:t>
            </a:r>
            <a:r>
              <a:rPr lang="en-US" altLang="zh-CN" dirty="0">
                <a:solidFill>
                  <a:srgbClr val="FF3300"/>
                </a:solidFill>
                <a:latin typeface="华文新魏" panose="02010800040101010101" pitchFamily="2" charset="-122"/>
                <a:ea typeface="华文新魏" panose="02010800040101010101" pitchFamily="2" charset="-122"/>
              </a:rPr>
              <a:t>CPLD</a:t>
            </a:r>
            <a:r>
              <a:rPr lang="zh-CN" altLang="en-US" dirty="0">
                <a:solidFill>
                  <a:srgbClr val="FF3300"/>
                </a:solidFill>
                <a:latin typeface="华文新魏" panose="02010800040101010101" pitchFamily="2" charset="-122"/>
                <a:ea typeface="华文新魏" panose="02010800040101010101" pitchFamily="2" charset="-122"/>
              </a:rPr>
              <a:t>的界限逐渐模糊</a:t>
            </a:r>
            <a:r>
              <a:rPr lang="zh-CN" altLang="en-US" dirty="0">
                <a:solidFill>
                  <a:schemeClr val="tx1"/>
                </a:solidFill>
                <a:latin typeface="华文新魏" panose="02010800040101010101" pitchFamily="2" charset="-122"/>
                <a:ea typeface="华文新魏" panose="02010800040101010101" pitchFamily="2" charset="-122"/>
              </a:rPr>
              <a:t>，有的内部集成了配置芯片的基于</a:t>
            </a:r>
            <a:r>
              <a:rPr lang="en-US" altLang="zh-CN" dirty="0">
                <a:solidFill>
                  <a:schemeClr val="tx1"/>
                </a:solidFill>
                <a:latin typeface="华文新魏" panose="02010800040101010101" pitchFamily="2" charset="-122"/>
                <a:ea typeface="华文新魏" panose="02010800040101010101" pitchFamily="2" charset="-122"/>
              </a:rPr>
              <a:t>LUT</a:t>
            </a:r>
            <a:r>
              <a:rPr lang="zh-CN" altLang="en-US" dirty="0">
                <a:solidFill>
                  <a:schemeClr val="tx1"/>
                </a:solidFill>
                <a:latin typeface="华文新魏" panose="02010800040101010101" pitchFamily="2" charset="-122"/>
                <a:ea typeface="华文新魏" panose="02010800040101010101" pitchFamily="2" charset="-122"/>
              </a:rPr>
              <a:t>的小容量可编程逻辑器件也被称为</a:t>
            </a:r>
            <a:r>
              <a:rPr lang="en-US" altLang="zh-CN" dirty="0">
                <a:solidFill>
                  <a:schemeClr val="tx1"/>
                </a:solidFill>
                <a:latin typeface="华文新魏" panose="02010800040101010101" pitchFamily="2" charset="-122"/>
                <a:ea typeface="华文新魏" panose="02010800040101010101" pitchFamily="2" charset="-122"/>
              </a:rPr>
              <a:t>CPLD</a:t>
            </a:r>
            <a:r>
              <a:rPr lang="zh-CN" altLang="en-US" dirty="0">
                <a:solidFill>
                  <a:schemeClr val="tx1"/>
                </a:solidFill>
                <a:latin typeface="华文新魏" panose="02010800040101010101" pitchFamily="2" charset="-122"/>
                <a:ea typeface="华文新魏" panose="02010800040101010101" pitchFamily="2" charset="-122"/>
              </a:rPr>
              <a:t>，如</a:t>
            </a:r>
            <a:r>
              <a:rPr lang="en-US" altLang="zh-CN" dirty="0">
                <a:solidFill>
                  <a:schemeClr val="tx1"/>
                </a:solidFill>
                <a:latin typeface="华文新魏" panose="02010800040101010101" pitchFamily="2" charset="-122"/>
                <a:ea typeface="华文新魏" panose="02010800040101010101" pitchFamily="2" charset="-122"/>
              </a:rPr>
              <a:t>Altera</a:t>
            </a:r>
            <a:r>
              <a:rPr lang="zh-CN" altLang="en-US" dirty="0">
                <a:solidFill>
                  <a:schemeClr val="tx1"/>
                </a:solidFill>
                <a:latin typeface="华文新魏" panose="02010800040101010101" pitchFamily="2" charset="-122"/>
                <a:ea typeface="华文新魏" panose="02010800040101010101" pitchFamily="2" charset="-122"/>
              </a:rPr>
              <a:t>的</a:t>
            </a:r>
            <a:r>
              <a:rPr lang="en-US" altLang="zh-CN" dirty="0">
                <a:solidFill>
                  <a:schemeClr val="tx1"/>
                </a:solidFill>
                <a:latin typeface="华文新魏" panose="02010800040101010101" pitchFamily="2" charset="-122"/>
                <a:ea typeface="华文新魏" panose="02010800040101010101" pitchFamily="2" charset="-122"/>
              </a:rPr>
              <a:t>MAX II</a:t>
            </a:r>
            <a:r>
              <a:rPr lang="zh-CN" altLang="en-US" dirty="0">
                <a:solidFill>
                  <a:schemeClr val="tx1"/>
                </a:solidFill>
                <a:latin typeface="华文新魏" panose="02010800040101010101" pitchFamily="2" charset="-122"/>
                <a:ea typeface="华文新魏" panose="02010800040101010101" pitchFamily="2" charset="-122"/>
              </a:rPr>
              <a:t>系列</a:t>
            </a:r>
          </a:p>
          <a:p>
            <a:pPr marL="171450" indent="-171450" defTabSz="685800" eaLnBrk="1" hangingPunct="1">
              <a:lnSpc>
                <a:spcPct val="90000"/>
              </a:lnSpc>
              <a:spcBef>
                <a:spcPts val="750"/>
              </a:spcBef>
              <a:buFont typeface="Arial" panose="020B0604020202020204" pitchFamily="34" charset="0"/>
              <a:buChar char="•"/>
            </a:pPr>
            <a:r>
              <a:rPr lang="zh-CN" altLang="en-US" dirty="0">
                <a:solidFill>
                  <a:schemeClr val="tx1"/>
                </a:solidFill>
                <a:latin typeface="华文新魏" panose="02010800040101010101" pitchFamily="2" charset="-122"/>
                <a:ea typeface="华文新魏" panose="02010800040101010101" pitchFamily="2" charset="-122"/>
              </a:rPr>
              <a:t>总体而言，</a:t>
            </a:r>
            <a:r>
              <a:rPr lang="en-US" altLang="zh-CN" dirty="0">
                <a:solidFill>
                  <a:srgbClr val="FF3300"/>
                </a:solidFill>
                <a:latin typeface="华文新魏" panose="02010800040101010101" pitchFamily="2" charset="-122"/>
                <a:ea typeface="华文新魏" panose="02010800040101010101" pitchFamily="2" charset="-122"/>
              </a:rPr>
              <a:t>FPGA</a:t>
            </a:r>
            <a:r>
              <a:rPr lang="zh-CN" altLang="en-US" dirty="0">
                <a:solidFill>
                  <a:srgbClr val="FF3300"/>
                </a:solidFill>
                <a:latin typeface="华文新魏" panose="02010800040101010101" pitchFamily="2" charset="-122"/>
                <a:ea typeface="华文新魏" panose="02010800040101010101" pitchFamily="2" charset="-122"/>
              </a:rPr>
              <a:t>适合于复杂时序逻辑</a:t>
            </a:r>
            <a:r>
              <a:rPr lang="zh-CN" altLang="en-US" dirty="0">
                <a:solidFill>
                  <a:schemeClr val="tx1"/>
                </a:solidFill>
                <a:latin typeface="华文新魏" panose="02010800040101010101" pitchFamily="2" charset="-122"/>
                <a:ea typeface="华文新魏" panose="02010800040101010101" pitchFamily="2" charset="-122"/>
              </a:rPr>
              <a:t>，</a:t>
            </a:r>
            <a:r>
              <a:rPr lang="en-US" altLang="zh-CN" dirty="0">
                <a:solidFill>
                  <a:schemeClr val="tx1"/>
                </a:solidFill>
                <a:latin typeface="华文新魏" panose="02010800040101010101" pitchFamily="2" charset="-122"/>
                <a:ea typeface="华文新魏" panose="02010800040101010101" pitchFamily="2" charset="-122"/>
              </a:rPr>
              <a:t>CPLD</a:t>
            </a:r>
            <a:r>
              <a:rPr lang="zh-CN" altLang="en-US" dirty="0">
                <a:solidFill>
                  <a:schemeClr val="tx1"/>
                </a:solidFill>
                <a:latin typeface="华文新魏" panose="02010800040101010101" pitchFamily="2" charset="-122"/>
                <a:ea typeface="华文新魏" panose="02010800040101010101" pitchFamily="2" charset="-122"/>
              </a:rPr>
              <a:t>适合于</a:t>
            </a:r>
            <a:r>
              <a:rPr lang="zh-CN" altLang="en-US" dirty="0">
                <a:solidFill>
                  <a:srgbClr val="FF3300"/>
                </a:solidFill>
                <a:latin typeface="华文新魏" panose="02010800040101010101" pitchFamily="2" charset="-122"/>
                <a:ea typeface="华文新魏" panose="02010800040101010101" pitchFamily="2" charset="-122"/>
              </a:rPr>
              <a:t>大规模组合逻辑</a:t>
            </a:r>
            <a:endParaRPr lang="zh-CN" altLang="en-US" dirty="0">
              <a:solidFill>
                <a:schemeClr val="tx1"/>
              </a:solidFill>
              <a:latin typeface="华文新魏" panose="02010800040101010101" pitchFamily="2" charset="-122"/>
              <a:ea typeface="华文新魏" panose="02010800040101010101" pitchFamily="2" charset="-122"/>
            </a:endParaRPr>
          </a:p>
        </p:txBody>
      </p:sp>
      <p:sp>
        <p:nvSpPr>
          <p:cNvPr id="2" name="文本框 1">
            <a:extLst>
              <a:ext uri="{FF2B5EF4-FFF2-40B4-BE49-F238E27FC236}">
                <a16:creationId xmlns:a16="http://schemas.microsoft.com/office/drawing/2014/main" id="{FC49D94A-60FF-4211-B655-B459DC78C0BE}"/>
              </a:ext>
            </a:extLst>
          </p:cNvPr>
          <p:cNvSpPr txBox="1"/>
          <p:nvPr/>
        </p:nvSpPr>
        <p:spPr>
          <a:xfrm>
            <a:off x="539552" y="699542"/>
            <a:ext cx="3312368" cy="461665"/>
          </a:xfrm>
          <a:prstGeom prst="rect">
            <a:avLst/>
          </a:prstGeom>
          <a:noFill/>
        </p:spPr>
        <p:txBody>
          <a:bodyPr wrap="square" rtlCol="0">
            <a:spAutoFit/>
          </a:bodyPr>
          <a:lstStyle/>
          <a:p>
            <a:r>
              <a:rPr lang="en-US" altLang="zh-CN" sz="2400" b="1" dirty="0">
                <a:solidFill>
                  <a:schemeClr val="tx1"/>
                </a:solidFill>
                <a:latin typeface="华文新魏" panose="02010800040101010101" pitchFamily="2" charset="-122"/>
                <a:ea typeface="华文新魏" panose="02010800040101010101" pitchFamily="2" charset="-122"/>
              </a:rPr>
              <a:t>FPGA</a:t>
            </a:r>
            <a:r>
              <a:rPr lang="zh-CN" altLang="en-US" sz="2400" b="1" dirty="0">
                <a:solidFill>
                  <a:schemeClr val="tx1"/>
                </a:solidFill>
                <a:latin typeface="华文新魏" panose="02010800040101010101" pitchFamily="2" charset="-122"/>
                <a:ea typeface="华文新魏" panose="02010800040101010101" pitchFamily="2" charset="-122"/>
              </a:rPr>
              <a:t>和</a:t>
            </a:r>
            <a:r>
              <a:rPr lang="en-US" altLang="zh-CN" sz="2400" b="1" dirty="0">
                <a:solidFill>
                  <a:schemeClr val="tx1"/>
                </a:solidFill>
                <a:latin typeface="华文新魏" panose="02010800040101010101" pitchFamily="2" charset="-122"/>
                <a:ea typeface="华文新魏" panose="02010800040101010101" pitchFamily="2" charset="-122"/>
              </a:rPr>
              <a:t>CPLD</a:t>
            </a:r>
            <a:r>
              <a:rPr lang="zh-CN" altLang="en-US" sz="2400" b="1" dirty="0">
                <a:solidFill>
                  <a:schemeClr val="tx1"/>
                </a:solidFill>
                <a:latin typeface="华文新魏" panose="02010800040101010101" pitchFamily="2" charset="-122"/>
                <a:ea typeface="华文新魏" panose="02010800040101010101" pitchFamily="2" charset="-122"/>
              </a:rPr>
              <a:t>的对比</a:t>
            </a:r>
          </a:p>
        </p:txBody>
      </p:sp>
    </p:spTree>
    <p:extLst>
      <p:ext uri="{BB962C8B-B14F-4D97-AF65-F5344CB8AC3E}">
        <p14:creationId xmlns:p14="http://schemas.microsoft.com/office/powerpoint/2010/main" val="3068870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灯片编号占位符 5"/>
          <p:cNvSpPr txBox="1">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lstStyle>
            <a:lvl1pPr>
              <a:spcBef>
                <a:spcPct val="20000"/>
              </a:spcBef>
              <a:buChar char="•"/>
              <a:defRPr sz="2400">
                <a:solidFill>
                  <a:schemeClr val="tx1"/>
                </a:solidFill>
                <a:latin typeface="Arial" panose="020B0604020202020204" pitchFamily="34" charset="0"/>
                <a:ea typeface="宋体" panose="02010600030101010101" pitchFamily="2" charset="-122"/>
              </a:defRPr>
            </a:lvl1pPr>
            <a:lvl2pPr marL="557530" indent="-214630">
              <a:spcBef>
                <a:spcPct val="20000"/>
              </a:spcBef>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8235333-0A72-46A9-A2B6-19FEEB99B350}" type="slidenum">
              <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13</a:t>
            </a:fld>
            <a:endPar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8787" name="Rectangle 2"/>
          <p:cNvSpPr>
            <a:spLocks noGrp="1"/>
          </p:cNvSpPr>
          <p:nvPr>
            <p:ph type="title"/>
          </p:nvPr>
        </p:nvSpPr>
        <p:spPr>
          <a:xfrm>
            <a:off x="1425575" y="627063"/>
            <a:ext cx="5749925" cy="431800"/>
          </a:xfrm>
          <a:noFill/>
          <a:ln>
            <a:noFill/>
          </a:ln>
        </p:spPr>
        <p:txBody>
          <a:bodyPr/>
          <a:lstStyle/>
          <a:p>
            <a:pPr algn="ctr" eaLnBrk="1" hangingPunct="1"/>
            <a:r>
              <a:rPr lang="zh-CN" altLang="en-US" sz="3000" b="1" dirty="0">
                <a:solidFill>
                  <a:srgbClr val="FF0066"/>
                </a:solidFill>
                <a:latin typeface="华文新魏" panose="02010800040101010101" pitchFamily="2" charset="-122"/>
                <a:ea typeface="华文新魏" panose="02010800040101010101" pitchFamily="2" charset="-122"/>
              </a:rPr>
              <a:t>高密度</a:t>
            </a:r>
            <a:r>
              <a:rPr lang="en-US" altLang="zh-CN" sz="3000" b="1" dirty="0">
                <a:solidFill>
                  <a:srgbClr val="FF0066"/>
                </a:solidFill>
                <a:latin typeface="华文新魏" panose="02010800040101010101" pitchFamily="2" charset="-122"/>
                <a:ea typeface="华文新魏" panose="02010800040101010101" pitchFamily="2" charset="-122"/>
              </a:rPr>
              <a:t>PLD</a:t>
            </a:r>
            <a:r>
              <a:rPr lang="zh-CN" altLang="en-US" sz="3000" b="1" dirty="0">
                <a:solidFill>
                  <a:srgbClr val="FF0066"/>
                </a:solidFill>
                <a:latin typeface="华文新魏" panose="02010800040101010101" pitchFamily="2" charset="-122"/>
                <a:ea typeface="华文新魏" panose="02010800040101010101" pitchFamily="2" charset="-122"/>
              </a:rPr>
              <a:t>小结</a:t>
            </a:r>
          </a:p>
        </p:txBody>
      </p:sp>
      <p:sp>
        <p:nvSpPr>
          <p:cNvPr id="118788" name="Rectangle 3"/>
          <p:cNvSpPr>
            <a:spLocks noGrp="1"/>
          </p:cNvSpPr>
          <p:nvPr>
            <p:ph idx="1" hasCustomPrompt="1"/>
          </p:nvPr>
        </p:nvSpPr>
        <p:spPr>
          <a:xfrm>
            <a:off x="539750" y="1203325"/>
            <a:ext cx="8135938" cy="3462338"/>
          </a:xfrm>
          <a:noFill/>
          <a:ln>
            <a:noFill/>
          </a:ln>
        </p:spPr>
        <p:txBody>
          <a:bodyPr/>
          <a:lstStyle/>
          <a:p>
            <a:pPr eaLnBrk="1" hangingPunct="1">
              <a:lnSpc>
                <a:spcPct val="135000"/>
              </a:lnSpc>
            </a:pPr>
            <a:r>
              <a:rPr lang="en-US" altLang="zh-CN" sz="2000" b="1"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高密度</a:t>
            </a:r>
            <a:r>
              <a:rPr lang="en-US" altLang="zh-CN" sz="2000" b="1" dirty="0">
                <a:latin typeface="华文新魏" panose="02010800040101010101" pitchFamily="2" charset="-122"/>
                <a:ea typeface="华文新魏" panose="02010800040101010101" pitchFamily="2" charset="-122"/>
              </a:rPr>
              <a:t>PLD</a:t>
            </a:r>
            <a:r>
              <a:rPr lang="zh-CN" altLang="en-US" sz="2000" b="1" dirty="0">
                <a:latin typeface="华文新魏" panose="02010800040101010101" pitchFamily="2" charset="-122"/>
                <a:ea typeface="华文新魏" panose="02010800040101010101" pitchFamily="2" charset="-122"/>
              </a:rPr>
              <a:t>在生产工艺、器件的编程和测试技术等方面都有了飞速发展。目前</a:t>
            </a:r>
            <a:r>
              <a:rPr lang="en-US" altLang="zh-CN" sz="2000" b="1" dirty="0">
                <a:latin typeface="华文新魏" panose="02010800040101010101" pitchFamily="2" charset="-122"/>
                <a:ea typeface="华文新魏" panose="02010800040101010101" pitchFamily="2" charset="-122"/>
              </a:rPr>
              <a:t>PLD</a:t>
            </a:r>
            <a:r>
              <a:rPr lang="zh-CN" altLang="en-US" sz="2000" b="1" dirty="0">
                <a:latin typeface="华文新魏" panose="02010800040101010101" pitchFamily="2" charset="-122"/>
                <a:ea typeface="华文新魏" panose="02010800040101010101" pitchFamily="2" charset="-122"/>
              </a:rPr>
              <a:t>的集成度非常高，采用</a:t>
            </a:r>
            <a:r>
              <a:rPr lang="en-US" altLang="zh-CN" sz="2000" b="1" dirty="0">
                <a:latin typeface="华文新魏" panose="02010800040101010101" pitchFamily="2" charset="-122"/>
                <a:ea typeface="华文新魏" panose="02010800040101010101" pitchFamily="2" charset="-122"/>
              </a:rPr>
              <a:t>10nm</a:t>
            </a:r>
            <a:r>
              <a:rPr lang="zh-CN" altLang="en-US" sz="2000" b="1" dirty="0">
                <a:latin typeface="华文新魏" panose="02010800040101010101" pitchFamily="2" charset="-122"/>
                <a:ea typeface="华文新魏" panose="02010800040101010101" pitchFamily="2" charset="-122"/>
              </a:rPr>
              <a:t>左右的工艺，如</a:t>
            </a:r>
            <a:r>
              <a:rPr lang="en-US" altLang="zh-CN" sz="2000" b="1" dirty="0">
                <a:latin typeface="华文新魏" panose="02010800040101010101" pitchFamily="2" charset="-122"/>
                <a:ea typeface="华文新魏" panose="02010800040101010101" pitchFamily="2" charset="-122"/>
              </a:rPr>
              <a:t>EP2A90</a:t>
            </a:r>
            <a:r>
              <a:rPr lang="zh-CN" altLang="en-US" sz="2000" b="1" dirty="0">
                <a:latin typeface="华文新魏" panose="02010800040101010101" pitchFamily="2" charset="-122"/>
                <a:ea typeface="华文新魏" panose="02010800040101010101" pitchFamily="2" charset="-122"/>
              </a:rPr>
              <a:t>的密度可达</a:t>
            </a:r>
            <a:r>
              <a:rPr lang="en-US" altLang="zh-CN" sz="2000" b="1" dirty="0">
                <a:latin typeface="华文新魏" panose="02010800040101010101" pitchFamily="2" charset="-122"/>
                <a:ea typeface="华文新魏" panose="02010800040101010101" pitchFamily="2" charset="-122"/>
              </a:rPr>
              <a:t>400</a:t>
            </a:r>
            <a:r>
              <a:rPr lang="zh-CN" altLang="en-US" sz="2000" b="1" dirty="0">
                <a:latin typeface="华文新魏" panose="02010800040101010101" pitchFamily="2" charset="-122"/>
                <a:ea typeface="华文新魏" panose="02010800040101010101" pitchFamily="2" charset="-122"/>
              </a:rPr>
              <a:t>万典型门，可为用户提供</a:t>
            </a:r>
            <a:r>
              <a:rPr lang="en-US" altLang="zh-CN" sz="2000" b="1" dirty="0">
                <a:latin typeface="华文新魏" panose="02010800040101010101" pitchFamily="2" charset="-122"/>
                <a:ea typeface="华文新魏" panose="02010800040101010101" pitchFamily="2" charset="-122"/>
              </a:rPr>
              <a:t>1140</a:t>
            </a:r>
            <a:r>
              <a:rPr lang="zh-CN" altLang="en-US" sz="2000" b="1" dirty="0">
                <a:latin typeface="华文新魏" panose="02010800040101010101" pitchFamily="2" charset="-122"/>
                <a:ea typeface="华文新魏" panose="02010800040101010101" pitchFamily="2" charset="-122"/>
              </a:rPr>
              <a:t>个</a:t>
            </a:r>
            <a:r>
              <a:rPr lang="en-US" altLang="zh-CN" sz="2000" b="1" dirty="0">
                <a:latin typeface="华文新魏" panose="02010800040101010101" pitchFamily="2" charset="-122"/>
                <a:ea typeface="华文新魏" panose="02010800040101010101" pitchFamily="2" charset="-122"/>
              </a:rPr>
              <a:t>I</a:t>
            </a:r>
            <a:r>
              <a:rPr lang="zh-CN" altLang="en-US" sz="2000" b="1"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O</a:t>
            </a:r>
            <a:r>
              <a:rPr lang="zh-CN" altLang="en-US" sz="2000" b="1" dirty="0">
                <a:latin typeface="华文新魏" panose="02010800040101010101" pitchFamily="2" charset="-122"/>
                <a:ea typeface="华文新魏" panose="02010800040101010101" pitchFamily="2" charset="-122"/>
              </a:rPr>
              <a:t>引脚，</a:t>
            </a:r>
            <a:r>
              <a:rPr lang="en-US" altLang="zh-CN" sz="2000" b="1" dirty="0">
                <a:solidFill>
                  <a:srgbClr val="FF0000"/>
                </a:solidFill>
                <a:latin typeface="华文新魏" panose="02010800040101010101" pitchFamily="2" charset="-122"/>
                <a:ea typeface="华文新魏" panose="02010800040101010101" pitchFamily="2" charset="-122"/>
              </a:rPr>
              <a:t>Gb</a:t>
            </a:r>
            <a:r>
              <a:rPr lang="zh-CN" altLang="en-US" sz="2000" b="1" dirty="0">
                <a:solidFill>
                  <a:srgbClr val="FF0000"/>
                </a:solidFill>
                <a:latin typeface="华文新魏" panose="02010800040101010101" pitchFamily="2" charset="-122"/>
                <a:ea typeface="华文新魏" panose="02010800040101010101" pitchFamily="2" charset="-122"/>
              </a:rPr>
              <a:t>／</a:t>
            </a:r>
            <a:r>
              <a:rPr lang="en-US" altLang="zh-CN" sz="2000" b="1" dirty="0">
                <a:solidFill>
                  <a:srgbClr val="FF0000"/>
                </a:solidFill>
                <a:latin typeface="华文新魏" panose="02010800040101010101" pitchFamily="2" charset="-122"/>
                <a:ea typeface="华文新魏" panose="02010800040101010101" pitchFamily="2" charset="-122"/>
              </a:rPr>
              <a:t>s</a:t>
            </a:r>
            <a:r>
              <a:rPr lang="zh-CN" altLang="en-US" sz="2000" b="1" dirty="0">
                <a:solidFill>
                  <a:srgbClr val="FF0000"/>
                </a:solidFill>
                <a:latin typeface="华文新魏" panose="02010800040101010101" pitchFamily="2" charset="-122"/>
                <a:ea typeface="华文新魏" panose="02010800040101010101" pitchFamily="2" charset="-122"/>
              </a:rPr>
              <a:t>级数据速率</a:t>
            </a:r>
            <a:r>
              <a:rPr lang="zh-CN" altLang="en-US" sz="2000" b="1" dirty="0">
                <a:latin typeface="华文新魏" panose="02010800040101010101" pitchFamily="2" charset="-122"/>
                <a:ea typeface="华文新魏" panose="02010800040101010101" pitchFamily="2" charset="-122"/>
              </a:rPr>
              <a:t>。世界各著名半导体器件公司均可提供各类</a:t>
            </a:r>
            <a:r>
              <a:rPr lang="en-US" altLang="zh-CN" sz="2000" b="1" dirty="0">
                <a:latin typeface="华文新魏" panose="02010800040101010101" pitchFamily="2" charset="-122"/>
                <a:ea typeface="华文新魏" panose="02010800040101010101" pitchFamily="2" charset="-122"/>
              </a:rPr>
              <a:t>CPLD</a:t>
            </a:r>
            <a:r>
              <a:rPr lang="zh-CN" altLang="en-US" sz="2000" b="1" dirty="0">
                <a:latin typeface="华文新魏" panose="02010800040101010101" pitchFamily="2" charset="-122"/>
                <a:ea typeface="华文新魏" panose="02010800040101010101" pitchFamily="2" charset="-122"/>
              </a:rPr>
              <a:t>、</a:t>
            </a:r>
            <a:r>
              <a:rPr lang="en-US" altLang="zh-CN" sz="2000" b="1" dirty="0">
                <a:latin typeface="华文新魏" panose="02010800040101010101" pitchFamily="2" charset="-122"/>
                <a:ea typeface="华文新魏" panose="02010800040101010101" pitchFamily="2" charset="-122"/>
              </a:rPr>
              <a:t>FPGA</a:t>
            </a:r>
            <a:r>
              <a:rPr lang="zh-CN" altLang="en-US" sz="2000" b="1" dirty="0">
                <a:latin typeface="华文新魏" panose="02010800040101010101" pitchFamily="2" charset="-122"/>
                <a:ea typeface="华文新魏" panose="02010800040101010101" pitchFamily="2" charset="-122"/>
              </a:rPr>
              <a:t>产品。</a:t>
            </a:r>
          </a:p>
          <a:p>
            <a:pPr eaLnBrk="1" hangingPunct="1">
              <a:lnSpc>
                <a:spcPct val="135000"/>
              </a:lnSpc>
            </a:pPr>
            <a:r>
              <a:rPr lang="en-US" altLang="zh-CN" sz="2000" b="1" dirty="0">
                <a:latin typeface="华文新魏" panose="02010800040101010101" pitchFamily="2" charset="-122"/>
                <a:ea typeface="华文新魏" panose="02010800040101010101" pitchFamily="2" charset="-122"/>
              </a:rPr>
              <a:t>         </a:t>
            </a:r>
            <a:r>
              <a:rPr lang="zh-CN" altLang="en-US" sz="2000" b="1" dirty="0">
                <a:latin typeface="华文新魏" panose="02010800040101010101" pitchFamily="2" charset="-122"/>
                <a:ea typeface="华文新魏" panose="02010800040101010101" pitchFamily="2" charset="-122"/>
              </a:rPr>
              <a:t>公司的竞争促进了</a:t>
            </a:r>
            <a:r>
              <a:rPr lang="en-US" altLang="zh-CN" sz="2000" b="1" dirty="0">
                <a:latin typeface="华文新魏" panose="02010800040101010101" pitchFamily="2" charset="-122"/>
                <a:ea typeface="华文新魏" panose="02010800040101010101" pitchFamily="2" charset="-122"/>
                <a:sym typeface="+mn-ea"/>
              </a:rPr>
              <a:t>PLD</a:t>
            </a:r>
            <a:r>
              <a:rPr lang="zh-CN" altLang="en-US" sz="2000" b="1" dirty="0">
                <a:latin typeface="华文新魏" panose="02010800040101010101" pitchFamily="2" charset="-122"/>
                <a:ea typeface="华文新魏" panose="02010800040101010101" pitchFamily="2" charset="-122"/>
              </a:rPr>
              <a:t>技术的提高，使其性能不断改善，产品日益丰富，价格逐步下降。</a:t>
            </a:r>
            <a:r>
              <a:rPr lang="en-US" altLang="zh-CN" sz="2000" b="1" dirty="0">
                <a:latin typeface="华文新魏" panose="02010800040101010101" pitchFamily="2" charset="-122"/>
                <a:ea typeface="华文新魏" panose="02010800040101010101" pitchFamily="2" charset="-122"/>
                <a:sym typeface="+mn-ea"/>
              </a:rPr>
              <a:t>PLD</a:t>
            </a:r>
            <a:r>
              <a:rPr lang="zh-CN" altLang="en-US" sz="2000" b="1" dirty="0">
                <a:latin typeface="华文新魏" panose="02010800040101010101" pitchFamily="2" charset="-122"/>
                <a:ea typeface="华文新魏" panose="02010800040101010101" pitchFamily="2" charset="-122"/>
              </a:rPr>
              <a:t>还将在结构、密度、功能、速度和性能等方面得到进一步发展；结合</a:t>
            </a:r>
            <a:r>
              <a:rPr lang="en-US" altLang="zh-CN" sz="2000" b="1" dirty="0">
                <a:latin typeface="华文新魏" panose="02010800040101010101" pitchFamily="2" charset="-122"/>
                <a:ea typeface="华文新魏" panose="02010800040101010101" pitchFamily="2" charset="-122"/>
              </a:rPr>
              <a:t>EDA</a:t>
            </a:r>
            <a:r>
              <a:rPr lang="zh-CN" altLang="en-US" sz="2000" b="1" dirty="0">
                <a:latin typeface="华文新魏" panose="02010800040101010101" pitchFamily="2" charset="-122"/>
                <a:ea typeface="华文新魏" panose="02010800040101010101" pitchFamily="2" charset="-122"/>
              </a:rPr>
              <a:t>技术，</a:t>
            </a:r>
            <a:r>
              <a:rPr lang="en-US" altLang="zh-CN" sz="2000" b="1" dirty="0">
                <a:latin typeface="华文新魏" panose="02010800040101010101" pitchFamily="2" charset="-122"/>
                <a:ea typeface="华文新魏" panose="02010800040101010101" pitchFamily="2" charset="-122"/>
              </a:rPr>
              <a:t>PLD</a:t>
            </a:r>
            <a:r>
              <a:rPr lang="zh-CN" altLang="en-US" sz="2000" b="1" dirty="0">
                <a:latin typeface="华文新魏" panose="02010800040101010101" pitchFamily="2" charset="-122"/>
                <a:ea typeface="华文新魏" panose="02010800040101010101" pitchFamily="2" charset="-122"/>
              </a:rPr>
              <a:t>将在现代电子系统设计中得到非常广泛的应用。</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灯片编号占位符 5"/>
          <p:cNvSpPr txBox="1">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lstStyle>
            <a:lvl1pPr>
              <a:spcBef>
                <a:spcPct val="20000"/>
              </a:spcBef>
              <a:buChar char="•"/>
              <a:defRPr sz="2400">
                <a:solidFill>
                  <a:schemeClr val="tx1"/>
                </a:solidFill>
                <a:latin typeface="Arial" panose="020B0604020202020204" pitchFamily="34" charset="0"/>
                <a:ea typeface="宋体" panose="02010600030101010101" pitchFamily="2" charset="-122"/>
              </a:defRPr>
            </a:lvl1pPr>
            <a:lvl2pPr marL="557530" indent="-214630">
              <a:spcBef>
                <a:spcPct val="20000"/>
              </a:spcBef>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B2637992-8685-4BB2-B092-7D5C6639EF9F}" type="slidenum">
              <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14</a:t>
            </a:fld>
            <a:endPar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0835" name="Rectangle 2"/>
          <p:cNvSpPr>
            <a:spLocks noGrp="1"/>
          </p:cNvSpPr>
          <p:nvPr>
            <p:ph idx="1" hasCustomPrompt="1"/>
          </p:nvPr>
        </p:nvSpPr>
        <p:spPr>
          <a:xfrm>
            <a:off x="755650" y="1295400"/>
            <a:ext cx="7920038" cy="3940175"/>
          </a:xfrm>
          <a:noFill/>
          <a:ln>
            <a:noFill/>
          </a:ln>
        </p:spPr>
        <p:txBody>
          <a:bodyPr/>
          <a:lstStyle/>
          <a:p>
            <a:pPr eaLnBrk="1" hangingPunct="1">
              <a:lnSpc>
                <a:spcPct val="80000"/>
              </a:lnSpc>
            </a:pPr>
            <a:endParaRPr lang="en-US" altLang="zh-CN" sz="600" b="1" dirty="0"/>
          </a:p>
          <a:p>
            <a:pPr eaLnBrk="1" hangingPunct="1">
              <a:lnSpc>
                <a:spcPct val="115000"/>
              </a:lnSpc>
              <a:buFontTx/>
              <a:buAutoNum type="circleNumDbPlain"/>
            </a:pPr>
            <a:r>
              <a:rPr lang="en-US" altLang="zh-CN" sz="1500" b="1" dirty="0">
                <a:latin typeface="华文新魏" panose="02010800040101010101" pitchFamily="2" charset="-122"/>
                <a:ea typeface="华文新魏" panose="02010800040101010101" pitchFamily="2" charset="-122"/>
                <a:hlinkClick r:id="rId3"/>
              </a:rPr>
              <a:t>ALTERA</a:t>
            </a:r>
            <a:r>
              <a:rPr lang="zh-CN" altLang="en-US" sz="1500" b="1" dirty="0">
                <a:latin typeface="华文新魏" panose="02010800040101010101" pitchFamily="2" charset="-122"/>
                <a:ea typeface="华文新魏" panose="02010800040101010101" pitchFamily="2" charset="-122"/>
              </a:rPr>
              <a:t>：</a:t>
            </a:r>
            <a:r>
              <a:rPr lang="en-US" altLang="zh-CN" sz="1500" b="1" dirty="0">
                <a:latin typeface="华文新魏" panose="02010800040101010101" pitchFamily="2" charset="-122"/>
                <a:ea typeface="华文新魏" panose="02010800040101010101" pitchFamily="2" charset="-122"/>
              </a:rPr>
              <a:t>83</a:t>
            </a:r>
            <a:r>
              <a:rPr lang="zh-CN" altLang="en-US" sz="1500" b="1" dirty="0">
                <a:latin typeface="华文新魏" panose="02010800040101010101" pitchFamily="2" charset="-122"/>
                <a:ea typeface="华文新魏" panose="02010800040101010101" pitchFamily="2" charset="-122"/>
              </a:rPr>
              <a:t>年成立，九十年代以后发展很快，是最大可编程逻辑器件供应商之一。主要产品有：</a:t>
            </a:r>
            <a:r>
              <a:rPr lang="en-US" altLang="zh-CN" sz="1500" b="1" dirty="0">
                <a:latin typeface="华文新魏" panose="02010800040101010101" pitchFamily="2" charset="-122"/>
                <a:ea typeface="华文新魏" panose="02010800040101010101" pitchFamily="2" charset="-122"/>
              </a:rPr>
              <a:t>MAX3000/7000,FLEX10K,APEX20K</a:t>
            </a:r>
            <a:r>
              <a:rPr lang="zh-CN" altLang="en-US" sz="1500" b="1" dirty="0">
                <a:latin typeface="华文新魏" panose="02010800040101010101" pitchFamily="2" charset="-122"/>
                <a:ea typeface="华文新魏" panose="02010800040101010101" pitchFamily="2" charset="-122"/>
              </a:rPr>
              <a:t>，</a:t>
            </a:r>
            <a:r>
              <a:rPr lang="en-US" altLang="zh-CN" sz="1500" b="1" dirty="0">
                <a:latin typeface="华文新魏" panose="02010800040101010101" pitchFamily="2" charset="-122"/>
                <a:ea typeface="华文新魏" panose="02010800040101010101" pitchFamily="2" charset="-122"/>
              </a:rPr>
              <a:t>ACEX1K</a:t>
            </a:r>
            <a:r>
              <a:rPr lang="zh-CN" altLang="en-US" sz="1500" b="1" dirty="0">
                <a:latin typeface="华文新魏" panose="02010800040101010101" pitchFamily="2" charset="-122"/>
                <a:ea typeface="华文新魏" panose="02010800040101010101" pitchFamily="2" charset="-122"/>
              </a:rPr>
              <a:t>，</a:t>
            </a:r>
            <a:r>
              <a:rPr lang="en-US" altLang="zh-CN" sz="1500" b="1" dirty="0">
                <a:latin typeface="华文新魏" panose="02010800040101010101" pitchFamily="2" charset="-122"/>
                <a:ea typeface="华文新魏" panose="02010800040101010101" pitchFamily="2" charset="-122"/>
              </a:rPr>
              <a:t>Stratix</a:t>
            </a:r>
            <a:r>
              <a:rPr lang="zh-CN" altLang="en-US" sz="1500" b="1" dirty="0">
                <a:latin typeface="华文新魏" panose="02010800040101010101" pitchFamily="2" charset="-122"/>
                <a:ea typeface="华文新魏" panose="02010800040101010101" pitchFamily="2" charset="-122"/>
              </a:rPr>
              <a:t>，</a:t>
            </a:r>
            <a:r>
              <a:rPr lang="en-US" altLang="zh-CN" sz="1500" b="1" dirty="0">
                <a:latin typeface="华文新魏" panose="02010800040101010101" pitchFamily="2" charset="-122"/>
                <a:ea typeface="华文新魏" panose="02010800040101010101" pitchFamily="2" charset="-122"/>
              </a:rPr>
              <a:t>Cyclone</a:t>
            </a:r>
            <a:r>
              <a:rPr lang="zh-CN" altLang="en-US" sz="1500" b="1" dirty="0">
                <a:latin typeface="华文新魏" panose="02010800040101010101" pitchFamily="2" charset="-122"/>
                <a:ea typeface="华文新魏" panose="02010800040101010101" pitchFamily="2" charset="-122"/>
              </a:rPr>
              <a:t>等。开发软件为</a:t>
            </a:r>
            <a:r>
              <a:rPr lang="en-US" altLang="zh-CN" sz="1500" b="1" dirty="0">
                <a:solidFill>
                  <a:srgbClr val="0000FF"/>
                </a:solidFill>
                <a:latin typeface="华文新魏" panose="02010800040101010101" pitchFamily="2" charset="-122"/>
                <a:ea typeface="华文新魏" panose="02010800040101010101" pitchFamily="2" charset="-122"/>
              </a:rPr>
              <a:t>QuartusII</a:t>
            </a:r>
            <a:r>
              <a:rPr lang="zh-CN" altLang="en-US" sz="1500" b="1" dirty="0">
                <a:latin typeface="华文新魏" panose="02010800040101010101" pitchFamily="2" charset="-122"/>
                <a:ea typeface="华文新魏" panose="02010800040101010101" pitchFamily="2" charset="-122"/>
              </a:rPr>
              <a:t>。 </a:t>
            </a:r>
          </a:p>
          <a:p>
            <a:pPr eaLnBrk="1" hangingPunct="1">
              <a:lnSpc>
                <a:spcPct val="115000"/>
              </a:lnSpc>
              <a:buFontTx/>
              <a:buAutoNum type="circleNumDbPlain"/>
            </a:pPr>
            <a:endParaRPr lang="zh-CN" altLang="en-US" sz="1200" b="1" dirty="0">
              <a:latin typeface="华文新魏" panose="02010800040101010101" pitchFamily="2" charset="-122"/>
              <a:ea typeface="华文新魏" panose="02010800040101010101" pitchFamily="2" charset="-122"/>
            </a:endParaRPr>
          </a:p>
          <a:p>
            <a:pPr eaLnBrk="1" hangingPunct="1">
              <a:lnSpc>
                <a:spcPct val="115000"/>
              </a:lnSpc>
              <a:buFontTx/>
              <a:buAutoNum type="circleNumDbPlain"/>
            </a:pPr>
            <a:endParaRPr lang="zh-CN" altLang="en-US" sz="1200" b="1" dirty="0">
              <a:latin typeface="华文新魏" panose="02010800040101010101" pitchFamily="2" charset="-122"/>
              <a:ea typeface="华文新魏" panose="02010800040101010101" pitchFamily="2" charset="-122"/>
            </a:endParaRPr>
          </a:p>
          <a:p>
            <a:pPr eaLnBrk="1" hangingPunct="1">
              <a:lnSpc>
                <a:spcPct val="115000"/>
              </a:lnSpc>
              <a:buFontTx/>
              <a:buAutoNum type="circleNumDbPlain"/>
            </a:pPr>
            <a:r>
              <a:rPr lang="en-US" altLang="zh-CN" sz="1200" b="1" dirty="0">
                <a:latin typeface="华文新魏" panose="02010800040101010101" pitchFamily="2" charset="-122"/>
                <a:ea typeface="华文新魏" panose="02010800040101010101" pitchFamily="2" charset="-122"/>
                <a:hlinkClick r:id="rId4"/>
              </a:rPr>
              <a:t>XILINX</a:t>
            </a:r>
            <a:r>
              <a:rPr lang="zh-CN" altLang="en-US" sz="1200" b="1" dirty="0">
                <a:latin typeface="华文新魏" panose="02010800040101010101" pitchFamily="2" charset="-122"/>
                <a:ea typeface="华文新魏" panose="02010800040101010101" pitchFamily="2" charset="-122"/>
              </a:rPr>
              <a:t>：</a:t>
            </a:r>
            <a:r>
              <a:rPr lang="en-US" altLang="zh-CN" sz="1500" b="1" dirty="0">
                <a:latin typeface="华文新魏" panose="02010800040101010101" pitchFamily="2" charset="-122"/>
                <a:ea typeface="华文新魏" panose="02010800040101010101" pitchFamily="2" charset="-122"/>
                <a:sym typeface="+mn-ea"/>
              </a:rPr>
              <a:t>84</a:t>
            </a:r>
            <a:r>
              <a:rPr lang="zh-CN" altLang="en-US" sz="1500" b="1" dirty="0">
                <a:latin typeface="华文新魏" panose="02010800040101010101" pitchFamily="2" charset="-122"/>
                <a:ea typeface="华文新魏" panose="02010800040101010101" pitchFamily="2" charset="-122"/>
                <a:sym typeface="+mn-ea"/>
              </a:rPr>
              <a:t>年成立，</a:t>
            </a:r>
            <a:r>
              <a:rPr lang="en-US" altLang="zh-CN" sz="1500" b="1" dirty="0">
                <a:latin typeface="华文新魏" panose="02010800040101010101" pitchFamily="2" charset="-122"/>
                <a:ea typeface="华文新魏" panose="02010800040101010101" pitchFamily="2" charset="-122"/>
              </a:rPr>
              <a:t>FPGA</a:t>
            </a:r>
            <a:r>
              <a:rPr lang="zh-CN" altLang="en-US" sz="1500" b="1" dirty="0">
                <a:latin typeface="华文新魏" panose="02010800040101010101" pitchFamily="2" charset="-122"/>
                <a:ea typeface="华文新魏" panose="02010800040101010101" pitchFamily="2" charset="-122"/>
              </a:rPr>
              <a:t>的发明者，老牌</a:t>
            </a:r>
            <a:r>
              <a:rPr lang="en-US" altLang="zh-CN" sz="1500" b="1" dirty="0">
                <a:latin typeface="华文新魏" panose="02010800040101010101" pitchFamily="2" charset="-122"/>
                <a:ea typeface="华文新魏" panose="02010800040101010101" pitchFamily="2" charset="-122"/>
              </a:rPr>
              <a:t>FPGA</a:t>
            </a:r>
            <a:r>
              <a:rPr lang="zh-CN" altLang="en-US" sz="1500" b="1" dirty="0">
                <a:latin typeface="华文新魏" panose="02010800040101010101" pitchFamily="2" charset="-122"/>
                <a:ea typeface="华文新魏" panose="02010800040101010101" pitchFamily="2" charset="-122"/>
              </a:rPr>
              <a:t>公司，是最大可编程逻辑器件供应商之一。产品种类较全，主要有：</a:t>
            </a:r>
            <a:r>
              <a:rPr lang="en-US" altLang="zh-CN" sz="1500" b="1" dirty="0">
                <a:latin typeface="华文新魏" panose="02010800040101010101" pitchFamily="2" charset="-122"/>
                <a:ea typeface="华文新魏" panose="02010800040101010101" pitchFamily="2" charset="-122"/>
              </a:rPr>
              <a:t>XC9500</a:t>
            </a:r>
            <a:r>
              <a:rPr lang="zh-CN" altLang="en-US" sz="1500" b="1" dirty="0">
                <a:latin typeface="华文新魏" panose="02010800040101010101" pitchFamily="2" charset="-122"/>
                <a:ea typeface="华文新魏" panose="02010800040101010101" pitchFamily="2" charset="-122"/>
              </a:rPr>
              <a:t>，</a:t>
            </a:r>
            <a:r>
              <a:rPr lang="en-US" altLang="zh-CN" sz="1500" b="1" dirty="0">
                <a:latin typeface="华文新魏" panose="02010800040101010101" pitchFamily="2" charset="-122"/>
                <a:ea typeface="华文新魏" panose="02010800040101010101" pitchFamily="2" charset="-122"/>
              </a:rPr>
              <a:t>Coolrunner </a:t>
            </a:r>
            <a:r>
              <a:rPr lang="zh-CN" altLang="en-US" sz="1500" b="1" dirty="0">
                <a:latin typeface="华文新魏" panose="02010800040101010101" pitchFamily="2" charset="-122"/>
                <a:ea typeface="华文新魏" panose="02010800040101010101" pitchFamily="2" charset="-122"/>
              </a:rPr>
              <a:t>，</a:t>
            </a:r>
            <a:r>
              <a:rPr lang="en-US" altLang="zh-CN" sz="1500" b="1" dirty="0">
                <a:latin typeface="华文新魏" panose="02010800040101010101" pitchFamily="2" charset="-122"/>
                <a:ea typeface="华文新魏" panose="02010800040101010101" pitchFamily="2" charset="-122"/>
              </a:rPr>
              <a:t>Spartan, Virtex</a:t>
            </a:r>
            <a:r>
              <a:rPr lang="zh-CN" altLang="en-US" sz="1500" b="1" dirty="0">
                <a:latin typeface="华文新魏" panose="02010800040101010101" pitchFamily="2" charset="-122"/>
                <a:ea typeface="华文新魏" panose="02010800040101010101" pitchFamily="2" charset="-122"/>
              </a:rPr>
              <a:t>等。开发软件为</a:t>
            </a:r>
            <a:r>
              <a:rPr lang="en-US" altLang="zh-CN" sz="1500" b="1" dirty="0">
                <a:solidFill>
                  <a:srgbClr val="0000FF"/>
                </a:solidFill>
                <a:latin typeface="华文新魏" panose="02010800040101010101" pitchFamily="2" charset="-122"/>
                <a:ea typeface="华文新魏" panose="02010800040101010101" pitchFamily="2" charset="-122"/>
              </a:rPr>
              <a:t>ISE</a:t>
            </a:r>
            <a:r>
              <a:rPr lang="zh-CN" altLang="en-US" sz="1500" b="1" dirty="0">
                <a:latin typeface="华文新魏" panose="02010800040101010101" pitchFamily="2" charset="-122"/>
                <a:ea typeface="华文新魏" panose="02010800040101010101" pitchFamily="2" charset="-122"/>
              </a:rPr>
              <a:t>及</a:t>
            </a:r>
            <a:r>
              <a:rPr lang="en-US" altLang="zh-CN" sz="1500" b="1" dirty="0">
                <a:solidFill>
                  <a:srgbClr val="0000FF"/>
                </a:solidFill>
                <a:latin typeface="华文新魏" panose="02010800040101010101" pitchFamily="2" charset="-122"/>
                <a:ea typeface="华文新魏" panose="02010800040101010101" pitchFamily="2" charset="-122"/>
              </a:rPr>
              <a:t>ViVado</a:t>
            </a:r>
            <a:r>
              <a:rPr lang="zh-CN" altLang="en-US" sz="1500" b="1" dirty="0">
                <a:latin typeface="华文新魏" panose="02010800040101010101" pitchFamily="2" charset="-122"/>
                <a:ea typeface="华文新魏" panose="02010800040101010101" pitchFamily="2" charset="-122"/>
              </a:rPr>
              <a:t>。</a:t>
            </a:r>
          </a:p>
          <a:p>
            <a:pPr eaLnBrk="1" hangingPunct="1">
              <a:lnSpc>
                <a:spcPct val="115000"/>
              </a:lnSpc>
              <a:buFontTx/>
              <a:buAutoNum type="circleNumDbPlain"/>
            </a:pPr>
            <a:endParaRPr lang="zh-CN" altLang="en-US" sz="1400" b="1" dirty="0">
              <a:latin typeface="华文新魏" panose="02010800040101010101" pitchFamily="2" charset="-122"/>
              <a:ea typeface="华文新魏" panose="02010800040101010101" pitchFamily="2" charset="-122"/>
            </a:endParaRPr>
          </a:p>
          <a:p>
            <a:pPr marL="0" indent="0" eaLnBrk="1" hangingPunct="1">
              <a:lnSpc>
                <a:spcPct val="115000"/>
              </a:lnSpc>
              <a:buNone/>
            </a:pPr>
            <a:r>
              <a:rPr lang="zh-CN" altLang="en-US" sz="1500" b="1" dirty="0">
                <a:solidFill>
                  <a:srgbClr val="FF3300"/>
                </a:solidFill>
                <a:latin typeface="华文新魏" panose="02010800040101010101" pitchFamily="2" charset="-122"/>
                <a:ea typeface="华文新魏" panose="02010800040101010101" pitchFamily="2" charset="-122"/>
              </a:rPr>
              <a:t>通常来说，在欧洲和美国用</a:t>
            </a:r>
            <a:r>
              <a:rPr lang="en-US" altLang="zh-CN" sz="1500" b="1" dirty="0">
                <a:solidFill>
                  <a:srgbClr val="FF3300"/>
                </a:solidFill>
                <a:latin typeface="华文新魏" panose="02010800040101010101" pitchFamily="2" charset="-122"/>
                <a:ea typeface="华文新魏" panose="02010800040101010101" pitchFamily="2" charset="-122"/>
              </a:rPr>
              <a:t>Xilinx</a:t>
            </a:r>
            <a:r>
              <a:rPr lang="zh-CN" altLang="en-US" sz="1500" b="1" dirty="0">
                <a:solidFill>
                  <a:srgbClr val="FF3300"/>
                </a:solidFill>
                <a:latin typeface="华文新魏" panose="02010800040101010101" pitchFamily="2" charset="-122"/>
                <a:ea typeface="华文新魏" panose="02010800040101010101" pitchFamily="2" charset="-122"/>
              </a:rPr>
              <a:t>的人多，在日本和亚太地区用</a:t>
            </a:r>
            <a:r>
              <a:rPr lang="en-US" altLang="zh-CN" sz="1500" b="1" dirty="0">
                <a:solidFill>
                  <a:srgbClr val="FF3300"/>
                </a:solidFill>
                <a:latin typeface="华文新魏" panose="02010800040101010101" pitchFamily="2" charset="-122"/>
                <a:ea typeface="华文新魏" panose="02010800040101010101" pitchFamily="2" charset="-122"/>
              </a:rPr>
              <a:t>ALTERA</a:t>
            </a:r>
            <a:r>
              <a:rPr lang="zh-CN" altLang="en-US" sz="1500" b="1" dirty="0">
                <a:solidFill>
                  <a:srgbClr val="FF3300"/>
                </a:solidFill>
                <a:latin typeface="华文新魏" panose="02010800040101010101" pitchFamily="2" charset="-122"/>
                <a:ea typeface="华文新魏" panose="02010800040101010101" pitchFamily="2" charset="-122"/>
              </a:rPr>
              <a:t>的人多</a:t>
            </a:r>
            <a:r>
              <a:rPr lang="zh-CN" altLang="en-US" sz="1500" b="1" dirty="0">
                <a:latin typeface="华文新魏" panose="02010800040101010101" pitchFamily="2" charset="-122"/>
                <a:ea typeface="华文新魏" panose="02010800040101010101" pitchFamily="2" charset="-122"/>
              </a:rPr>
              <a:t>。 全球</a:t>
            </a:r>
            <a:r>
              <a:rPr lang="en-US" altLang="zh-CN" sz="1500" b="1" dirty="0">
                <a:latin typeface="华文新魏" panose="02010800040101010101" pitchFamily="2" charset="-122"/>
                <a:ea typeface="华文新魏" panose="02010800040101010101" pitchFamily="2" charset="-122"/>
              </a:rPr>
              <a:t>PLD/FPGA</a:t>
            </a:r>
            <a:r>
              <a:rPr lang="zh-CN" altLang="en-US" sz="1500" b="1" dirty="0">
                <a:latin typeface="华文新魏" panose="02010800040101010101" pitchFamily="2" charset="-122"/>
                <a:ea typeface="华文新魏" panose="02010800040101010101" pitchFamily="2" charset="-122"/>
              </a:rPr>
              <a:t>产品</a:t>
            </a:r>
            <a:r>
              <a:rPr lang="en-US" altLang="zh-CN" sz="1500" b="1" dirty="0">
                <a:latin typeface="华文新魏" panose="02010800040101010101" pitchFamily="2" charset="-122"/>
                <a:ea typeface="华文新魏" panose="02010800040101010101" pitchFamily="2" charset="-122"/>
              </a:rPr>
              <a:t>60%</a:t>
            </a:r>
            <a:r>
              <a:rPr lang="zh-CN" altLang="en-US" sz="1500" b="1" dirty="0">
                <a:latin typeface="华文新魏" panose="02010800040101010101" pitchFamily="2" charset="-122"/>
                <a:ea typeface="华文新魏" panose="02010800040101010101" pitchFamily="2" charset="-122"/>
              </a:rPr>
              <a:t>以上是由</a:t>
            </a:r>
            <a:r>
              <a:rPr lang="en-US" altLang="zh-CN" sz="1500" b="1" dirty="0">
                <a:latin typeface="华文新魏" panose="02010800040101010101" pitchFamily="2" charset="-122"/>
                <a:ea typeface="华文新魏" panose="02010800040101010101" pitchFamily="2" charset="-122"/>
              </a:rPr>
              <a:t>Intel-Altera</a:t>
            </a:r>
            <a:r>
              <a:rPr lang="zh-CN" altLang="en-US" sz="1500" b="1" dirty="0">
                <a:latin typeface="华文新魏" panose="02010800040101010101" pitchFamily="2" charset="-122"/>
                <a:ea typeface="华文新魏" panose="02010800040101010101" pitchFamily="2" charset="-122"/>
              </a:rPr>
              <a:t>和</a:t>
            </a:r>
            <a:r>
              <a:rPr lang="en-US" altLang="zh-CN" sz="1500" b="1" dirty="0">
                <a:latin typeface="华文新魏" panose="02010800040101010101" pitchFamily="2" charset="-122"/>
                <a:ea typeface="华文新魏" panose="02010800040101010101" pitchFamily="2" charset="-122"/>
              </a:rPr>
              <a:t>Xilinx</a:t>
            </a:r>
            <a:r>
              <a:rPr lang="zh-CN" altLang="en-US" sz="1500" b="1" dirty="0">
                <a:latin typeface="华文新魏" panose="02010800040101010101" pitchFamily="2" charset="-122"/>
                <a:ea typeface="华文新魏" panose="02010800040101010101" pitchFamily="2" charset="-122"/>
              </a:rPr>
              <a:t>提供的。 可以讲</a:t>
            </a:r>
            <a:r>
              <a:rPr lang="en-US" altLang="zh-CN" sz="1500" b="1" dirty="0">
                <a:latin typeface="华文新魏" panose="02010800040101010101" pitchFamily="2" charset="-122"/>
                <a:ea typeface="华文新魏" panose="02010800040101010101" pitchFamily="2" charset="-122"/>
              </a:rPr>
              <a:t>Intel-Altera</a:t>
            </a:r>
            <a:r>
              <a:rPr lang="zh-CN" altLang="en-US" sz="1500" b="1" dirty="0">
                <a:latin typeface="华文新魏" panose="02010800040101010101" pitchFamily="2" charset="-122"/>
                <a:ea typeface="华文新魏" panose="02010800040101010101" pitchFamily="2" charset="-122"/>
              </a:rPr>
              <a:t>和</a:t>
            </a:r>
            <a:r>
              <a:rPr lang="en-US" altLang="zh-CN" sz="1500" b="1" dirty="0">
                <a:latin typeface="华文新魏" panose="02010800040101010101" pitchFamily="2" charset="-122"/>
                <a:ea typeface="华文新魏" panose="02010800040101010101" pitchFamily="2" charset="-122"/>
              </a:rPr>
              <a:t>Xilinx</a:t>
            </a:r>
            <a:r>
              <a:rPr lang="zh-CN" altLang="en-US" sz="1500" b="1" dirty="0">
                <a:latin typeface="华文新魏" panose="02010800040101010101" pitchFamily="2" charset="-122"/>
                <a:ea typeface="华文新魏" panose="02010800040101010101" pitchFamily="2" charset="-122"/>
              </a:rPr>
              <a:t>共同决定了</a:t>
            </a:r>
            <a:r>
              <a:rPr lang="en-US" altLang="zh-CN" sz="1500" b="1" dirty="0">
                <a:latin typeface="华文新魏" panose="02010800040101010101" pitchFamily="2" charset="-122"/>
                <a:ea typeface="华文新魏" panose="02010800040101010101" pitchFamily="2" charset="-122"/>
              </a:rPr>
              <a:t>PLD</a:t>
            </a:r>
            <a:r>
              <a:rPr lang="zh-CN" altLang="en-US" sz="1500" b="1" dirty="0">
                <a:latin typeface="华文新魏" panose="02010800040101010101" pitchFamily="2" charset="-122"/>
                <a:ea typeface="华文新魏" panose="02010800040101010101" pitchFamily="2" charset="-122"/>
              </a:rPr>
              <a:t>技术的发展方向。</a:t>
            </a:r>
          </a:p>
        </p:txBody>
      </p:sp>
      <p:pic>
        <p:nvPicPr>
          <p:cNvPr id="280579" name="Picture 3" descr="altera"/>
          <p:cNvPicPr>
            <a:picLocks noChangeAspect="1"/>
          </p:cNvPicPr>
          <p:nvPr/>
        </p:nvPicPr>
        <p:blipFill>
          <a:blip r:embed="rId5"/>
          <a:stretch>
            <a:fillRect/>
          </a:stretch>
        </p:blipFill>
        <p:spPr>
          <a:xfrm>
            <a:off x="755650" y="1028700"/>
            <a:ext cx="1428750" cy="463550"/>
          </a:xfrm>
          <a:prstGeom prst="rect">
            <a:avLst/>
          </a:prstGeom>
          <a:noFill/>
          <a:ln w="9525">
            <a:noFill/>
          </a:ln>
        </p:spPr>
      </p:pic>
      <p:pic>
        <p:nvPicPr>
          <p:cNvPr id="280580" name="Picture 4" descr="xlogoc.gif (1359 bytes)"/>
          <p:cNvPicPr>
            <a:picLocks noChangeAspect="1"/>
          </p:cNvPicPr>
          <p:nvPr/>
        </p:nvPicPr>
        <p:blipFill>
          <a:blip r:embed="rId6"/>
          <a:stretch>
            <a:fillRect/>
          </a:stretch>
        </p:blipFill>
        <p:spPr>
          <a:xfrm>
            <a:off x="827088" y="2499995"/>
            <a:ext cx="1457325" cy="390525"/>
          </a:xfrm>
          <a:prstGeom prst="rect">
            <a:avLst/>
          </a:prstGeom>
          <a:noFill/>
          <a:ln w="9525">
            <a:noFill/>
          </a:ln>
        </p:spPr>
      </p:pic>
      <p:sp>
        <p:nvSpPr>
          <p:cNvPr id="120838" name="Rectangle 5"/>
          <p:cNvSpPr>
            <a:spLocks noGrp="1"/>
          </p:cNvSpPr>
          <p:nvPr>
            <p:ph type="title"/>
          </p:nvPr>
        </p:nvSpPr>
        <p:spPr>
          <a:xfrm>
            <a:off x="3492500" y="555625"/>
            <a:ext cx="3095625" cy="720725"/>
          </a:xfrm>
          <a:noFill/>
          <a:ln>
            <a:noFill/>
          </a:ln>
        </p:spPr>
        <p:txBody>
          <a:bodyPr/>
          <a:lstStyle/>
          <a:p>
            <a:pPr eaLnBrk="1" hangingPunct="1"/>
            <a:r>
              <a:rPr lang="en-US" altLang="zh-CN" b="1" dirty="0">
                <a:solidFill>
                  <a:srgbClr val="FF0066"/>
                </a:solidFill>
                <a:latin typeface="华文新魏" panose="02010800040101010101" pitchFamily="2" charset="-122"/>
                <a:ea typeface="华文新魏" panose="02010800040101010101" pitchFamily="2" charset="-122"/>
              </a:rPr>
              <a:t>PLD</a:t>
            </a:r>
            <a:r>
              <a:rPr lang="zh-CN" altLang="en-US" b="1" dirty="0">
                <a:solidFill>
                  <a:srgbClr val="FF0066"/>
                </a:solidFill>
                <a:latin typeface="华文新魏" panose="02010800040101010101" pitchFamily="2" charset="-122"/>
                <a:ea typeface="华文新魏" panose="02010800040101010101" pitchFamily="2" charset="-122"/>
              </a:rPr>
              <a:t>厂商简介</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0579"/>
                                        </p:tgtEl>
                                        <p:attrNameLst>
                                          <p:attrName>style.visibility</p:attrName>
                                        </p:attrNameLst>
                                      </p:cBhvr>
                                      <p:to>
                                        <p:strVal val="visible"/>
                                      </p:to>
                                    </p:set>
                                    <p:anim calcmode="lin" valueType="num">
                                      <p:cBhvr additive="base">
                                        <p:cTn id="7" dur="500" fill="hold"/>
                                        <p:tgtEl>
                                          <p:spTgt spid="280579"/>
                                        </p:tgtEl>
                                        <p:attrNameLst>
                                          <p:attrName>ppt_x</p:attrName>
                                        </p:attrNameLst>
                                      </p:cBhvr>
                                      <p:tavLst>
                                        <p:tav tm="0">
                                          <p:val>
                                            <p:strVal val="#ppt_x"/>
                                          </p:val>
                                        </p:tav>
                                        <p:tav tm="100000">
                                          <p:val>
                                            <p:strVal val="#ppt_x"/>
                                          </p:val>
                                        </p:tav>
                                      </p:tavLst>
                                    </p:anim>
                                    <p:anim calcmode="lin" valueType="num">
                                      <p:cBhvr additive="base">
                                        <p:cTn id="8" dur="500" fill="hold"/>
                                        <p:tgtEl>
                                          <p:spTgt spid="28057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0580"/>
                                        </p:tgtEl>
                                        <p:attrNameLst>
                                          <p:attrName>style.visibility</p:attrName>
                                        </p:attrNameLst>
                                      </p:cBhvr>
                                      <p:to>
                                        <p:strVal val="visible"/>
                                      </p:to>
                                    </p:set>
                                    <p:anim calcmode="lin" valueType="num">
                                      <p:cBhvr additive="base">
                                        <p:cTn id="13" dur="500" fill="hold"/>
                                        <p:tgtEl>
                                          <p:spTgt spid="280580"/>
                                        </p:tgtEl>
                                        <p:attrNameLst>
                                          <p:attrName>ppt_x</p:attrName>
                                        </p:attrNameLst>
                                      </p:cBhvr>
                                      <p:tavLst>
                                        <p:tav tm="0">
                                          <p:val>
                                            <p:strVal val="#ppt_x"/>
                                          </p:val>
                                        </p:tav>
                                        <p:tav tm="100000">
                                          <p:val>
                                            <p:strVal val="#ppt_x"/>
                                          </p:val>
                                        </p:tav>
                                      </p:tavLst>
                                    </p:anim>
                                    <p:anim calcmode="lin" valueType="num">
                                      <p:cBhvr additive="base">
                                        <p:cTn id="14" dur="500" fill="hold"/>
                                        <p:tgtEl>
                                          <p:spTgt spid="2805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灯片编号占位符 5"/>
          <p:cNvSpPr txBox="1">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lstStyle>
            <a:lvl1pPr>
              <a:spcBef>
                <a:spcPct val="20000"/>
              </a:spcBef>
              <a:buChar char="•"/>
              <a:defRPr sz="2400">
                <a:solidFill>
                  <a:schemeClr val="tx1"/>
                </a:solidFill>
                <a:latin typeface="Arial" panose="020B0604020202020204" pitchFamily="34" charset="0"/>
                <a:ea typeface="宋体" panose="02010600030101010101" pitchFamily="2" charset="-122"/>
              </a:defRPr>
            </a:lvl1pPr>
            <a:lvl2pPr marL="557530" indent="-214630">
              <a:spcBef>
                <a:spcPct val="20000"/>
              </a:spcBef>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D33C2838-CF00-4D0D-968B-941A952A796E}" type="slidenum">
              <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15</a:t>
            </a:fld>
            <a:endPar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281602" name="Picture 2" descr="lattice.jpg (3316 bytes)"/>
          <p:cNvPicPr>
            <a:picLocks noChangeAspect="1"/>
          </p:cNvPicPr>
          <p:nvPr/>
        </p:nvPicPr>
        <p:blipFill>
          <a:blip r:embed="rId3"/>
          <a:stretch>
            <a:fillRect/>
          </a:stretch>
        </p:blipFill>
        <p:spPr>
          <a:xfrm>
            <a:off x="1109663" y="587375"/>
            <a:ext cx="1014412" cy="400050"/>
          </a:xfrm>
          <a:prstGeom prst="rect">
            <a:avLst/>
          </a:prstGeom>
          <a:noFill/>
          <a:ln w="9525">
            <a:noFill/>
          </a:ln>
        </p:spPr>
      </p:pic>
      <p:sp>
        <p:nvSpPr>
          <p:cNvPr id="121860" name="Rectangle 3"/>
          <p:cNvSpPr>
            <a:spLocks noChangeArrowheads="1"/>
          </p:cNvSpPr>
          <p:nvPr/>
        </p:nvSpPr>
        <p:spPr bwMode="auto">
          <a:xfrm>
            <a:off x="611188" y="1016318"/>
            <a:ext cx="7993063" cy="1999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spAutoFit/>
          </a:bodyPr>
          <a:lstStyle>
            <a:lvl1pPr marL="342900" indent="-342900">
              <a:defRPr sz="2000">
                <a:solidFill>
                  <a:srgbClr val="FFFF00"/>
                </a:solidFill>
                <a:latin typeface="Calibri" panose="020F0502020204030204" pitchFamily="34" charset="0"/>
                <a:ea typeface="宋体" panose="02010600030101010101" pitchFamily="2" charset="-122"/>
              </a:defRPr>
            </a:lvl1pPr>
            <a:lvl2pPr marL="742950" indent="-285750">
              <a:defRPr sz="2000">
                <a:solidFill>
                  <a:srgbClr val="FFFF00"/>
                </a:solidFill>
                <a:latin typeface="Calibri" panose="020F0502020204030204" pitchFamily="34" charset="0"/>
                <a:ea typeface="宋体" panose="02010600030101010101" pitchFamily="2" charset="-122"/>
              </a:defRPr>
            </a:lvl2pPr>
            <a:lvl3pPr marL="1143000" indent="-228600">
              <a:defRPr sz="2000">
                <a:solidFill>
                  <a:srgbClr val="FFFF00"/>
                </a:solidFill>
                <a:latin typeface="Calibri" panose="020F0502020204030204" pitchFamily="34" charset="0"/>
                <a:ea typeface="宋体" panose="02010600030101010101" pitchFamily="2" charset="-122"/>
              </a:defRPr>
            </a:lvl3pPr>
            <a:lvl4pPr marL="1600200" indent="-228600">
              <a:defRPr sz="2000">
                <a:solidFill>
                  <a:srgbClr val="FFFF00"/>
                </a:solidFill>
                <a:latin typeface="Calibri" panose="020F0502020204030204" pitchFamily="34" charset="0"/>
                <a:ea typeface="宋体" panose="02010600030101010101" pitchFamily="2" charset="-122"/>
              </a:defRPr>
            </a:lvl4pPr>
            <a:lvl5pPr marL="2057400" indent="-228600">
              <a:defRPr sz="2000">
                <a:solidFill>
                  <a:srgbClr val="FFFF00"/>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000">
                <a:solidFill>
                  <a:srgbClr val="FFFF00"/>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000">
                <a:solidFill>
                  <a:srgbClr val="FFFF00"/>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000">
                <a:solidFill>
                  <a:srgbClr val="FFFF00"/>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000">
                <a:solidFill>
                  <a:srgbClr val="FFFF00"/>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15000"/>
              </a:lnSpc>
              <a:spcBef>
                <a:spcPct val="0"/>
              </a:spcBef>
              <a:spcAft>
                <a:spcPct val="0"/>
              </a:spcAft>
              <a:buClrTx/>
              <a:buSzTx/>
              <a:buFontTx/>
              <a:buAutoNum type="circleNumDbPlain" startAt="3"/>
              <a:defRPr/>
            </a:pPr>
            <a:r>
              <a:rPr kumimoji="0" lang="en-US" altLang="zh-CN"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hlinkClick r:id="rId4"/>
              </a:rPr>
              <a:t>Lattice</a:t>
            </a:r>
            <a:r>
              <a:rPr kumimoji="0" lang="zh-CN" altLang="en-US"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a:t>
            </a:r>
            <a:r>
              <a:rPr kumimoji="0" lang="en-US" altLang="zh-CN"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Lattice</a:t>
            </a:r>
            <a:r>
              <a:rPr kumimoji="0" lang="zh-CN" altLang="en-US"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是</a:t>
            </a:r>
            <a:r>
              <a:rPr kumimoji="0" lang="en-US" altLang="zh-CN" sz="1800" b="1" i="0" u="none" strike="noStrike" kern="1200" cap="none" spc="0" normalizeH="0" baseline="0" noProof="0">
                <a:ln>
                  <a:noFill/>
                </a:ln>
                <a:solidFill>
                  <a:srgbClr val="FF3300"/>
                </a:solidFill>
                <a:effectLst/>
                <a:uLnTx/>
                <a:uFillTx/>
                <a:latin typeface="华文新魏" panose="02010800040101010101" pitchFamily="2" charset="-122"/>
                <a:ea typeface="华文新魏" panose="02010800040101010101" pitchFamily="2" charset="-122"/>
                <a:cs typeface="+mn-cs"/>
              </a:rPr>
              <a:t>ISP</a:t>
            </a:r>
            <a:r>
              <a:rPr kumimoji="0" lang="zh-CN" altLang="en-US" sz="1800" b="1" i="0" u="none" strike="noStrike" kern="1200" cap="none" spc="0" normalizeH="0" baseline="0" noProof="0">
                <a:ln>
                  <a:noFill/>
                </a:ln>
                <a:solidFill>
                  <a:srgbClr val="FF3300"/>
                </a:solidFill>
                <a:effectLst/>
                <a:uLnTx/>
                <a:uFillTx/>
                <a:latin typeface="华文新魏" panose="02010800040101010101" pitchFamily="2" charset="-122"/>
                <a:ea typeface="华文新魏" panose="02010800040101010101" pitchFamily="2" charset="-122"/>
                <a:cs typeface="+mn-cs"/>
              </a:rPr>
              <a:t>技术</a:t>
            </a:r>
            <a:r>
              <a:rPr kumimoji="0" lang="zh-CN" altLang="en-US"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的发明者</a:t>
            </a:r>
            <a:r>
              <a:rPr kumimoji="0" lang="en-US" altLang="zh-CN"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,ISP</a:t>
            </a:r>
            <a:r>
              <a:rPr kumimoji="0" lang="zh-CN" altLang="en-US"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技术极大的促进了</a:t>
            </a:r>
            <a:r>
              <a:rPr kumimoji="0" lang="en-US" altLang="zh-CN"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PLD</a:t>
            </a:r>
            <a:r>
              <a:rPr kumimoji="0" lang="zh-CN" altLang="en-US"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产品的发展，与</a:t>
            </a:r>
            <a:r>
              <a:rPr kumimoji="0" lang="en-US" altLang="zh-CN"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ALTERA</a:t>
            </a:r>
            <a:r>
              <a:rPr kumimoji="0" lang="zh-CN" altLang="en-US"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和</a:t>
            </a:r>
            <a:r>
              <a:rPr kumimoji="0" lang="en-US" altLang="zh-CN"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XILINX</a:t>
            </a:r>
            <a:r>
              <a:rPr kumimoji="0" lang="zh-CN" altLang="en-US"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相比，其开发工具略逊一筹。中小规模</a:t>
            </a:r>
            <a:r>
              <a:rPr kumimoji="0" lang="en-US" altLang="zh-CN"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PLD</a:t>
            </a:r>
            <a:r>
              <a:rPr kumimoji="0" lang="zh-CN" altLang="en-US"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比较有特色， </a:t>
            </a:r>
            <a:r>
              <a:rPr kumimoji="0" lang="en-US" altLang="zh-CN"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1999</a:t>
            </a:r>
            <a:r>
              <a:rPr kumimoji="0" lang="zh-CN" altLang="en-US"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年推出可编程模拟器件。</a:t>
            </a:r>
            <a:r>
              <a:rPr kumimoji="0" lang="en-US" altLang="zh-CN"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99</a:t>
            </a:r>
            <a:r>
              <a:rPr kumimoji="0" lang="zh-CN" altLang="en-US"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年收购</a:t>
            </a:r>
            <a:r>
              <a:rPr kumimoji="0" lang="en-US" altLang="zh-CN"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Vantis</a:t>
            </a:r>
            <a:r>
              <a:rPr kumimoji="0" lang="zh-CN" altLang="en-US"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（原</a:t>
            </a:r>
            <a:r>
              <a:rPr kumimoji="0" lang="en-US" altLang="zh-CN"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AMD</a:t>
            </a:r>
            <a:r>
              <a:rPr kumimoji="0" lang="zh-CN" altLang="en-US"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子公司）</a:t>
            </a:r>
            <a:r>
              <a:rPr kumimoji="0" lang="en-US" altLang="zh-CN"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a:t>
            </a:r>
            <a:r>
              <a:rPr kumimoji="0" lang="zh-CN" altLang="en-US"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成为第三大可编程逻辑器件供应商。</a:t>
            </a:r>
            <a:r>
              <a:rPr kumimoji="0" lang="en-US" altLang="zh-CN"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2001</a:t>
            </a:r>
            <a:r>
              <a:rPr kumimoji="0" lang="zh-CN" altLang="en-US"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年</a:t>
            </a:r>
            <a:r>
              <a:rPr kumimoji="0" lang="en-US" altLang="zh-CN"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12</a:t>
            </a:r>
            <a:r>
              <a:rPr kumimoji="0" lang="zh-CN" altLang="en-US"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月收购</a:t>
            </a:r>
            <a:r>
              <a:rPr kumimoji="0" lang="en-US" altLang="zh-CN"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Agere</a:t>
            </a:r>
            <a:r>
              <a:rPr kumimoji="0" lang="zh-CN" altLang="en-US"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公司（原</a:t>
            </a:r>
            <a:r>
              <a:rPr kumimoji="0" lang="en-US" altLang="zh-CN"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Lucent</a:t>
            </a:r>
            <a:r>
              <a:rPr kumimoji="0" lang="zh-CN" altLang="en-US"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微电子部）的</a:t>
            </a:r>
            <a:r>
              <a:rPr kumimoji="0" lang="en-US" altLang="zh-CN"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FPGA</a:t>
            </a:r>
            <a:r>
              <a:rPr kumimoji="0" lang="zh-CN" altLang="en-US"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部门。主要产品有</a:t>
            </a:r>
            <a:r>
              <a:rPr kumimoji="0" lang="en-US" altLang="zh-CN"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ispMACH4000</a:t>
            </a:r>
            <a:r>
              <a:rPr kumimoji="0" lang="zh-CN" altLang="en-US"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a:t>
            </a:r>
            <a:r>
              <a:rPr kumimoji="0" lang="en-US" altLang="zh-CN"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EC/ECP,XO,XP</a:t>
            </a:r>
            <a:r>
              <a:rPr kumimoji="0" lang="zh-CN" altLang="en-US" sz="18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以及可编程模拟器件等</a:t>
            </a:r>
            <a:r>
              <a:rPr kumimoji="0" lang="zh-CN" altLang="en-US" sz="1500" b="1" i="0" u="none" strike="noStrike" kern="1200" cap="none" spc="0" normalizeH="0" baseline="0" noProof="0">
                <a:ln>
                  <a:noFill/>
                </a:ln>
                <a:solidFill>
                  <a:schemeClr val="tx1"/>
                </a:solidFill>
                <a:effectLst/>
                <a:uLnTx/>
                <a:uFillTx/>
                <a:latin typeface="华文新魏" panose="02010800040101010101" pitchFamily="2" charset="-122"/>
                <a:ea typeface="华文新魏" panose="02010800040101010101" pitchFamily="2" charset="-122"/>
                <a:cs typeface="+mn-cs"/>
              </a:rPr>
              <a:t> </a:t>
            </a:r>
          </a:p>
        </p:txBody>
      </p:sp>
      <p:pic>
        <p:nvPicPr>
          <p:cNvPr id="121861" name="Picture 6" descr="ISP1.jpg (14111 字节)"/>
          <p:cNvPicPr>
            <a:picLocks noChangeAspect="1"/>
          </p:cNvPicPr>
          <p:nvPr/>
        </p:nvPicPr>
        <p:blipFill>
          <a:blip r:embed="rId5"/>
          <a:stretch>
            <a:fillRect/>
          </a:stretch>
        </p:blipFill>
        <p:spPr>
          <a:xfrm>
            <a:off x="1000125" y="3273425"/>
            <a:ext cx="7100888" cy="1530350"/>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1602"/>
                                        </p:tgtEl>
                                        <p:attrNameLst>
                                          <p:attrName>style.visibility</p:attrName>
                                        </p:attrNameLst>
                                      </p:cBhvr>
                                      <p:to>
                                        <p:strVal val="visible"/>
                                      </p:to>
                                    </p:set>
                                    <p:anim calcmode="lin" valueType="num">
                                      <p:cBhvr additive="base">
                                        <p:cTn id="7" dur="500" fill="hold"/>
                                        <p:tgtEl>
                                          <p:spTgt spid="281602"/>
                                        </p:tgtEl>
                                        <p:attrNameLst>
                                          <p:attrName>ppt_x</p:attrName>
                                        </p:attrNameLst>
                                      </p:cBhvr>
                                      <p:tavLst>
                                        <p:tav tm="0">
                                          <p:val>
                                            <p:strVal val="#ppt_x"/>
                                          </p:val>
                                        </p:tav>
                                        <p:tav tm="100000">
                                          <p:val>
                                            <p:strVal val="#ppt_x"/>
                                          </p:val>
                                        </p:tav>
                                      </p:tavLst>
                                    </p:anim>
                                    <p:anim calcmode="lin" valueType="num">
                                      <p:cBhvr additive="base">
                                        <p:cTn id="8" dur="500" fill="hold"/>
                                        <p:tgtEl>
                                          <p:spTgt spid="2816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灯片编号占位符 5"/>
          <p:cNvSpPr txBox="1">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lstStyle>
            <a:lvl1pPr>
              <a:spcBef>
                <a:spcPct val="20000"/>
              </a:spcBef>
              <a:buChar char="•"/>
              <a:defRPr sz="2400">
                <a:solidFill>
                  <a:schemeClr val="tx1"/>
                </a:solidFill>
                <a:latin typeface="Arial" panose="020B0604020202020204" pitchFamily="34" charset="0"/>
                <a:ea typeface="宋体" panose="02010600030101010101" pitchFamily="2" charset="-122"/>
              </a:defRPr>
            </a:lvl1pPr>
            <a:lvl2pPr marL="557530" indent="-214630">
              <a:spcBef>
                <a:spcPct val="20000"/>
              </a:spcBef>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F0475C8-D110-49A4-A176-563F165A9751}" type="slidenum">
              <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16</a:t>
            </a:fld>
            <a:endPar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456708" name="Picture 4" descr="actel_logo.gif (1460 bytes)"/>
          <p:cNvPicPr>
            <a:picLocks noChangeAspect="1"/>
          </p:cNvPicPr>
          <p:nvPr/>
        </p:nvPicPr>
        <p:blipFill>
          <a:blip r:embed="rId2"/>
          <a:stretch>
            <a:fillRect/>
          </a:stretch>
        </p:blipFill>
        <p:spPr>
          <a:xfrm>
            <a:off x="1187450" y="690563"/>
            <a:ext cx="2374900" cy="376237"/>
          </a:xfrm>
          <a:prstGeom prst="rect">
            <a:avLst/>
          </a:prstGeom>
          <a:noFill/>
          <a:ln w="9525">
            <a:noFill/>
          </a:ln>
        </p:spPr>
      </p:pic>
      <p:sp>
        <p:nvSpPr>
          <p:cNvPr id="220164" name="Rectangle 5"/>
          <p:cNvSpPr>
            <a:spLocks noChangeArrowheads="1"/>
          </p:cNvSpPr>
          <p:nvPr/>
        </p:nvSpPr>
        <p:spPr bwMode="auto">
          <a:xfrm>
            <a:off x="1042988" y="1339850"/>
            <a:ext cx="7632700" cy="136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15000"/>
              </a:lnSpc>
              <a:spcBef>
                <a:spcPct val="0"/>
              </a:spcBef>
              <a:spcAft>
                <a:spcPct val="0"/>
              </a:spcAft>
              <a:buClrTx/>
              <a:buSzTx/>
              <a:buFontTx/>
              <a:buAutoNum type="circleNumDbPlain" startAt="4"/>
              <a:defRPr/>
            </a:pPr>
            <a:r>
              <a:rPr kumimoji="0" lang="en-US" altLang="zh-CN" sz="1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hlinkClick r:id="rId3"/>
              </a:rPr>
              <a:t>ACTEL</a:t>
            </a:r>
            <a:r>
              <a:rPr kumimoji="0" lang="zh-CN" altLang="en-US" sz="1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：反熔丝（一次性烧写）</a:t>
            </a:r>
            <a:r>
              <a:rPr kumimoji="0" lang="en-US" altLang="zh-CN" sz="1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PLD</a:t>
            </a:r>
            <a:r>
              <a:rPr kumimoji="0" lang="zh-CN" altLang="en-US" sz="1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的领导者，由于反熔丝</a:t>
            </a:r>
            <a:r>
              <a:rPr kumimoji="0" lang="en-US" altLang="zh-CN" sz="1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PLD</a:t>
            </a:r>
            <a:r>
              <a:rPr kumimoji="0" lang="zh-CN" altLang="en-US" sz="1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抗辐射，耐高低温，功耗低，速度快，所以在军品和宇航级上有较大优势。</a:t>
            </a:r>
            <a:r>
              <a:rPr kumimoji="0" lang="en-US" altLang="zh-CN" sz="1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ALTERA</a:t>
            </a:r>
            <a:r>
              <a:rPr kumimoji="0" lang="zh-CN" altLang="en-US" sz="1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和</a:t>
            </a:r>
            <a:r>
              <a:rPr kumimoji="0" lang="en-US" altLang="zh-CN" sz="1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XILINX</a:t>
            </a:r>
            <a:r>
              <a:rPr kumimoji="0" lang="zh-CN" altLang="en-US" sz="1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则较少涉足军品和宇航级市场。</a:t>
            </a:r>
            <a:r>
              <a:rPr kumimoji="0" lang="en-US" altLang="zh-CN" sz="1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ACTEL</a:t>
            </a:r>
            <a:r>
              <a:rPr kumimoji="0" lang="zh-CN" altLang="en-US" sz="1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在中国地区代理商是裕利和世强电讯</a:t>
            </a:r>
          </a:p>
        </p:txBody>
      </p:sp>
      <p:sp>
        <p:nvSpPr>
          <p:cNvPr id="220165" name="Rectangle 6"/>
          <p:cNvSpPr>
            <a:spLocks noChangeArrowheads="1"/>
          </p:cNvSpPr>
          <p:nvPr/>
        </p:nvSpPr>
        <p:spPr bwMode="auto">
          <a:xfrm>
            <a:off x="1116013" y="3706813"/>
            <a:ext cx="7488238"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⑤</a:t>
            </a:r>
            <a:r>
              <a:rPr kumimoji="0" lang="en-US" altLang="zh-CN" sz="1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hlinkClick r:id="rId4"/>
              </a:rPr>
              <a:t>Cypress</a:t>
            </a:r>
            <a:r>
              <a:rPr kumimoji="0" lang="en-US" altLang="zh-CN" sz="1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 : PLD/FPGA</a:t>
            </a:r>
            <a:r>
              <a:rPr kumimoji="0" lang="zh-CN" altLang="en-US" sz="1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不是</a:t>
            </a:r>
            <a:r>
              <a:rPr kumimoji="0" lang="en-US" altLang="zh-CN" sz="1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Cypress</a:t>
            </a:r>
            <a:r>
              <a:rPr kumimoji="0" lang="zh-CN" altLang="en-US" sz="1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的主要业务，但有一定的用户群，中国地区代理商有：富昌电子，德创电子等</a:t>
            </a:r>
          </a:p>
        </p:txBody>
      </p:sp>
      <p:pic>
        <p:nvPicPr>
          <p:cNvPr id="123910" name="Picture 7" descr="cypress"/>
          <p:cNvPicPr>
            <a:picLocks noChangeAspect="1"/>
          </p:cNvPicPr>
          <p:nvPr/>
        </p:nvPicPr>
        <p:blipFill>
          <a:blip r:embed="rId5"/>
          <a:stretch>
            <a:fillRect/>
          </a:stretch>
        </p:blipFill>
        <p:spPr>
          <a:xfrm>
            <a:off x="1228725" y="3151188"/>
            <a:ext cx="1071563" cy="428625"/>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6708"/>
                                        </p:tgtEl>
                                        <p:attrNameLst>
                                          <p:attrName>style.visibility</p:attrName>
                                        </p:attrNameLst>
                                      </p:cBhvr>
                                      <p:to>
                                        <p:strVal val="visible"/>
                                      </p:to>
                                    </p:set>
                                    <p:anim calcmode="lin" valueType="num">
                                      <p:cBhvr additive="base">
                                        <p:cTn id="7" dur="500" fill="hold"/>
                                        <p:tgtEl>
                                          <p:spTgt spid="456708"/>
                                        </p:tgtEl>
                                        <p:attrNameLst>
                                          <p:attrName>ppt_x</p:attrName>
                                        </p:attrNameLst>
                                      </p:cBhvr>
                                      <p:tavLst>
                                        <p:tav tm="0">
                                          <p:val>
                                            <p:strVal val="#ppt_x"/>
                                          </p:val>
                                        </p:tav>
                                        <p:tav tm="100000">
                                          <p:val>
                                            <p:strVal val="#ppt_x"/>
                                          </p:val>
                                        </p:tav>
                                      </p:tavLst>
                                    </p:anim>
                                    <p:anim calcmode="lin" valueType="num">
                                      <p:cBhvr additive="base">
                                        <p:cTn id="8" dur="500" fill="hold"/>
                                        <p:tgtEl>
                                          <p:spTgt spid="4567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灯片编号占位符 4"/>
          <p:cNvSpPr txBox="1">
            <a:spLocks noGrp="1"/>
          </p:cNvSpPr>
          <p:nvPr>
            <p:ph type="sldNum"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ctr" anchorCtr="0" compatLnSpc="1"/>
          <a:lstStyle>
            <a:lvl1pPr>
              <a:spcBef>
                <a:spcPct val="20000"/>
              </a:spcBef>
              <a:buChar char="•"/>
              <a:defRPr sz="2400">
                <a:solidFill>
                  <a:schemeClr val="tx1"/>
                </a:solidFill>
                <a:latin typeface="Arial" panose="020B0604020202020204" pitchFamily="34" charset="0"/>
                <a:ea typeface="宋体" panose="02010600030101010101" pitchFamily="2" charset="-122"/>
              </a:defRPr>
            </a:lvl1pPr>
            <a:lvl2pPr marL="557530" indent="-214630">
              <a:spcBef>
                <a:spcPct val="20000"/>
              </a:spcBef>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E08DD60-3F16-4046-B79E-CED072DD5186}" type="slidenum">
              <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17</a:t>
            </a:fld>
            <a:endPar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1187" name="Rectangle 53"/>
          <p:cNvSpPr>
            <a:spLocks noChangeArrowheads="1"/>
          </p:cNvSpPr>
          <p:nvPr/>
        </p:nvSpPr>
        <p:spPr bwMode="auto">
          <a:xfrm>
            <a:off x="1485900" y="4221163"/>
            <a:ext cx="2047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5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124932" name="Picture 10" descr="wpe1.jpg (2464 bytes)"/>
          <p:cNvPicPr>
            <a:picLocks noChangeAspect="1"/>
          </p:cNvPicPr>
          <p:nvPr/>
        </p:nvPicPr>
        <p:blipFill>
          <a:blip r:embed="rId3"/>
          <a:stretch>
            <a:fillRect/>
          </a:stretch>
        </p:blipFill>
        <p:spPr>
          <a:xfrm>
            <a:off x="1277938" y="449263"/>
            <a:ext cx="920750" cy="449262"/>
          </a:xfrm>
          <a:prstGeom prst="rect">
            <a:avLst/>
          </a:prstGeom>
          <a:noFill/>
          <a:ln w="9525">
            <a:noFill/>
          </a:ln>
        </p:spPr>
      </p:pic>
      <p:pic>
        <p:nvPicPr>
          <p:cNvPr id="124933" name="Picture 13" descr="atmel-wm.gif (1576 bytes)"/>
          <p:cNvPicPr>
            <a:picLocks noChangeAspect="1"/>
          </p:cNvPicPr>
          <p:nvPr/>
        </p:nvPicPr>
        <p:blipFill>
          <a:blip r:embed="rId4"/>
          <a:stretch>
            <a:fillRect/>
          </a:stretch>
        </p:blipFill>
        <p:spPr>
          <a:xfrm>
            <a:off x="1331913" y="1654175"/>
            <a:ext cx="1781175" cy="465138"/>
          </a:xfrm>
          <a:prstGeom prst="rect">
            <a:avLst/>
          </a:prstGeom>
          <a:noFill/>
          <a:ln w="9525">
            <a:noFill/>
          </a:ln>
        </p:spPr>
      </p:pic>
      <p:sp>
        <p:nvSpPr>
          <p:cNvPr id="221190" name="Rectangle 91"/>
          <p:cNvSpPr>
            <a:spLocks noChangeArrowheads="1"/>
          </p:cNvSpPr>
          <p:nvPr/>
        </p:nvSpPr>
        <p:spPr bwMode="auto">
          <a:xfrm>
            <a:off x="1146175" y="955675"/>
            <a:ext cx="73279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⑥</a:t>
            </a:r>
            <a:r>
              <a:rPr kumimoji="0" lang="en-US" altLang="zh-CN" sz="1800" b="1" i="0" u="none" strike="noStrike" kern="1200" cap="none" spc="0" normalizeH="0" baseline="0" noProof="0" dirty="0" err="1">
                <a:ln>
                  <a:noFill/>
                </a:ln>
                <a:solidFill>
                  <a:srgbClr val="333333"/>
                </a:solidFill>
                <a:effectLst/>
                <a:uLnTx/>
                <a:uFillTx/>
                <a:latin typeface="华文新魏" panose="02010800040101010101" pitchFamily="2" charset="-122"/>
                <a:ea typeface="华文新魏" panose="02010800040101010101" pitchFamily="2" charset="-122"/>
                <a:cs typeface="+mn-cs"/>
                <a:hlinkClick r:id="rId5"/>
              </a:rPr>
              <a:t>Quicklogic</a:t>
            </a:r>
            <a:r>
              <a:rPr kumimoji="0" lang="en-US" altLang="zh-CN"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 :</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专业</a:t>
            </a:r>
            <a:r>
              <a:rPr kumimoji="0" lang="en-US" altLang="zh-CN"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PLD/FPGA</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公司，以一次性反熔丝工艺为主，有一些集成硬核的</a:t>
            </a:r>
            <a:r>
              <a:rPr kumimoji="0" lang="en-US" altLang="zh-CN"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FPGA</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比较有特色，但总体上在中国地区销售量不大。</a:t>
            </a:r>
          </a:p>
        </p:txBody>
      </p:sp>
      <p:sp>
        <p:nvSpPr>
          <p:cNvPr id="221191" name="Rectangle 93"/>
          <p:cNvSpPr>
            <a:spLocks noChangeArrowheads="1"/>
          </p:cNvSpPr>
          <p:nvPr/>
        </p:nvSpPr>
        <p:spPr bwMode="auto">
          <a:xfrm>
            <a:off x="1187450" y="2139950"/>
            <a:ext cx="73279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⑦</a:t>
            </a:r>
            <a:r>
              <a:rPr kumimoji="0" lang="en-US" altLang="zh-CN" sz="1800" b="1" i="0" u="none" strike="noStrike" kern="1200" cap="none" spc="0" normalizeH="0" baseline="0" noProof="0" dirty="0" err="1">
                <a:ln>
                  <a:noFill/>
                </a:ln>
                <a:solidFill>
                  <a:srgbClr val="333333"/>
                </a:solidFill>
                <a:effectLst/>
                <a:uLnTx/>
                <a:uFillTx/>
                <a:latin typeface="华文新魏" panose="02010800040101010101" pitchFamily="2" charset="-122"/>
                <a:ea typeface="华文新魏" panose="02010800040101010101" pitchFamily="2" charset="-122"/>
                <a:cs typeface="+mn-cs"/>
                <a:hlinkClick r:id="rId6"/>
              </a:rPr>
              <a:t>ATMEl</a:t>
            </a:r>
            <a:r>
              <a:rPr kumimoji="0" lang="en-US" altLang="zh-CN"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 :PLD/FPGA</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不是</a:t>
            </a:r>
            <a:r>
              <a:rPr kumimoji="0" lang="en-US" altLang="zh-CN"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ATMEL</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的主要业务，中小规模</a:t>
            </a:r>
            <a:r>
              <a:rPr kumimoji="0" lang="en-US" altLang="zh-CN"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PLD</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做的不错。</a:t>
            </a:r>
            <a:r>
              <a:rPr kumimoji="0" lang="en-US" altLang="zh-CN"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ATMEL</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也做了一些与</a:t>
            </a:r>
            <a:r>
              <a:rPr kumimoji="0" lang="en-US" altLang="zh-CN"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Altera</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和</a:t>
            </a:r>
            <a:r>
              <a:rPr kumimoji="0" lang="en-US" altLang="zh-CN"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Xilinx</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兼容的片子，但在品质上与原厂家还是有一些差距，在高可靠性产品中使用较少，多用在低端产品上。</a:t>
            </a:r>
            <a:r>
              <a:rPr kumimoji="0" lang="en-US" altLang="zh-CN"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ATMEL</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代理较多，有五，六家。</a:t>
            </a:r>
          </a:p>
        </p:txBody>
      </p:sp>
      <p:sp>
        <p:nvSpPr>
          <p:cNvPr id="221192" name="Rectangle 96"/>
          <p:cNvSpPr>
            <a:spLocks noChangeArrowheads="1"/>
          </p:cNvSpPr>
          <p:nvPr/>
        </p:nvSpPr>
        <p:spPr bwMode="auto">
          <a:xfrm>
            <a:off x="1187450" y="3489325"/>
            <a:ext cx="7488238"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⑧</a:t>
            </a:r>
            <a:r>
              <a:rPr kumimoji="0" lang="en-US" altLang="zh-CN"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hlinkClick r:id="rId7"/>
              </a:rPr>
              <a:t>WSI</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：生产</a:t>
            </a:r>
            <a:r>
              <a:rPr kumimoji="0" lang="en-US" altLang="zh-CN"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PSD</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（单片机可编程外围芯片）产品。是一种特殊的</a:t>
            </a:r>
            <a:r>
              <a:rPr kumimoji="0" lang="en-US" altLang="zh-CN"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PLD</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，如</a:t>
            </a:r>
            <a:r>
              <a:rPr kumimoji="0" lang="en-US" altLang="zh-CN"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PSD8xx,PSD9xx,</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集成了</a:t>
            </a:r>
            <a:r>
              <a:rPr kumimoji="0" lang="en-US" altLang="zh-CN" sz="1800" b="1" i="0" u="none" strike="noStrike" kern="1200" cap="none" spc="0" normalizeH="0" baseline="0" noProof="0" dirty="0" err="1">
                <a:ln>
                  <a:noFill/>
                </a:ln>
                <a:solidFill>
                  <a:srgbClr val="333333"/>
                </a:solidFill>
                <a:effectLst/>
                <a:uLnTx/>
                <a:uFillTx/>
                <a:latin typeface="华文新魏" panose="02010800040101010101" pitchFamily="2" charset="-122"/>
                <a:ea typeface="华文新魏" panose="02010800040101010101" pitchFamily="2" charset="-122"/>
                <a:cs typeface="+mn-cs"/>
              </a:rPr>
              <a:t>PLD,EPROM,Flash</a:t>
            </a:r>
            <a:r>
              <a:rPr kumimoji="0" lang="en-US" altLang="zh-CN"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并支持</a:t>
            </a:r>
            <a:r>
              <a:rPr kumimoji="0" lang="en-US" altLang="zh-CN"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ISP</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（在线编程）</a:t>
            </a:r>
            <a:r>
              <a:rPr kumimoji="0" lang="en-US" altLang="zh-CN"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价格偏贵，但集成度高，主要用于配合单片机工作。</a:t>
            </a:r>
            <a:r>
              <a:rPr kumimoji="0" lang="en-US" altLang="zh-CN"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2000</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年</a:t>
            </a:r>
            <a:r>
              <a:rPr kumimoji="0" lang="en-US" altLang="zh-CN"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8</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月</a:t>
            </a:r>
            <a:r>
              <a:rPr kumimoji="0" lang="en-US" altLang="zh-CN"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WSI</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a:t>
            </a:r>
            <a:r>
              <a:rPr kumimoji="0" lang="en-US" altLang="zh-CN" sz="1350" b="1"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hlinkClick r:id="rId8"/>
              </a:rPr>
              <a:t>Waferscale</a:t>
            </a:r>
            <a:r>
              <a:rPr kumimoji="0" lang="en-US" altLang="zh-CN" sz="13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hlinkClick r:id="rId8"/>
              </a:rPr>
              <a:t> Integration </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）被法意半导体公司</a:t>
            </a:r>
            <a:r>
              <a:rPr kumimoji="0" lang="en-US" altLang="zh-CN"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ST</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a:t>
            </a:r>
            <a:r>
              <a:rPr kumimoji="0" lang="en-US" altLang="zh-CN" sz="135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ST Microelectronics, </a:t>
            </a:r>
            <a:r>
              <a:rPr kumimoji="0" lang="en-US" altLang="zh-CN" sz="1350" b="1"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rPr>
              <a:t>Inc</a:t>
            </a:r>
            <a:r>
              <a:rPr kumimoji="0" lang="en-US" altLang="zh-CN" sz="135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1800" b="1" i="0" u="none" strike="noStrike" kern="1200" cap="none" spc="0" normalizeH="0" baseline="0" noProof="0" dirty="0">
                <a:ln>
                  <a:noFill/>
                </a:ln>
                <a:solidFill>
                  <a:srgbClr val="333333"/>
                </a:solidFill>
                <a:effectLst/>
                <a:uLnTx/>
                <a:uFillTx/>
                <a:latin typeface="华文新魏" panose="02010800040101010101" pitchFamily="2" charset="-122"/>
                <a:ea typeface="华文新魏" panose="02010800040101010101" pitchFamily="2" charset="-122"/>
                <a:cs typeface="+mn-cs"/>
              </a:rPr>
              <a:t>）收购。</a:t>
            </a:r>
          </a:p>
        </p:txBody>
      </p:sp>
      <p:sp>
        <p:nvSpPr>
          <p:cNvPr id="221193" name="Rectangle 10"/>
          <p:cNvSpPr>
            <a:spLocks noChangeArrowheads="1"/>
          </p:cNvSpPr>
          <p:nvPr/>
        </p:nvSpPr>
        <p:spPr bwMode="auto">
          <a:xfrm>
            <a:off x="2789238" y="1762125"/>
            <a:ext cx="2065338"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5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http://www.atmel.com/</a:t>
            </a:r>
            <a:endParaRPr kumimoji="0" lang="zh-CN" altLang="en-US" sz="1500" b="0" i="0" u="sng"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灯片编号占位符 4"/>
          <p:cNvSpPr txBox="1">
            <a:spLocks noGrp="1"/>
          </p:cNvSpPr>
          <p:nvPr>
            <p:ph type="sldNum"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ctr" anchorCtr="0" compatLnSpc="1"/>
          <a:lstStyle>
            <a:lvl1pPr>
              <a:spcBef>
                <a:spcPct val="20000"/>
              </a:spcBef>
              <a:buChar char="•"/>
              <a:defRPr sz="2400">
                <a:solidFill>
                  <a:schemeClr val="tx1"/>
                </a:solidFill>
                <a:latin typeface="Arial" panose="020B0604020202020204" pitchFamily="34" charset="0"/>
                <a:ea typeface="宋体" panose="02010600030101010101" pitchFamily="2" charset="-122"/>
              </a:defRPr>
            </a:lvl1pPr>
            <a:lvl2pPr marL="557530" indent="-214630">
              <a:spcBef>
                <a:spcPct val="20000"/>
              </a:spcBef>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E08DD60-3F16-4046-B79E-CED072DD5186}" type="slidenum">
              <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18</a:t>
            </a:fld>
            <a:endPar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1187" name="Rectangle 53"/>
          <p:cNvSpPr>
            <a:spLocks noChangeArrowheads="1"/>
          </p:cNvSpPr>
          <p:nvPr/>
        </p:nvSpPr>
        <p:spPr bwMode="auto">
          <a:xfrm>
            <a:off x="1485900" y="4221163"/>
            <a:ext cx="2047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5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矩形 9">
            <a:extLst>
              <a:ext uri="{FF2B5EF4-FFF2-40B4-BE49-F238E27FC236}">
                <a16:creationId xmlns:a16="http://schemas.microsoft.com/office/drawing/2014/main" id="{8B5FD473-9E31-4A94-AAFC-DD0AA1A8523D}"/>
              </a:ext>
            </a:extLst>
          </p:cNvPr>
          <p:cNvSpPr>
            <a:spLocks noChangeArrowheads="1"/>
          </p:cNvSpPr>
          <p:nvPr/>
        </p:nvSpPr>
        <p:spPr bwMode="auto">
          <a:xfrm>
            <a:off x="595502" y="699542"/>
            <a:ext cx="3904489"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sz="2000">
                <a:solidFill>
                  <a:srgbClr val="FFFF00"/>
                </a:solidFill>
                <a:latin typeface="Calibri" pitchFamily="34" charset="0"/>
                <a:ea typeface="宋体" pitchFamily="2" charset="-122"/>
              </a:defRPr>
            </a:lvl1pPr>
            <a:lvl2pPr marL="742950" indent="-285750" eaLnBrk="0" hangingPunct="0">
              <a:defRPr sz="2000">
                <a:solidFill>
                  <a:srgbClr val="FFFF00"/>
                </a:solidFill>
                <a:latin typeface="Calibri" pitchFamily="34" charset="0"/>
                <a:ea typeface="宋体" pitchFamily="2" charset="-122"/>
              </a:defRPr>
            </a:lvl2pPr>
            <a:lvl3pPr marL="1143000" indent="-228600" eaLnBrk="0" hangingPunct="0">
              <a:defRPr sz="2000">
                <a:solidFill>
                  <a:srgbClr val="FFFF00"/>
                </a:solidFill>
                <a:latin typeface="Calibri" pitchFamily="34" charset="0"/>
                <a:ea typeface="宋体" pitchFamily="2" charset="-122"/>
              </a:defRPr>
            </a:lvl3pPr>
            <a:lvl4pPr marL="1600200" indent="-228600" eaLnBrk="0" hangingPunct="0">
              <a:defRPr sz="2000">
                <a:solidFill>
                  <a:srgbClr val="FFFF00"/>
                </a:solidFill>
                <a:latin typeface="Calibri" pitchFamily="34" charset="0"/>
                <a:ea typeface="宋体" pitchFamily="2" charset="-122"/>
              </a:defRPr>
            </a:lvl4pPr>
            <a:lvl5pPr marL="2057400" indent="-228600" eaLnBrk="0" hangingPunct="0">
              <a:defRPr sz="2000">
                <a:solidFill>
                  <a:srgbClr val="FFFF00"/>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rgbClr val="FFFF00"/>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rgbClr val="FFFF00"/>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rgbClr val="FFFF00"/>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rgbClr val="FFFF00"/>
                </a:solidFill>
                <a:latin typeface="Calibri" pitchFamily="34" charset="0"/>
                <a:ea typeface="宋体" pitchFamily="2" charset="-122"/>
              </a:defRPr>
            </a:lvl9pPr>
          </a:lstStyle>
          <a:p>
            <a:pPr eaLnBrk="1" hangingPunct="1"/>
            <a:r>
              <a:rPr lang="zh-CN" altLang="en-US" sz="2400" b="1" dirty="0">
                <a:solidFill>
                  <a:srgbClr val="333333"/>
                </a:solidFill>
                <a:latin typeface="华文新魏" panose="02010800040101010101" pitchFamily="2" charset="-122"/>
                <a:ea typeface="华文新魏" panose="02010800040101010101" pitchFamily="2" charset="-122"/>
              </a:rPr>
              <a:t>国产可编程逻辑器件</a:t>
            </a:r>
          </a:p>
        </p:txBody>
      </p:sp>
      <p:sp>
        <p:nvSpPr>
          <p:cNvPr id="11" name="内容占位符 2">
            <a:extLst>
              <a:ext uri="{FF2B5EF4-FFF2-40B4-BE49-F238E27FC236}">
                <a16:creationId xmlns:a16="http://schemas.microsoft.com/office/drawing/2014/main" id="{DE347186-3195-4697-AED2-0D093757E34C}"/>
              </a:ext>
            </a:extLst>
          </p:cNvPr>
          <p:cNvSpPr txBox="1">
            <a:spLocks noChangeArrowheads="1"/>
          </p:cNvSpPr>
          <p:nvPr/>
        </p:nvSpPr>
        <p:spPr bwMode="auto">
          <a:xfrm>
            <a:off x="503548" y="1275606"/>
            <a:ext cx="8136904" cy="1800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marL="171450" indent="-171450" algn="l" defTabSz="685800" rtl="0" fontAlgn="base">
              <a:lnSpc>
                <a:spcPct val="90000"/>
              </a:lnSpc>
              <a:spcBef>
                <a:spcPts val="750"/>
              </a:spcBef>
              <a:spcAft>
                <a:spcPct val="0"/>
              </a:spcAft>
              <a:buFont typeface="Arial"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itchFamily="34" charset="0"/>
              <a:buChar char="•"/>
              <a:defRPr sz="2800"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itchFamily="34" charset="0"/>
              <a:buChar char="•"/>
              <a:defRPr sz="1300" kern="1200">
                <a:solidFill>
                  <a:schemeClr val="tx1"/>
                </a:solidFill>
                <a:latin typeface="+mn-lt"/>
                <a:ea typeface="+mn-ea"/>
                <a:cs typeface="+mn-cs"/>
              </a:defRPr>
            </a:lvl5pPr>
            <a:lvl6pPr marL="18859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a:lstStyle>
          <a:p>
            <a:pPr marL="0" marR="0" lvl="0" indent="457200" algn="just" defTabSz="685800" rtl="0" eaLnBrk="1" fontAlgn="base" latinLnBrk="0" hangingPunct="1">
              <a:lnSpc>
                <a:spcPct val="120000"/>
              </a:lnSpc>
              <a:spcBef>
                <a:spcPct val="0"/>
              </a:spcBef>
              <a:spcAft>
                <a:spcPct val="0"/>
              </a:spcAft>
              <a:buClrTx/>
              <a:buSzTx/>
              <a:buFont typeface="Arial" pitchFamily="34" charset="0"/>
              <a:buNone/>
              <a:tabLst/>
              <a:defRPr/>
            </a:pPr>
            <a:r>
              <a:rPr lang="zh-CN" altLang="en-US" sz="1800" b="1" dirty="0">
                <a:solidFill>
                  <a:srgbClr val="333333"/>
                </a:solidFill>
                <a:latin typeface="华文新魏" panose="02010800040101010101" pitchFamily="2" charset="-122"/>
                <a:ea typeface="华文新魏" panose="02010800040101010101" pitchFamily="2" charset="-122"/>
              </a:rPr>
              <a:t>国内可编程器件技术起步较晚，市场占有率非常低，有很大的提升空间。</a:t>
            </a:r>
            <a:endParaRPr lang="en-US" altLang="zh-CN" sz="1800" b="1" dirty="0">
              <a:solidFill>
                <a:srgbClr val="333333"/>
              </a:solidFill>
              <a:latin typeface="华文新魏" panose="02010800040101010101" pitchFamily="2" charset="-122"/>
              <a:ea typeface="华文新魏" panose="02010800040101010101" pitchFamily="2" charset="-122"/>
            </a:endParaRPr>
          </a:p>
          <a:p>
            <a:pPr marL="0" marR="0" lvl="0" indent="457200" algn="just" defTabSz="685800" rtl="0" eaLnBrk="1" fontAlgn="base" latinLnBrk="0" hangingPunct="1">
              <a:lnSpc>
                <a:spcPct val="120000"/>
              </a:lnSpc>
              <a:spcBef>
                <a:spcPct val="0"/>
              </a:spcBef>
              <a:spcAft>
                <a:spcPct val="0"/>
              </a:spcAft>
              <a:buClrTx/>
              <a:buSzTx/>
              <a:buFont typeface="Arial" pitchFamily="34" charset="0"/>
              <a:buNone/>
              <a:tabLst/>
              <a:defRPr/>
            </a:pPr>
            <a:r>
              <a:rPr lang="zh-CN" altLang="en-US" sz="1800" b="1" dirty="0">
                <a:solidFill>
                  <a:srgbClr val="333333"/>
                </a:solidFill>
                <a:latin typeface="华文新魏" panose="02010800040101010101" pitchFamily="2" charset="-122"/>
                <a:ea typeface="华文新魏" panose="02010800040101010101" pitchFamily="2" charset="-122"/>
              </a:rPr>
              <a:t>近年来，国产</a:t>
            </a:r>
            <a:r>
              <a:rPr lang="en-US" altLang="zh-CN" sz="1800" b="1" dirty="0">
                <a:solidFill>
                  <a:srgbClr val="333333"/>
                </a:solidFill>
                <a:latin typeface="华文新魏" panose="02010800040101010101" pitchFamily="2" charset="-122"/>
                <a:ea typeface="华文新魏" panose="02010800040101010101" pitchFamily="2" charset="-122"/>
              </a:rPr>
              <a:t>FPGA</a:t>
            </a:r>
            <a:r>
              <a:rPr lang="zh-CN" altLang="en-US" sz="1800" b="1" dirty="0">
                <a:solidFill>
                  <a:srgbClr val="333333"/>
                </a:solidFill>
                <a:latin typeface="华文新魏" panose="02010800040101010101" pitchFamily="2" charset="-122"/>
                <a:ea typeface="华文新魏" panose="02010800040101010101" pitchFamily="2" charset="-122"/>
              </a:rPr>
              <a:t>厂家主要有：高云半导体、京微齐力、上海安路科技、复旦微电子和紫光同创等。</a:t>
            </a:r>
          </a:p>
        </p:txBody>
      </p:sp>
      <p:pic>
        <p:nvPicPr>
          <p:cNvPr id="12" name="图片 11">
            <a:extLst>
              <a:ext uri="{FF2B5EF4-FFF2-40B4-BE49-F238E27FC236}">
                <a16:creationId xmlns:a16="http://schemas.microsoft.com/office/drawing/2014/main" id="{56E970A4-ACB4-4C93-B27C-1EF62221CD31}"/>
              </a:ext>
            </a:extLst>
          </p:cNvPr>
          <p:cNvPicPr>
            <a:picLocks noChangeAspect="1"/>
          </p:cNvPicPr>
          <p:nvPr/>
        </p:nvPicPr>
        <p:blipFill>
          <a:blip r:embed="rId3"/>
          <a:stretch>
            <a:fillRect/>
          </a:stretch>
        </p:blipFill>
        <p:spPr>
          <a:xfrm>
            <a:off x="252028" y="2375320"/>
            <a:ext cx="8388424" cy="2768180"/>
          </a:xfrm>
          <a:prstGeom prst="rect">
            <a:avLst/>
          </a:prstGeom>
        </p:spPr>
      </p:pic>
    </p:spTree>
    <p:extLst>
      <p:ext uri="{BB962C8B-B14F-4D97-AF65-F5344CB8AC3E}">
        <p14:creationId xmlns:p14="http://schemas.microsoft.com/office/powerpoint/2010/main" val="32359615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灯片编号占位符 4"/>
          <p:cNvSpPr txBox="1">
            <a:spLocks noGrp="1"/>
          </p:cNvSpPr>
          <p:nvPr>
            <p:ph type="sldNum"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ctr" anchorCtr="0" compatLnSpc="1"/>
          <a:lstStyle>
            <a:lvl1pPr>
              <a:spcBef>
                <a:spcPct val="20000"/>
              </a:spcBef>
              <a:buChar char="•"/>
              <a:defRPr sz="2400">
                <a:solidFill>
                  <a:schemeClr val="tx1"/>
                </a:solidFill>
                <a:latin typeface="Arial" panose="020B0604020202020204" pitchFamily="34" charset="0"/>
                <a:ea typeface="宋体" panose="02010600030101010101" pitchFamily="2" charset="-122"/>
              </a:defRPr>
            </a:lvl1pPr>
            <a:lvl2pPr marL="557530" indent="-214630">
              <a:spcBef>
                <a:spcPct val="20000"/>
              </a:spcBef>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E08DD60-3F16-4046-B79E-CED072DD5186}" type="slidenum">
              <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19</a:t>
            </a:fld>
            <a:endPar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1187" name="Rectangle 53"/>
          <p:cNvSpPr>
            <a:spLocks noChangeArrowheads="1"/>
          </p:cNvSpPr>
          <p:nvPr/>
        </p:nvSpPr>
        <p:spPr bwMode="auto">
          <a:xfrm>
            <a:off x="1485900" y="4221163"/>
            <a:ext cx="2047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5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矩形 9">
            <a:extLst>
              <a:ext uri="{FF2B5EF4-FFF2-40B4-BE49-F238E27FC236}">
                <a16:creationId xmlns:a16="http://schemas.microsoft.com/office/drawing/2014/main" id="{8B5FD473-9E31-4A94-AAFC-DD0AA1A8523D}"/>
              </a:ext>
            </a:extLst>
          </p:cNvPr>
          <p:cNvSpPr>
            <a:spLocks noChangeArrowheads="1"/>
          </p:cNvSpPr>
          <p:nvPr/>
        </p:nvSpPr>
        <p:spPr bwMode="auto">
          <a:xfrm>
            <a:off x="595502" y="699542"/>
            <a:ext cx="3904489"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sz="2000">
                <a:solidFill>
                  <a:srgbClr val="FFFF00"/>
                </a:solidFill>
                <a:latin typeface="Calibri" pitchFamily="34" charset="0"/>
                <a:ea typeface="宋体" pitchFamily="2" charset="-122"/>
              </a:defRPr>
            </a:lvl1pPr>
            <a:lvl2pPr marL="742950" indent="-285750" eaLnBrk="0" hangingPunct="0">
              <a:defRPr sz="2000">
                <a:solidFill>
                  <a:srgbClr val="FFFF00"/>
                </a:solidFill>
                <a:latin typeface="Calibri" pitchFamily="34" charset="0"/>
                <a:ea typeface="宋体" pitchFamily="2" charset="-122"/>
              </a:defRPr>
            </a:lvl2pPr>
            <a:lvl3pPr marL="1143000" indent="-228600" eaLnBrk="0" hangingPunct="0">
              <a:defRPr sz="2000">
                <a:solidFill>
                  <a:srgbClr val="FFFF00"/>
                </a:solidFill>
                <a:latin typeface="Calibri" pitchFamily="34" charset="0"/>
                <a:ea typeface="宋体" pitchFamily="2" charset="-122"/>
              </a:defRPr>
            </a:lvl3pPr>
            <a:lvl4pPr marL="1600200" indent="-228600" eaLnBrk="0" hangingPunct="0">
              <a:defRPr sz="2000">
                <a:solidFill>
                  <a:srgbClr val="FFFF00"/>
                </a:solidFill>
                <a:latin typeface="Calibri" pitchFamily="34" charset="0"/>
                <a:ea typeface="宋体" pitchFamily="2" charset="-122"/>
              </a:defRPr>
            </a:lvl4pPr>
            <a:lvl5pPr marL="2057400" indent="-228600" eaLnBrk="0" hangingPunct="0">
              <a:defRPr sz="2000">
                <a:solidFill>
                  <a:srgbClr val="FFFF00"/>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rgbClr val="FFFF00"/>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rgbClr val="FFFF00"/>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rgbClr val="FFFF00"/>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rgbClr val="FFFF00"/>
                </a:solidFill>
                <a:latin typeface="Calibri" pitchFamily="34" charset="0"/>
                <a:ea typeface="宋体" pitchFamily="2" charset="-122"/>
              </a:defRPr>
            </a:lvl9pPr>
          </a:lstStyle>
          <a:p>
            <a:pPr eaLnBrk="1" hangingPunct="1"/>
            <a:r>
              <a:rPr lang="zh-CN" altLang="en-US" sz="2400" b="1" dirty="0">
                <a:solidFill>
                  <a:srgbClr val="333333"/>
                </a:solidFill>
                <a:latin typeface="华文新魏" panose="02010800040101010101" pitchFamily="2" charset="-122"/>
                <a:ea typeface="华文新魏" panose="02010800040101010101" pitchFamily="2" charset="-122"/>
              </a:rPr>
              <a:t>国产可编程逻辑器件</a:t>
            </a:r>
          </a:p>
        </p:txBody>
      </p:sp>
      <p:pic>
        <p:nvPicPr>
          <p:cNvPr id="7" name="图片 6">
            <a:extLst>
              <a:ext uri="{FF2B5EF4-FFF2-40B4-BE49-F238E27FC236}">
                <a16:creationId xmlns:a16="http://schemas.microsoft.com/office/drawing/2014/main" id="{4F8DF8FC-9EDF-423C-A479-77C3A0CD65EB}"/>
              </a:ext>
            </a:extLst>
          </p:cNvPr>
          <p:cNvPicPr>
            <a:picLocks noChangeAspect="1"/>
          </p:cNvPicPr>
          <p:nvPr/>
        </p:nvPicPr>
        <p:blipFill>
          <a:blip r:embed="rId3"/>
          <a:stretch>
            <a:fillRect/>
          </a:stretch>
        </p:blipFill>
        <p:spPr>
          <a:xfrm>
            <a:off x="0" y="1138124"/>
            <a:ext cx="9144000" cy="3928962"/>
          </a:xfrm>
          <a:prstGeom prst="rect">
            <a:avLst/>
          </a:prstGeom>
        </p:spPr>
      </p:pic>
    </p:spTree>
    <p:extLst>
      <p:ext uri="{BB962C8B-B14F-4D97-AF65-F5344CB8AC3E}">
        <p14:creationId xmlns:p14="http://schemas.microsoft.com/office/powerpoint/2010/main" val="39098308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Grp="1"/>
          </p:cNvSpPr>
          <p:nvPr>
            <p:ph type="title"/>
          </p:nvPr>
        </p:nvSpPr>
        <p:spPr>
          <a:xfrm>
            <a:off x="785813" y="787400"/>
            <a:ext cx="6786562" cy="500063"/>
          </a:xfrm>
          <a:prstGeom prst="rect">
            <a:avLst/>
          </a:prstGeom>
          <a:noFill/>
          <a:ln w="9525">
            <a:noFill/>
          </a:ln>
        </p:spPr>
        <p:txBody>
          <a:bodyPr lIns="68580" tIns="34290" rIns="68580" bIns="34290"/>
          <a:lstStyle/>
          <a:p>
            <a:pPr eaLnBrk="1" hangingPunct="1"/>
            <a:r>
              <a:rPr lang="zh-CN" altLang="en-US" sz="2800" b="1" dirty="0">
                <a:latin typeface="华文新魏" panose="02010800040101010101" pitchFamily="2" charset="-122"/>
                <a:ea typeface="华文新魏" panose="02010800040101010101" pitchFamily="2" charset="-122"/>
              </a:rPr>
              <a:t>第四章   可编程逻辑器件</a:t>
            </a:r>
          </a:p>
        </p:txBody>
      </p:sp>
      <p:sp>
        <p:nvSpPr>
          <p:cNvPr id="103427" name="Rectangle 4"/>
          <p:cNvSpPr>
            <a:spLocks noGrp="1"/>
          </p:cNvSpPr>
          <p:nvPr>
            <p:ph/>
          </p:nvPr>
        </p:nvSpPr>
        <p:spPr>
          <a:xfrm>
            <a:off x="857250" y="1358900"/>
            <a:ext cx="6929755" cy="3448050"/>
          </a:xfrm>
          <a:prstGeom prst="rect">
            <a:avLst/>
          </a:prstGeom>
          <a:noFill/>
          <a:ln w="9525">
            <a:noFill/>
          </a:ln>
        </p:spPr>
        <p:txBody>
          <a:bodyPr lIns="68580" tIns="34290" rIns="68580" bIns="34290"/>
          <a:lstStyle/>
          <a:p>
            <a:pPr marL="342900" indent="-342900" eaLnBrk="1" hangingPunct="1">
              <a:lnSpc>
                <a:spcPct val="130000"/>
              </a:lnSpc>
              <a:spcBef>
                <a:spcPct val="20000"/>
              </a:spcBef>
              <a:buNone/>
            </a:pPr>
            <a:r>
              <a:rPr lang="zh-CN" altLang="en-US" sz="2000" b="1" dirty="0">
                <a:latin typeface="华文新魏" panose="02010800040101010101" pitchFamily="2" charset="-122"/>
                <a:ea typeface="华文新魏" panose="02010800040101010101" pitchFamily="2" charset="-122"/>
              </a:rPr>
              <a:t>学习要求：</a:t>
            </a:r>
            <a:endParaRPr lang="en-US" altLang="zh-CN" sz="2000" b="1" dirty="0">
              <a:latin typeface="华文新魏" panose="02010800040101010101" pitchFamily="2" charset="-122"/>
              <a:ea typeface="华文新魏" panose="02010800040101010101" pitchFamily="2" charset="-122"/>
            </a:endParaRPr>
          </a:p>
          <a:p>
            <a:pPr marL="342900" indent="-342900" eaLnBrk="1" hangingPunct="1">
              <a:lnSpc>
                <a:spcPct val="120000"/>
              </a:lnSpc>
              <a:spcBef>
                <a:spcPct val="0"/>
              </a:spcBef>
              <a:buFont typeface="Arial" panose="020B0604020202020204" pitchFamily="34" charset="0"/>
              <a:buAutoNum type="arabicPeriod"/>
            </a:pPr>
            <a:r>
              <a:rPr lang="zh-CN" altLang="en-US" sz="2000" b="1" dirty="0">
                <a:latin typeface="华文新魏" panose="02010800040101010101" pitchFamily="2" charset="-122"/>
                <a:ea typeface="华文新魏" panose="02010800040101010101" pitchFamily="2" charset="-122"/>
              </a:rPr>
              <a:t>了解可编程逻辑PLD的发展、结构分类、编程工艺、表示方法、设计过程</a:t>
            </a:r>
          </a:p>
          <a:p>
            <a:pPr marL="342900" indent="-342900" eaLnBrk="1" hangingPunct="1">
              <a:lnSpc>
                <a:spcPct val="120000"/>
              </a:lnSpc>
              <a:spcBef>
                <a:spcPct val="0"/>
              </a:spcBef>
              <a:buFont typeface="Calibri Light" panose="020F0302020204030204" pitchFamily="34" charset="0"/>
              <a:buAutoNum type="arabicPeriod" startAt="2"/>
            </a:pPr>
            <a:r>
              <a:rPr lang="zh-CN" altLang="en-US" sz="2000" b="1" dirty="0">
                <a:latin typeface="华文新魏" panose="02010800040101010101" pitchFamily="2" charset="-122"/>
                <a:ea typeface="华文新魏" panose="02010800040101010101" pitchFamily="2" charset="-122"/>
              </a:rPr>
              <a:t>熟悉PROM、可编程逻辑阵列PLA、可编程阵列逻辑PAL和通用逻辑阵列GAL</a:t>
            </a:r>
            <a:r>
              <a:rPr lang="zh-CN" altLang="en-US" sz="2000" b="1" dirty="0">
                <a:solidFill>
                  <a:srgbClr val="0000FF"/>
                </a:solidFill>
                <a:latin typeface="华文新魏" panose="02010800040101010101" pitchFamily="2" charset="-122"/>
                <a:ea typeface="华文新魏" panose="02010800040101010101" pitchFamily="2" charset="-122"/>
              </a:rPr>
              <a:t>（</a:t>
            </a:r>
            <a:r>
              <a:rPr lang="en-US" altLang="zh-CN" sz="2000" b="1" dirty="0">
                <a:solidFill>
                  <a:srgbClr val="0000FF"/>
                </a:solidFill>
                <a:latin typeface="华文新魏" panose="02010800040101010101" pitchFamily="2" charset="-122"/>
                <a:ea typeface="华文新魏" panose="02010800040101010101" pitchFamily="2" charset="-122"/>
              </a:rPr>
              <a:t>SPLD</a:t>
            </a:r>
            <a:r>
              <a:rPr lang="zh-CN" altLang="en-US" sz="2000" b="1" dirty="0">
                <a:solidFill>
                  <a:srgbClr val="0000FF"/>
                </a:solidFill>
                <a:latin typeface="华文新魏" panose="02010800040101010101" pitchFamily="2" charset="-122"/>
                <a:ea typeface="华文新魏" panose="02010800040101010101" pitchFamily="2" charset="-122"/>
              </a:rPr>
              <a:t>）</a:t>
            </a:r>
            <a:endParaRPr lang="zh-CN" altLang="en-US" sz="2000" b="1" dirty="0">
              <a:latin typeface="华文新魏" panose="02010800040101010101" pitchFamily="2" charset="-122"/>
              <a:ea typeface="华文新魏" panose="02010800040101010101" pitchFamily="2" charset="-122"/>
            </a:endParaRPr>
          </a:p>
          <a:p>
            <a:pPr marL="342900" indent="-342900" eaLnBrk="1" hangingPunct="1">
              <a:lnSpc>
                <a:spcPct val="120000"/>
              </a:lnSpc>
              <a:spcBef>
                <a:spcPct val="0"/>
              </a:spcBef>
              <a:buFont typeface="Calibri Light" panose="020F0302020204030204" pitchFamily="34" charset="0"/>
              <a:buAutoNum type="arabicPeriod" startAt="2"/>
            </a:pPr>
            <a:r>
              <a:rPr lang="zh-CN" altLang="en-US" sz="2000" b="1" dirty="0">
                <a:solidFill>
                  <a:srgbClr val="FF0066"/>
                </a:solidFill>
                <a:latin typeface="华文新魏" panose="02010800040101010101" pitchFamily="2" charset="-122"/>
                <a:ea typeface="华文新魏" panose="02010800040101010101" pitchFamily="2" charset="-122"/>
              </a:rPr>
              <a:t>掌握现场可编程门阵列FPGA、在系统可编程ISP的结构与编程原理</a:t>
            </a:r>
            <a:r>
              <a:rPr lang="zh-CN" altLang="en-US" sz="2000" b="1" dirty="0">
                <a:solidFill>
                  <a:srgbClr val="0000FF"/>
                </a:solidFill>
                <a:latin typeface="华文新魏" panose="02010800040101010101" pitchFamily="2" charset="-122"/>
                <a:ea typeface="华文新魏" panose="02010800040101010101" pitchFamily="2" charset="-122"/>
                <a:sym typeface="+mn-ea"/>
              </a:rPr>
              <a:t>（CPLD）</a:t>
            </a:r>
            <a:endParaRPr lang="zh-CN" altLang="en-US" sz="2000" b="1" dirty="0">
              <a:solidFill>
                <a:srgbClr val="0000FF"/>
              </a:solidFill>
              <a:latin typeface="华文新魏" panose="02010800040101010101" pitchFamily="2" charset="-122"/>
              <a:ea typeface="华文新魏" panose="02010800040101010101" pitchFamily="2" charset="-122"/>
            </a:endParaRPr>
          </a:p>
          <a:p>
            <a:pPr marL="342900" indent="-342900" eaLnBrk="1" hangingPunct="1">
              <a:lnSpc>
                <a:spcPct val="120000"/>
              </a:lnSpc>
              <a:spcBef>
                <a:spcPct val="0"/>
              </a:spcBef>
              <a:buFont typeface="Calibri Light" panose="020F0302020204030204" pitchFamily="34" charset="0"/>
              <a:buAutoNum type="arabicPeriod" startAt="4"/>
            </a:pPr>
            <a:r>
              <a:rPr lang="zh-CN" altLang="en-US" sz="2000" b="1" dirty="0">
                <a:latin typeface="华文新魏" panose="02010800040101010101" pitchFamily="2" charset="-122"/>
                <a:ea typeface="华文新魏" panose="02010800040101010101" pitchFamily="2" charset="-122"/>
              </a:rPr>
              <a:t>熟悉并掌握硬件描述语言VHDL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灯片编号占位符 4"/>
          <p:cNvSpPr txBox="1">
            <a:spLocks noGrp="1"/>
          </p:cNvSpPr>
          <p:nvPr>
            <p:ph type="sldNum"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ctr" anchorCtr="0" compatLnSpc="1"/>
          <a:lstStyle>
            <a:lvl1pPr>
              <a:spcBef>
                <a:spcPct val="20000"/>
              </a:spcBef>
              <a:buChar char="•"/>
              <a:defRPr sz="2400">
                <a:solidFill>
                  <a:schemeClr val="tx1"/>
                </a:solidFill>
                <a:latin typeface="Arial" panose="020B0604020202020204" pitchFamily="34" charset="0"/>
                <a:ea typeface="宋体" panose="02010600030101010101" pitchFamily="2" charset="-122"/>
              </a:defRPr>
            </a:lvl1pPr>
            <a:lvl2pPr marL="557530" indent="-214630">
              <a:spcBef>
                <a:spcPct val="20000"/>
              </a:spcBef>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E08DD60-3F16-4046-B79E-CED072DD5186}" type="slidenum">
              <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20</a:t>
            </a:fld>
            <a:endPar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1187" name="Rectangle 53"/>
          <p:cNvSpPr>
            <a:spLocks noChangeArrowheads="1"/>
          </p:cNvSpPr>
          <p:nvPr/>
        </p:nvSpPr>
        <p:spPr bwMode="auto">
          <a:xfrm>
            <a:off x="1485900" y="4221163"/>
            <a:ext cx="2047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5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矩形 9">
            <a:extLst>
              <a:ext uri="{FF2B5EF4-FFF2-40B4-BE49-F238E27FC236}">
                <a16:creationId xmlns:a16="http://schemas.microsoft.com/office/drawing/2014/main" id="{8B5FD473-9E31-4A94-AAFC-DD0AA1A8523D}"/>
              </a:ext>
            </a:extLst>
          </p:cNvPr>
          <p:cNvSpPr>
            <a:spLocks noChangeArrowheads="1"/>
          </p:cNvSpPr>
          <p:nvPr/>
        </p:nvSpPr>
        <p:spPr bwMode="auto">
          <a:xfrm>
            <a:off x="595502" y="699542"/>
            <a:ext cx="3904489"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sz="2000">
                <a:solidFill>
                  <a:srgbClr val="FFFF00"/>
                </a:solidFill>
                <a:latin typeface="Calibri" pitchFamily="34" charset="0"/>
                <a:ea typeface="宋体" pitchFamily="2" charset="-122"/>
              </a:defRPr>
            </a:lvl1pPr>
            <a:lvl2pPr marL="742950" indent="-285750" eaLnBrk="0" hangingPunct="0">
              <a:defRPr sz="2000">
                <a:solidFill>
                  <a:srgbClr val="FFFF00"/>
                </a:solidFill>
                <a:latin typeface="Calibri" pitchFamily="34" charset="0"/>
                <a:ea typeface="宋体" pitchFamily="2" charset="-122"/>
              </a:defRPr>
            </a:lvl2pPr>
            <a:lvl3pPr marL="1143000" indent="-228600" eaLnBrk="0" hangingPunct="0">
              <a:defRPr sz="2000">
                <a:solidFill>
                  <a:srgbClr val="FFFF00"/>
                </a:solidFill>
                <a:latin typeface="Calibri" pitchFamily="34" charset="0"/>
                <a:ea typeface="宋体" pitchFamily="2" charset="-122"/>
              </a:defRPr>
            </a:lvl3pPr>
            <a:lvl4pPr marL="1600200" indent="-228600" eaLnBrk="0" hangingPunct="0">
              <a:defRPr sz="2000">
                <a:solidFill>
                  <a:srgbClr val="FFFF00"/>
                </a:solidFill>
                <a:latin typeface="Calibri" pitchFamily="34" charset="0"/>
                <a:ea typeface="宋体" pitchFamily="2" charset="-122"/>
              </a:defRPr>
            </a:lvl4pPr>
            <a:lvl5pPr marL="2057400" indent="-228600" eaLnBrk="0" hangingPunct="0">
              <a:defRPr sz="2000">
                <a:solidFill>
                  <a:srgbClr val="FFFF00"/>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rgbClr val="FFFF00"/>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rgbClr val="FFFF00"/>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rgbClr val="FFFF00"/>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rgbClr val="FFFF00"/>
                </a:solidFill>
                <a:latin typeface="Calibri" pitchFamily="34" charset="0"/>
                <a:ea typeface="宋体" pitchFamily="2" charset="-122"/>
              </a:defRPr>
            </a:lvl9pPr>
          </a:lstStyle>
          <a:p>
            <a:pPr eaLnBrk="1" hangingPunct="1"/>
            <a:r>
              <a:rPr lang="zh-CN" altLang="en-US" sz="2400" b="1" dirty="0">
                <a:solidFill>
                  <a:srgbClr val="333333"/>
                </a:solidFill>
                <a:latin typeface="华文新魏" panose="02010800040101010101" pitchFamily="2" charset="-122"/>
                <a:ea typeface="华文新魏" panose="02010800040101010101" pitchFamily="2" charset="-122"/>
              </a:rPr>
              <a:t>国产可编程逻辑器件</a:t>
            </a:r>
          </a:p>
        </p:txBody>
      </p:sp>
      <p:pic>
        <p:nvPicPr>
          <p:cNvPr id="6" name="图片 5">
            <a:extLst>
              <a:ext uri="{FF2B5EF4-FFF2-40B4-BE49-F238E27FC236}">
                <a16:creationId xmlns:a16="http://schemas.microsoft.com/office/drawing/2014/main" id="{F1D5D5DF-293A-4AA6-A9AF-DC0C81DABD1E}"/>
              </a:ext>
            </a:extLst>
          </p:cNvPr>
          <p:cNvPicPr>
            <a:picLocks noChangeAspect="1"/>
          </p:cNvPicPr>
          <p:nvPr/>
        </p:nvPicPr>
        <p:blipFill>
          <a:blip r:embed="rId3"/>
          <a:stretch>
            <a:fillRect/>
          </a:stretch>
        </p:blipFill>
        <p:spPr>
          <a:xfrm>
            <a:off x="0" y="1203598"/>
            <a:ext cx="9144000" cy="3831852"/>
          </a:xfrm>
          <a:prstGeom prst="rect">
            <a:avLst/>
          </a:prstGeom>
        </p:spPr>
      </p:pic>
    </p:spTree>
    <p:extLst>
      <p:ext uri="{BB962C8B-B14F-4D97-AF65-F5344CB8AC3E}">
        <p14:creationId xmlns:p14="http://schemas.microsoft.com/office/powerpoint/2010/main" val="3239148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灯片编号占位符 4"/>
          <p:cNvSpPr txBox="1">
            <a:spLocks noGrp="1"/>
          </p:cNvSpPr>
          <p:nvPr>
            <p:ph type="sldNum"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ctr" anchorCtr="0" compatLnSpc="1"/>
          <a:lstStyle>
            <a:lvl1pPr>
              <a:spcBef>
                <a:spcPct val="20000"/>
              </a:spcBef>
              <a:buChar char="•"/>
              <a:defRPr sz="2400">
                <a:solidFill>
                  <a:schemeClr val="tx1"/>
                </a:solidFill>
                <a:latin typeface="Arial" panose="020B0604020202020204" pitchFamily="34" charset="0"/>
                <a:ea typeface="宋体" panose="02010600030101010101" pitchFamily="2" charset="-122"/>
              </a:defRPr>
            </a:lvl1pPr>
            <a:lvl2pPr marL="557530" indent="-214630">
              <a:spcBef>
                <a:spcPct val="20000"/>
              </a:spcBef>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E08DD60-3F16-4046-B79E-CED072DD5186}" type="slidenum">
              <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21</a:t>
            </a:fld>
            <a:endPar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1187" name="Rectangle 53"/>
          <p:cNvSpPr>
            <a:spLocks noChangeArrowheads="1"/>
          </p:cNvSpPr>
          <p:nvPr/>
        </p:nvSpPr>
        <p:spPr bwMode="auto">
          <a:xfrm>
            <a:off x="1485900" y="4221163"/>
            <a:ext cx="2047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5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矩形 9">
            <a:extLst>
              <a:ext uri="{FF2B5EF4-FFF2-40B4-BE49-F238E27FC236}">
                <a16:creationId xmlns:a16="http://schemas.microsoft.com/office/drawing/2014/main" id="{8B5FD473-9E31-4A94-AAFC-DD0AA1A8523D}"/>
              </a:ext>
            </a:extLst>
          </p:cNvPr>
          <p:cNvSpPr>
            <a:spLocks noChangeArrowheads="1"/>
          </p:cNvSpPr>
          <p:nvPr/>
        </p:nvSpPr>
        <p:spPr bwMode="auto">
          <a:xfrm>
            <a:off x="595502" y="699542"/>
            <a:ext cx="3904489"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sz="2000">
                <a:solidFill>
                  <a:srgbClr val="FFFF00"/>
                </a:solidFill>
                <a:latin typeface="Calibri" pitchFamily="34" charset="0"/>
                <a:ea typeface="宋体" pitchFamily="2" charset="-122"/>
              </a:defRPr>
            </a:lvl1pPr>
            <a:lvl2pPr marL="742950" indent="-285750" eaLnBrk="0" hangingPunct="0">
              <a:defRPr sz="2000">
                <a:solidFill>
                  <a:srgbClr val="FFFF00"/>
                </a:solidFill>
                <a:latin typeface="Calibri" pitchFamily="34" charset="0"/>
                <a:ea typeface="宋体" pitchFamily="2" charset="-122"/>
              </a:defRPr>
            </a:lvl2pPr>
            <a:lvl3pPr marL="1143000" indent="-228600" eaLnBrk="0" hangingPunct="0">
              <a:defRPr sz="2000">
                <a:solidFill>
                  <a:srgbClr val="FFFF00"/>
                </a:solidFill>
                <a:latin typeface="Calibri" pitchFamily="34" charset="0"/>
                <a:ea typeface="宋体" pitchFamily="2" charset="-122"/>
              </a:defRPr>
            </a:lvl3pPr>
            <a:lvl4pPr marL="1600200" indent="-228600" eaLnBrk="0" hangingPunct="0">
              <a:defRPr sz="2000">
                <a:solidFill>
                  <a:srgbClr val="FFFF00"/>
                </a:solidFill>
                <a:latin typeface="Calibri" pitchFamily="34" charset="0"/>
                <a:ea typeface="宋体" pitchFamily="2" charset="-122"/>
              </a:defRPr>
            </a:lvl4pPr>
            <a:lvl5pPr marL="2057400" indent="-228600" eaLnBrk="0" hangingPunct="0">
              <a:defRPr sz="2000">
                <a:solidFill>
                  <a:srgbClr val="FFFF00"/>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rgbClr val="FFFF00"/>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rgbClr val="FFFF00"/>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rgbClr val="FFFF00"/>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rgbClr val="FFFF00"/>
                </a:solidFill>
                <a:latin typeface="Calibri" pitchFamily="34" charset="0"/>
                <a:ea typeface="宋体" pitchFamily="2" charset="-122"/>
              </a:defRPr>
            </a:lvl9pPr>
          </a:lstStyle>
          <a:p>
            <a:pPr eaLnBrk="1" hangingPunct="1"/>
            <a:r>
              <a:rPr lang="zh-CN" altLang="en-US" sz="2400" b="1" dirty="0">
                <a:solidFill>
                  <a:srgbClr val="333333"/>
                </a:solidFill>
                <a:latin typeface="华文新魏" panose="02010800040101010101" pitchFamily="2" charset="-122"/>
                <a:ea typeface="华文新魏" panose="02010800040101010101" pitchFamily="2" charset="-122"/>
              </a:rPr>
              <a:t>国产可编程逻辑器件</a:t>
            </a:r>
          </a:p>
        </p:txBody>
      </p:sp>
      <p:pic>
        <p:nvPicPr>
          <p:cNvPr id="7" name="图片 6">
            <a:extLst>
              <a:ext uri="{FF2B5EF4-FFF2-40B4-BE49-F238E27FC236}">
                <a16:creationId xmlns:a16="http://schemas.microsoft.com/office/drawing/2014/main" id="{77F69FC2-B913-4C4D-A010-EAE1706AD351}"/>
              </a:ext>
            </a:extLst>
          </p:cNvPr>
          <p:cNvPicPr>
            <a:picLocks noChangeAspect="1"/>
          </p:cNvPicPr>
          <p:nvPr/>
        </p:nvPicPr>
        <p:blipFill>
          <a:blip r:embed="rId3"/>
          <a:stretch>
            <a:fillRect/>
          </a:stretch>
        </p:blipFill>
        <p:spPr>
          <a:xfrm>
            <a:off x="581975" y="1347614"/>
            <a:ext cx="7980049" cy="3662232"/>
          </a:xfrm>
          <a:prstGeom prst="rect">
            <a:avLst/>
          </a:prstGeom>
        </p:spPr>
      </p:pic>
    </p:spTree>
    <p:extLst>
      <p:ext uri="{BB962C8B-B14F-4D97-AF65-F5344CB8AC3E}">
        <p14:creationId xmlns:p14="http://schemas.microsoft.com/office/powerpoint/2010/main" val="39058261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a:xfrm>
            <a:off x="374650" y="658495"/>
            <a:ext cx="3541395" cy="481330"/>
          </a:xfrm>
          <a:prstGeom prst="rect">
            <a:avLst/>
          </a:prstGeom>
          <a:noFill/>
          <a:ln w="9525">
            <a:noFill/>
          </a:ln>
        </p:spPr>
        <p:txBody>
          <a:bodyPr lIns="68580" tIns="34290" rIns="68580" bIns="34290"/>
          <a:lstStyle/>
          <a:p>
            <a:pPr eaLnBrk="1" hangingPunct="1"/>
            <a:r>
              <a:rPr lang="en-US" altLang="zh-CN" sz="2000" dirty="0">
                <a:solidFill>
                  <a:srgbClr val="FF0066"/>
                </a:solidFill>
                <a:latin typeface="华文新魏" panose="02010800040101010101" pitchFamily="2" charset="-122"/>
                <a:ea typeface="华文新魏" panose="02010800040101010101" pitchFamily="2" charset="-122"/>
              </a:rPr>
              <a:t>4.3.1 </a:t>
            </a:r>
            <a:r>
              <a:rPr lang="zh-CN" altLang="en-US" sz="2000" dirty="0">
                <a:solidFill>
                  <a:srgbClr val="FF0066"/>
                </a:solidFill>
                <a:latin typeface="华文新魏" panose="02010800040101010101" pitchFamily="2" charset="-122"/>
                <a:ea typeface="华文新魏" panose="02010800040101010101" pitchFamily="2" charset="-122"/>
              </a:rPr>
              <a:t>在系统可编程</a:t>
            </a:r>
            <a:r>
              <a:rPr lang="en-US" altLang="zh-CN" sz="2000" dirty="0">
                <a:solidFill>
                  <a:srgbClr val="FF0066"/>
                </a:solidFill>
                <a:latin typeface="华文新魏" panose="02010800040101010101" pitchFamily="2" charset="-122"/>
                <a:ea typeface="华文新魏" panose="02010800040101010101" pitchFamily="2" charset="-122"/>
              </a:rPr>
              <a:t>ISP</a:t>
            </a:r>
            <a:r>
              <a:rPr lang="zh-CN" altLang="en-US" sz="2000" dirty="0">
                <a:solidFill>
                  <a:srgbClr val="FF0066"/>
                </a:solidFill>
                <a:latin typeface="华文新魏" panose="02010800040101010101" pitchFamily="2" charset="-122"/>
                <a:ea typeface="华文新魏" panose="02010800040101010101" pitchFamily="2" charset="-122"/>
              </a:rPr>
              <a:t>器件</a:t>
            </a:r>
          </a:p>
        </p:txBody>
      </p:sp>
      <p:sp>
        <p:nvSpPr>
          <p:cNvPr id="125955" name="内容占位符 2"/>
          <p:cNvSpPr>
            <a:spLocks noGrp="1"/>
          </p:cNvSpPr>
          <p:nvPr>
            <p:ph/>
          </p:nvPr>
        </p:nvSpPr>
        <p:spPr>
          <a:xfrm>
            <a:off x="374650" y="1079500"/>
            <a:ext cx="8424863" cy="1420813"/>
          </a:xfrm>
          <a:prstGeom prst="rect">
            <a:avLst/>
          </a:prstGeom>
          <a:noFill/>
          <a:ln w="9525">
            <a:noFill/>
          </a:ln>
        </p:spPr>
        <p:txBody>
          <a:bodyPr lIns="68580" tIns="34290" rIns="68580" bIns="34290"/>
          <a:lstStyle/>
          <a:p>
            <a:pPr marL="0" indent="0" eaLnBrk="1" hangingPunct="1">
              <a:lnSpc>
                <a:spcPct val="120000"/>
              </a:lnSpc>
              <a:spcBef>
                <a:spcPct val="0"/>
              </a:spcBef>
              <a:buNone/>
            </a:pPr>
            <a:r>
              <a:rPr lang="zh-CN" altLang="en-US" sz="2000" dirty="0">
                <a:latin typeface="华文新魏" panose="02010800040101010101" pitchFamily="2" charset="-122"/>
                <a:ea typeface="华文新魏" panose="02010800040101010101" pitchFamily="2" charset="-122"/>
              </a:rPr>
              <a:t> </a:t>
            </a:r>
            <a:r>
              <a:rPr lang="zh-CN" altLang="zh-CN" sz="2000" dirty="0">
                <a:latin typeface="华文新魏" panose="02010800040101010101" pitchFamily="2" charset="-122"/>
                <a:ea typeface="华文新魏" panose="02010800040101010101" pitchFamily="2" charset="-122"/>
              </a:rPr>
              <a:t>不同的CPLD</a:t>
            </a:r>
            <a:r>
              <a:rPr lang="zh-CN" altLang="en-US" sz="2000" dirty="0">
                <a:latin typeface="华文新魏" panose="02010800040101010101" pitchFamily="2" charset="-122"/>
                <a:ea typeface="华文新魏" panose="02010800040101010101" pitchFamily="2" charset="-122"/>
              </a:rPr>
              <a:t>（各家的产品有区别，同一家的不同系列也有区别）</a:t>
            </a:r>
            <a:r>
              <a:rPr lang="zh-CN" altLang="zh-CN" sz="2000" dirty="0">
                <a:latin typeface="华文新魏" panose="02010800040101010101" pitchFamily="2" charset="-122"/>
                <a:ea typeface="华文新魏" panose="02010800040101010101" pitchFamily="2" charset="-122"/>
              </a:rPr>
              <a:t>各有特点，但总体结构大致相似。CPLD器件中至少包含3种结构：</a:t>
            </a:r>
            <a:r>
              <a:rPr lang="zh-CN" altLang="zh-CN" sz="2000" u="sng" dirty="0">
                <a:latin typeface="华文新魏" panose="02010800040101010101" pitchFamily="2" charset="-122"/>
                <a:ea typeface="华文新魏" panose="02010800040101010101" pitchFamily="2" charset="-122"/>
              </a:rPr>
              <a:t>可编程逻辑功能块FB</a:t>
            </a:r>
            <a:r>
              <a:rPr lang="zh-CN" altLang="zh-CN" sz="2000" dirty="0">
                <a:latin typeface="华文新魏" panose="02010800040101010101" pitchFamily="2" charset="-122"/>
                <a:ea typeface="华文新魏" panose="02010800040101010101" pitchFamily="2" charset="-122"/>
              </a:rPr>
              <a:t>、</a:t>
            </a:r>
            <a:r>
              <a:rPr lang="zh-CN" altLang="zh-CN" sz="2000" u="sng" dirty="0">
                <a:latin typeface="华文新魏" panose="02010800040101010101" pitchFamily="2" charset="-122"/>
                <a:ea typeface="华文新魏" panose="02010800040101010101" pitchFamily="2" charset="-122"/>
              </a:rPr>
              <a:t>可编程I/O单元</a:t>
            </a:r>
            <a:r>
              <a:rPr lang="zh-CN" altLang="zh-CN" sz="2000" dirty="0">
                <a:latin typeface="华文新魏" panose="02010800040101010101" pitchFamily="2" charset="-122"/>
                <a:ea typeface="华文新魏" panose="02010800040101010101" pitchFamily="2" charset="-122"/>
              </a:rPr>
              <a:t>、</a:t>
            </a:r>
            <a:r>
              <a:rPr lang="zh-CN" altLang="zh-CN" sz="2000" u="sng" dirty="0">
                <a:latin typeface="华文新魏" panose="02010800040101010101" pitchFamily="2" charset="-122"/>
                <a:ea typeface="华文新魏" panose="02010800040101010101" pitchFamily="2" charset="-122"/>
              </a:rPr>
              <a:t>可编程内部连线PIA</a:t>
            </a:r>
            <a:r>
              <a:rPr lang="zh-CN" altLang="zh-CN" sz="2000" dirty="0">
                <a:latin typeface="华文新魏" panose="02010800040101010101" pitchFamily="2" charset="-122"/>
                <a:ea typeface="华文新魏" panose="02010800040101010101" pitchFamily="2" charset="-122"/>
              </a:rPr>
              <a:t>。</a:t>
            </a:r>
            <a:r>
              <a:rPr lang="zh-CN" altLang="zh-CN" sz="2000" dirty="0">
                <a:solidFill>
                  <a:srgbClr val="FF0000"/>
                </a:solidFill>
                <a:latin typeface="华文新魏" panose="02010800040101010101" pitchFamily="2" charset="-122"/>
                <a:ea typeface="华文新魏" panose="02010800040101010101" pitchFamily="2" charset="-122"/>
              </a:rPr>
              <a:t>可编程逻辑功能块FB中包含有乘积项、宏单元等</a:t>
            </a:r>
            <a:r>
              <a:rPr lang="zh-CN" altLang="zh-CN" sz="2000" dirty="0">
                <a:latin typeface="华文新魏" panose="02010800040101010101" pitchFamily="2" charset="-122"/>
                <a:ea typeface="华文新魏" panose="02010800040101010101" pitchFamily="2" charset="-122"/>
              </a:rPr>
              <a:t>。图4.24所示是CPLD的结构图。</a:t>
            </a:r>
          </a:p>
        </p:txBody>
      </p:sp>
      <p:sp>
        <p:nvSpPr>
          <p:cNvPr id="125956" name="矩形 6"/>
          <p:cNvSpPr/>
          <p:nvPr/>
        </p:nvSpPr>
        <p:spPr>
          <a:xfrm>
            <a:off x="4460240" y="566420"/>
            <a:ext cx="3781425" cy="374650"/>
          </a:xfrm>
          <a:prstGeom prst="rect">
            <a:avLst/>
          </a:prstGeom>
          <a:noFill/>
          <a:ln w="9525">
            <a:noFill/>
          </a:ln>
        </p:spPr>
        <p:txBody>
          <a:bodyPr lIns="68580" tIns="34290" rIns="68580" bIns="34290">
            <a:spAutoFit/>
          </a:bodyPr>
          <a:lstStyle/>
          <a:p>
            <a:pPr eaLnBrk="1" hangingPunct="1">
              <a:buFont typeface="Arial" panose="020B0604020202020204" pitchFamily="34" charset="0"/>
            </a:pPr>
            <a:r>
              <a:rPr lang="en-US" altLang="zh-CN" dirty="0">
                <a:solidFill>
                  <a:schemeClr val="tx1"/>
                </a:solidFill>
                <a:latin typeface="华文新魏" panose="02010800040101010101" pitchFamily="2" charset="-122"/>
                <a:ea typeface="华文新魏" panose="02010800040101010101" pitchFamily="2" charset="-122"/>
              </a:rPr>
              <a:t>Lattice</a:t>
            </a:r>
            <a:r>
              <a:rPr lang="zh-CN" altLang="en-US" dirty="0">
                <a:solidFill>
                  <a:schemeClr val="tx1"/>
                </a:solidFill>
                <a:latin typeface="华文新魏" panose="02010800040101010101" pitchFamily="2" charset="-122"/>
                <a:ea typeface="华文新魏" panose="02010800040101010101" pitchFamily="2" charset="-122"/>
              </a:rPr>
              <a:t>公司</a:t>
            </a:r>
            <a:r>
              <a:rPr lang="en-US" altLang="zh-CN" dirty="0">
                <a:solidFill>
                  <a:schemeClr val="tx1"/>
                </a:solidFill>
                <a:latin typeface="华文新魏" panose="02010800040101010101" pitchFamily="2" charset="-122"/>
                <a:ea typeface="华文新魏" panose="02010800040101010101" pitchFamily="2" charset="-122"/>
              </a:rPr>
              <a:t>20</a:t>
            </a:r>
            <a:r>
              <a:rPr lang="zh-CN" altLang="en-US" dirty="0">
                <a:solidFill>
                  <a:schemeClr val="tx1"/>
                </a:solidFill>
                <a:latin typeface="华文新魏" panose="02010800040101010101" pitchFamily="2" charset="-122"/>
                <a:ea typeface="华文新魏" panose="02010800040101010101" pitchFamily="2" charset="-122"/>
              </a:rPr>
              <a:t>世纪</a:t>
            </a:r>
            <a:r>
              <a:rPr lang="en-US" altLang="zh-CN" dirty="0">
                <a:solidFill>
                  <a:schemeClr val="tx1"/>
                </a:solidFill>
                <a:latin typeface="华文新魏" panose="02010800040101010101" pitchFamily="2" charset="-122"/>
                <a:ea typeface="华文新魏" panose="02010800040101010101" pitchFamily="2" charset="-122"/>
              </a:rPr>
              <a:t>90</a:t>
            </a:r>
            <a:r>
              <a:rPr lang="zh-CN" altLang="en-US" dirty="0">
                <a:solidFill>
                  <a:schemeClr val="tx1"/>
                </a:solidFill>
                <a:latin typeface="华文新魏" panose="02010800040101010101" pitchFamily="2" charset="-122"/>
                <a:ea typeface="华文新魏" panose="02010800040101010101" pitchFamily="2" charset="-122"/>
              </a:rPr>
              <a:t>年代发明</a:t>
            </a:r>
          </a:p>
        </p:txBody>
      </p:sp>
      <p:pic>
        <p:nvPicPr>
          <p:cNvPr id="125957" name="图片 -2147482624" descr="4-24"/>
          <p:cNvPicPr>
            <a:picLocks noChangeAspect="1"/>
          </p:cNvPicPr>
          <p:nvPr/>
        </p:nvPicPr>
        <p:blipFill>
          <a:blip r:embed="rId3"/>
          <a:stretch>
            <a:fillRect/>
          </a:stretch>
        </p:blipFill>
        <p:spPr>
          <a:xfrm>
            <a:off x="1835150" y="2716213"/>
            <a:ext cx="4159250" cy="1825625"/>
          </a:xfrm>
          <a:prstGeom prst="rect">
            <a:avLst/>
          </a:prstGeom>
          <a:noFill/>
          <a:ln w="9525">
            <a:noFill/>
          </a:ln>
        </p:spPr>
      </p:pic>
      <p:sp>
        <p:nvSpPr>
          <p:cNvPr id="125958" name="文本框 1"/>
          <p:cNvSpPr txBox="1"/>
          <p:nvPr/>
        </p:nvSpPr>
        <p:spPr>
          <a:xfrm>
            <a:off x="2327275" y="4640580"/>
            <a:ext cx="3244850" cy="375920"/>
          </a:xfrm>
          <a:prstGeom prst="rect">
            <a:avLst/>
          </a:prstGeom>
          <a:noFill/>
          <a:ln w="9525">
            <a:noFill/>
          </a:ln>
        </p:spPr>
        <p:txBody>
          <a:bodyPr wrap="square" lIns="68580" tIns="34290" rIns="68580" bIns="34290">
            <a:spAutoFit/>
          </a:bodyPr>
          <a:lstStyle/>
          <a:p>
            <a:pPr eaLnBrk="1" hangingPunct="1">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图4.24  CPLD的基本结构图</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2"/>
          <p:cNvSpPr>
            <a:spLocks noGrp="1"/>
          </p:cNvSpPr>
          <p:nvPr>
            <p:ph type="title"/>
          </p:nvPr>
        </p:nvSpPr>
        <p:spPr>
          <a:xfrm>
            <a:off x="546100" y="633730"/>
            <a:ext cx="7969250" cy="993775"/>
          </a:xfrm>
          <a:prstGeom prst="rect">
            <a:avLst/>
          </a:prstGeom>
          <a:noFill/>
          <a:ln w="9525">
            <a:noFill/>
          </a:ln>
        </p:spPr>
        <p:txBody>
          <a:bodyPr lIns="68580" tIns="34290" rIns="68580" bIns="34290"/>
          <a:lstStyle/>
          <a:p>
            <a:pPr eaLnBrk="1" hangingPunct="1"/>
            <a:r>
              <a:rPr lang="en-US" altLang="zh-CN" sz="2000" dirty="0">
                <a:latin typeface="华文新魏" panose="02010800040101010101" pitchFamily="2" charset="-122"/>
                <a:ea typeface="华文新魏" panose="02010800040101010101" pitchFamily="2" charset="-122"/>
              </a:rPr>
              <a:t>ISP</a:t>
            </a:r>
            <a:r>
              <a:rPr lang="zh-CN" altLang="en-US" sz="2000" dirty="0">
                <a:latin typeface="华文新魏" panose="02010800040101010101" pitchFamily="2" charset="-122"/>
                <a:ea typeface="华文新魏" panose="02010800040101010101" pitchFamily="2" charset="-122"/>
              </a:rPr>
              <a:t>器件的结构、编程原理和编程方式</a:t>
            </a:r>
          </a:p>
        </p:txBody>
      </p:sp>
      <p:sp>
        <p:nvSpPr>
          <p:cNvPr id="128003" name="文本框 4"/>
          <p:cNvSpPr txBox="1"/>
          <p:nvPr/>
        </p:nvSpPr>
        <p:spPr>
          <a:xfrm>
            <a:off x="468313" y="987425"/>
            <a:ext cx="8280400" cy="2762885"/>
          </a:xfrm>
          <a:prstGeom prst="rect">
            <a:avLst/>
          </a:prstGeom>
          <a:noFill/>
          <a:ln w="9525">
            <a:noFill/>
          </a:ln>
        </p:spPr>
        <p:txBody>
          <a:bodyPr lIns="68580" tIns="34290" rIns="68580" bIns="34290">
            <a:spAutoFit/>
          </a:bodyPr>
          <a:lstStyle/>
          <a:p>
            <a:pPr eaLnBrk="1" hangingPunct="1">
              <a:lnSpc>
                <a:spcPct val="120000"/>
              </a:lnSpc>
              <a:buFont typeface="Arial" panose="020B0604020202020204" pitchFamily="34" charset="0"/>
            </a:pPr>
            <a:r>
              <a:rPr lang="zh-CN" altLang="en-US" sz="1800" b="1" dirty="0">
                <a:solidFill>
                  <a:srgbClr val="FF0066"/>
                </a:solidFill>
                <a:latin typeface="华文新魏" panose="02010800040101010101" pitchFamily="2" charset="-122"/>
                <a:ea typeface="华文新魏" panose="02010800040101010101" pitchFamily="2" charset="-122"/>
              </a:rPr>
              <a:t>不用编程器</a:t>
            </a:r>
            <a:r>
              <a:rPr lang="en-US" altLang="zh-CN" sz="1800" dirty="0">
                <a:solidFill>
                  <a:srgbClr val="FF0066"/>
                </a:solidFill>
                <a:latin typeface="华文新魏" panose="02010800040101010101" pitchFamily="2" charset="-122"/>
                <a:ea typeface="华文新魏" panose="02010800040101010101" pitchFamily="2" charset="-122"/>
              </a:rPr>
              <a:t>:</a:t>
            </a:r>
            <a:r>
              <a:rPr lang="zh-CN" altLang="en-US" sz="1800" dirty="0">
                <a:solidFill>
                  <a:schemeClr val="tx1"/>
                </a:solidFill>
                <a:latin typeface="华文新魏" panose="02010800040101010101" pitchFamily="2" charset="-122"/>
                <a:ea typeface="华文新魏" panose="02010800040101010101" pitchFamily="2" charset="-122"/>
              </a:rPr>
              <a:t> </a:t>
            </a:r>
            <a:r>
              <a:rPr lang="zh-CN" altLang="en-US" sz="1800" dirty="0">
                <a:solidFill>
                  <a:schemeClr val="tx1"/>
                </a:solidFill>
                <a:latin typeface="华文新魏" panose="02010800040101010101" pitchFamily="2" charset="-122"/>
                <a:ea typeface="华文新魏" panose="02010800040101010101" pitchFamily="2" charset="-122"/>
                <a:sym typeface="+mn-ea"/>
              </a:rPr>
              <a:t>ISP器件</a:t>
            </a:r>
            <a:r>
              <a:rPr lang="zh-CN" altLang="en-US" sz="1800" dirty="0">
                <a:solidFill>
                  <a:schemeClr val="tx1"/>
                </a:solidFill>
                <a:latin typeface="华文新魏" panose="02010800040101010101" pitchFamily="2" charset="-122"/>
                <a:ea typeface="华文新魏" panose="02010800040101010101" pitchFamily="2" charset="-122"/>
              </a:rPr>
              <a:t>各端口与实际的电路相连，编程时系统处于工作状态，因而在系统编程的关键是编程时不受芯片外部系统的影响，要与之相脱离。</a:t>
            </a:r>
          </a:p>
          <a:p>
            <a:pPr eaLnBrk="1" hangingPunct="1">
              <a:lnSpc>
                <a:spcPct val="120000"/>
              </a:lnSpc>
              <a:buFont typeface="Arial" panose="020B0604020202020204" pitchFamily="34" charset="0"/>
            </a:pPr>
            <a:r>
              <a:rPr lang="zh-CN" altLang="en-US" sz="1800" b="1" dirty="0">
                <a:solidFill>
                  <a:srgbClr val="FF0066"/>
                </a:solidFill>
                <a:latin typeface="华文新魏" panose="02010800040101010101" pitchFamily="2" charset="-122"/>
                <a:ea typeface="华文新魏" panose="02010800040101010101" pitchFamily="2" charset="-122"/>
              </a:rPr>
              <a:t>编程时</a:t>
            </a:r>
            <a:r>
              <a:rPr lang="en-US" altLang="zh-CN" sz="1800" dirty="0">
                <a:solidFill>
                  <a:srgbClr val="FF0066"/>
                </a:solidFill>
                <a:latin typeface="华文新魏" panose="02010800040101010101" pitchFamily="2" charset="-122"/>
                <a:ea typeface="华文新魏" panose="02010800040101010101" pitchFamily="2" charset="-122"/>
              </a:rPr>
              <a:t>:</a:t>
            </a:r>
            <a:r>
              <a:rPr lang="en-US" altLang="zh-CN" sz="1800" dirty="0">
                <a:solidFill>
                  <a:schemeClr val="tx1"/>
                </a:solidFill>
                <a:latin typeface="华文新魏" panose="02010800040101010101" pitchFamily="2" charset="-122"/>
                <a:ea typeface="华文新魏" panose="02010800040101010101" pitchFamily="2" charset="-122"/>
              </a:rPr>
              <a:t> </a:t>
            </a:r>
            <a:r>
              <a:rPr lang="zh-CN" altLang="en-US" sz="1800" dirty="0">
                <a:solidFill>
                  <a:schemeClr val="tx1"/>
                </a:solidFill>
                <a:latin typeface="华文新魏" panose="02010800040101010101" pitchFamily="2" charset="-122"/>
                <a:ea typeface="华文新魏" panose="02010800040101010101" pitchFamily="2" charset="-122"/>
              </a:rPr>
              <a:t>利用PC的并行口</a:t>
            </a:r>
            <a:r>
              <a:rPr lang="en-US" altLang="zh-CN" sz="1800" dirty="0">
                <a:solidFill>
                  <a:schemeClr val="tx1"/>
                </a:solidFill>
                <a:latin typeface="华文新魏" panose="02010800040101010101" pitchFamily="2" charset="-122"/>
                <a:ea typeface="华文新魏" panose="02010800040101010101" pitchFamily="2" charset="-122"/>
              </a:rPr>
              <a:t>/USB</a:t>
            </a:r>
            <a:r>
              <a:rPr lang="zh-CN" altLang="en-US" sz="1800" dirty="0">
                <a:solidFill>
                  <a:schemeClr val="tx1"/>
                </a:solidFill>
                <a:latin typeface="华文新魏" panose="02010800040101010101" pitchFamily="2" charset="-122"/>
                <a:ea typeface="华文新魏" panose="02010800040101010101" pitchFamily="2" charset="-122"/>
              </a:rPr>
              <a:t>向目标板提供编程通信，通信电缆由5根信号线、1根地线和电源线等7根线组成。多块ISP器件可共享一个编程接口。</a:t>
            </a:r>
          </a:p>
          <a:p>
            <a:pPr eaLnBrk="1" hangingPunct="1">
              <a:lnSpc>
                <a:spcPct val="120000"/>
              </a:lnSpc>
              <a:buFont typeface="Arial" panose="020B0604020202020204" pitchFamily="34" charset="0"/>
            </a:pPr>
            <a:r>
              <a:rPr lang="en-US" altLang="zh-CN" sz="1800" dirty="0">
                <a:solidFill>
                  <a:schemeClr val="tx1"/>
                </a:solidFill>
                <a:latin typeface="华文新魏" panose="02010800040101010101" pitchFamily="2" charset="-122"/>
                <a:ea typeface="华文新魏" panose="02010800040101010101" pitchFamily="2" charset="-122"/>
              </a:rPr>
              <a:t>isp</a:t>
            </a:r>
            <a:r>
              <a:rPr lang="zh-CN" altLang="en-US" sz="1800" dirty="0">
                <a:solidFill>
                  <a:schemeClr val="tx1"/>
                </a:solidFill>
                <a:latin typeface="华文新魏" panose="02010800040101010101" pitchFamily="2" charset="-122"/>
                <a:ea typeface="华文新魏" panose="02010800040101010101" pitchFamily="2" charset="-122"/>
              </a:rPr>
              <a:t>LSI的信号线为：</a:t>
            </a:r>
            <a:r>
              <a:rPr lang="en-US" altLang="zh-CN" sz="1800" dirty="0">
                <a:solidFill>
                  <a:schemeClr val="tx1"/>
                </a:solidFill>
                <a:latin typeface="华文新魏" panose="02010800040101010101" pitchFamily="2" charset="-122"/>
                <a:ea typeface="华文新魏" panose="02010800040101010101" pitchFamily="2" charset="-122"/>
              </a:rPr>
              <a:t>/</a:t>
            </a:r>
            <a:r>
              <a:rPr lang="en-US" altLang="zh-CN" dirty="0" err="1">
                <a:solidFill>
                  <a:schemeClr val="tx1"/>
                </a:solidFill>
                <a:latin typeface="Calibri" panose="020F0502020204030204" pitchFamily="34" charset="0"/>
              </a:rPr>
              <a:t>ispEN</a:t>
            </a:r>
            <a:r>
              <a:rPr lang="zh-CN" altLang="en-US" sz="1800" dirty="0">
                <a:solidFill>
                  <a:schemeClr val="tx1"/>
                </a:solidFill>
                <a:latin typeface="华文新魏" panose="02010800040101010101" pitchFamily="2" charset="-122"/>
                <a:ea typeface="华文新魏" panose="02010800040101010101" pitchFamily="2" charset="-122"/>
              </a:rPr>
              <a:t>、SDI、MODE、SDO和SCLK。图4.25所示是一种并联方式，</a:t>
            </a:r>
            <a:r>
              <a:rPr lang="en-US" altLang="zh-CN" sz="1800" dirty="0">
                <a:solidFill>
                  <a:schemeClr val="tx1"/>
                </a:solidFill>
                <a:latin typeface="华文新魏" panose="02010800040101010101" pitchFamily="2" charset="-122"/>
                <a:ea typeface="华文新魏" panose="02010800040101010101" pitchFamily="2" charset="-122"/>
                <a:sym typeface="+mn-ea"/>
              </a:rPr>
              <a:t>/</a:t>
            </a:r>
            <a:r>
              <a:rPr lang="en-US" altLang="zh-CN" sz="1800" dirty="0" err="1">
                <a:solidFill>
                  <a:schemeClr val="tx1"/>
                </a:solidFill>
                <a:sym typeface="+mn-ea"/>
              </a:rPr>
              <a:t>ispEN</a:t>
            </a:r>
            <a:r>
              <a:rPr lang="zh-CN" altLang="en-US" sz="1800" dirty="0">
                <a:solidFill>
                  <a:schemeClr val="tx1"/>
                </a:solidFill>
                <a:latin typeface="华文新魏" panose="02010800040101010101" pitchFamily="2" charset="-122"/>
                <a:ea typeface="华文新魏" panose="02010800040101010101" pitchFamily="2" charset="-122"/>
              </a:rPr>
              <a:t>信号对各ISP器件分别使能，让它们逐个进入编程状态，处于正常工作模式的器件仍继续完成正常的系统工作。各器件的其他4个编程控制信号MODE、SDI、SDO、SCLK分别连在一起。</a:t>
            </a:r>
          </a:p>
        </p:txBody>
      </p:sp>
      <p:pic>
        <p:nvPicPr>
          <p:cNvPr id="128004" name="Picture 6" descr="ISP1.jpg (14111 字节)"/>
          <p:cNvPicPr>
            <a:picLocks noChangeAspect="1"/>
          </p:cNvPicPr>
          <p:nvPr/>
        </p:nvPicPr>
        <p:blipFill>
          <a:blip r:embed="rId3"/>
          <a:stretch>
            <a:fillRect/>
          </a:stretch>
        </p:blipFill>
        <p:spPr>
          <a:xfrm>
            <a:off x="1558925" y="4011613"/>
            <a:ext cx="6181725" cy="10080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8003">
                                            <p:txEl>
                                              <p:pRg st="0" end="0"/>
                                            </p:txEl>
                                          </p:spTgt>
                                        </p:tgtEl>
                                        <p:attrNameLst>
                                          <p:attrName>style.visibility</p:attrName>
                                        </p:attrNameLst>
                                      </p:cBhvr>
                                      <p:to>
                                        <p:strVal val="visible"/>
                                      </p:to>
                                    </p:set>
                                    <p:anim calcmode="lin" valueType="num">
                                      <p:cBhvr additive="base">
                                        <p:cTn id="7" dur="500" fill="hold"/>
                                        <p:tgtEl>
                                          <p:spTgt spid="1280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80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8003">
                                            <p:txEl>
                                              <p:pRg st="1" end="1"/>
                                            </p:txEl>
                                          </p:spTgt>
                                        </p:tgtEl>
                                        <p:attrNameLst>
                                          <p:attrName>style.visibility</p:attrName>
                                        </p:attrNameLst>
                                      </p:cBhvr>
                                      <p:to>
                                        <p:strVal val="visible"/>
                                      </p:to>
                                    </p:set>
                                    <p:anim calcmode="lin" valueType="num">
                                      <p:cBhvr additive="base">
                                        <p:cTn id="13" dur="500" fill="hold"/>
                                        <p:tgtEl>
                                          <p:spTgt spid="1280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80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8003">
                                            <p:txEl>
                                              <p:pRg st="2" end="2"/>
                                            </p:txEl>
                                          </p:spTgt>
                                        </p:tgtEl>
                                        <p:attrNameLst>
                                          <p:attrName>style.visibility</p:attrName>
                                        </p:attrNameLst>
                                      </p:cBhvr>
                                      <p:to>
                                        <p:strVal val="visible"/>
                                      </p:to>
                                    </p:set>
                                    <p:anim calcmode="lin" valueType="num">
                                      <p:cBhvr additive="base">
                                        <p:cTn id="19" dur="500" fill="hold"/>
                                        <p:tgtEl>
                                          <p:spTgt spid="1280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800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灯片编号占位符 5"/>
          <p:cNvSpPr txBox="1">
            <a:spLocks noGrp="1"/>
          </p:cNvSpPr>
          <p:nvPr/>
        </p:nvSpPr>
        <p:spPr>
          <a:xfrm>
            <a:off x="6553200" y="4686300"/>
            <a:ext cx="1905000" cy="342900"/>
          </a:xfrm>
          <a:prstGeom prst="rect">
            <a:avLst/>
          </a:prstGeom>
          <a:noFill/>
          <a:ln w="9525">
            <a:noFill/>
          </a:ln>
        </p:spPr>
        <p:txBody>
          <a:bodyPr/>
          <a:lstStyle/>
          <a:p>
            <a:pPr algn="r" eaLnBrk="1" hangingPunct="1"/>
            <a:fld id="{9A0DB2DC-4C9A-4742-B13C-FB6460FD3503}" type="slidenum">
              <a:rPr lang="en-US" altLang="zh-CN" sz="1400" dirty="0">
                <a:solidFill>
                  <a:schemeClr val="tx1"/>
                </a:solidFill>
                <a:latin typeface="Times New Roman" panose="02020603050405020304" pitchFamily="18" charset="0"/>
              </a:rPr>
              <a:t>24</a:t>
            </a:fld>
            <a:endParaRPr lang="en-US" altLang="zh-CN" sz="1400" dirty="0">
              <a:solidFill>
                <a:schemeClr val="tx1"/>
              </a:solidFill>
              <a:latin typeface="Times New Roman" panose="02020603050405020304" pitchFamily="18" charset="0"/>
            </a:endParaRPr>
          </a:p>
        </p:txBody>
      </p:sp>
      <p:sp>
        <p:nvSpPr>
          <p:cNvPr id="130051" name="Rectangle 2"/>
          <p:cNvSpPr>
            <a:spLocks noGrp="1"/>
          </p:cNvSpPr>
          <p:nvPr>
            <p:ph type="title"/>
          </p:nvPr>
        </p:nvSpPr>
        <p:spPr>
          <a:xfrm>
            <a:off x="611560" y="627534"/>
            <a:ext cx="5256584" cy="436091"/>
          </a:xfrm>
          <a:prstGeom prst="rect">
            <a:avLst/>
          </a:prstGeom>
          <a:solidFill>
            <a:srgbClr val="FFFFFF"/>
          </a:solidFill>
          <a:ln w="9525" cap="flat" cmpd="sng">
            <a:solidFill>
              <a:srgbClr val="000000"/>
            </a:solidFill>
            <a:prstDash val="solid"/>
            <a:headEnd type="none" w="med" len="med"/>
            <a:tailEnd type="none" w="med" len="med"/>
          </a:ln>
        </p:spPr>
        <p:txBody>
          <a:bodyPr anchor="ctr"/>
          <a:lstStyle/>
          <a:p>
            <a:pPr eaLnBrk="1" hangingPunct="1"/>
            <a:r>
              <a:rPr lang="zh-CN" altLang="en-US" sz="2400" dirty="0"/>
              <a:t>早期的独立编程器</a:t>
            </a:r>
            <a:r>
              <a:rPr lang="en-US" altLang="zh-CN" sz="2400" dirty="0"/>
              <a:t>:</a:t>
            </a:r>
            <a:r>
              <a:rPr lang="zh-CN" altLang="en-US" sz="2400" dirty="0"/>
              <a:t>也要与计算机相连</a:t>
            </a:r>
          </a:p>
        </p:txBody>
      </p:sp>
      <p:pic>
        <p:nvPicPr>
          <p:cNvPr id="130052" name="Picture 3"/>
          <p:cNvPicPr>
            <a:picLocks noGrp="1" noChangeAspect="1"/>
          </p:cNvPicPr>
          <p:nvPr>
            <p:ph type="body"/>
          </p:nvPr>
        </p:nvPicPr>
        <p:blipFill>
          <a:blip r:embed="rId3"/>
          <a:stretch>
            <a:fillRect/>
          </a:stretch>
        </p:blipFill>
        <p:spPr>
          <a:xfrm>
            <a:off x="4427538" y="3165475"/>
            <a:ext cx="4464050" cy="1773238"/>
          </a:xfrm>
          <a:prstGeom prst="rect">
            <a:avLst/>
          </a:prstGeom>
          <a:noFill/>
          <a:ln w="9525">
            <a:noFill/>
          </a:ln>
        </p:spPr>
      </p:pic>
      <p:pic>
        <p:nvPicPr>
          <p:cNvPr id="130053" name="Picture 5" descr="c8ab0bce1720f621b700c828"/>
          <p:cNvPicPr>
            <a:picLocks noChangeAspect="1"/>
          </p:cNvPicPr>
          <p:nvPr/>
        </p:nvPicPr>
        <p:blipFill>
          <a:blip r:embed="rId4"/>
          <a:stretch>
            <a:fillRect/>
          </a:stretch>
        </p:blipFill>
        <p:spPr>
          <a:xfrm>
            <a:off x="900113" y="1274763"/>
            <a:ext cx="4321175" cy="2544762"/>
          </a:xfrm>
          <a:prstGeom prst="rect">
            <a:avLst/>
          </a:prstGeom>
          <a:noFill/>
          <a:ln w="9525">
            <a:noFill/>
          </a:ln>
        </p:spPr>
      </p:pic>
      <p:pic>
        <p:nvPicPr>
          <p:cNvPr id="130054" name="Picture 7" descr="cf5a831637151f0af2de32e8"/>
          <p:cNvPicPr>
            <a:picLocks noChangeAspect="1"/>
          </p:cNvPicPr>
          <p:nvPr/>
        </p:nvPicPr>
        <p:blipFill>
          <a:blip r:embed="rId5"/>
          <a:stretch>
            <a:fillRect/>
          </a:stretch>
        </p:blipFill>
        <p:spPr>
          <a:xfrm>
            <a:off x="5364163" y="1274763"/>
            <a:ext cx="3097212" cy="1762125"/>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2"/>
          <p:cNvSpPr>
            <a:spLocks noGrp="1"/>
          </p:cNvSpPr>
          <p:nvPr>
            <p:ph type="title"/>
          </p:nvPr>
        </p:nvSpPr>
        <p:spPr>
          <a:xfrm>
            <a:off x="628650" y="704850"/>
            <a:ext cx="7886700" cy="993775"/>
          </a:xfrm>
          <a:prstGeom prst="rect">
            <a:avLst/>
          </a:prstGeom>
          <a:noFill/>
          <a:ln w="9525">
            <a:noFill/>
          </a:ln>
        </p:spPr>
        <p:txBody>
          <a:bodyPr lIns="68580" tIns="34290" rIns="68580" bIns="34290"/>
          <a:lstStyle/>
          <a:p>
            <a:pPr eaLnBrk="1" hangingPunct="1"/>
            <a:r>
              <a:rPr lang="en-US" altLang="zh-CN" sz="2000" dirty="0">
                <a:latin typeface="华文新魏" panose="02010800040101010101" pitchFamily="2" charset="-122"/>
                <a:ea typeface="华文新魏" panose="02010800040101010101" pitchFamily="2" charset="-122"/>
              </a:rPr>
              <a:t>ISP</a:t>
            </a:r>
            <a:r>
              <a:rPr lang="zh-CN" altLang="en-US" sz="2000" dirty="0">
                <a:latin typeface="华文新魏" panose="02010800040101010101" pitchFamily="2" charset="-122"/>
                <a:ea typeface="华文新魏" panose="02010800040101010101" pitchFamily="2" charset="-122"/>
              </a:rPr>
              <a:t>器件的结构、编程原理和编程方式</a:t>
            </a:r>
          </a:p>
        </p:txBody>
      </p:sp>
      <p:pic>
        <p:nvPicPr>
          <p:cNvPr id="131075" name="图片 -2147482546" descr="4-25"/>
          <p:cNvPicPr>
            <a:picLocks noChangeAspect="1"/>
          </p:cNvPicPr>
          <p:nvPr/>
        </p:nvPicPr>
        <p:blipFill>
          <a:blip r:embed="rId3"/>
          <a:stretch>
            <a:fillRect/>
          </a:stretch>
        </p:blipFill>
        <p:spPr>
          <a:xfrm>
            <a:off x="830263" y="1131888"/>
            <a:ext cx="7097712" cy="3313112"/>
          </a:xfrm>
          <a:prstGeom prst="rect">
            <a:avLst/>
          </a:prstGeom>
          <a:noFill/>
          <a:ln w="9525">
            <a:noFill/>
          </a:ln>
        </p:spPr>
      </p:pic>
      <p:sp>
        <p:nvSpPr>
          <p:cNvPr id="131076" name="文本框 1"/>
          <p:cNvSpPr txBox="1"/>
          <p:nvPr/>
        </p:nvSpPr>
        <p:spPr>
          <a:xfrm>
            <a:off x="2867025" y="4443413"/>
            <a:ext cx="4600575" cy="342900"/>
          </a:xfrm>
          <a:prstGeom prst="rect">
            <a:avLst/>
          </a:prstGeom>
          <a:noFill/>
          <a:ln w="9525">
            <a:noFill/>
          </a:ln>
        </p:spPr>
        <p:txBody>
          <a:bodyPr lIns="68580" tIns="34290" rIns="68580" bIns="34290">
            <a:spAutoFit/>
          </a:bodyPr>
          <a:lstStyle/>
          <a:p>
            <a:pPr eaLnBrk="1" hangingPunct="1">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图4.25  ISP编程电路</a:t>
            </a:r>
          </a:p>
        </p:txBody>
      </p:sp>
      <p:cxnSp>
        <p:nvCxnSpPr>
          <p:cNvPr id="2" name="直接连接符 1"/>
          <p:cNvCxnSpPr/>
          <p:nvPr/>
        </p:nvCxnSpPr>
        <p:spPr>
          <a:xfrm>
            <a:off x="1619885" y="1779905"/>
            <a:ext cx="2053590" cy="0"/>
          </a:xfrm>
          <a:prstGeom prst="line">
            <a:avLst/>
          </a:prstGeom>
          <a:solidFill>
            <a:schemeClr val="accent1"/>
          </a:solidFill>
          <a:ln w="12700" cap="flat" cmpd="sng" algn="ctr">
            <a:solidFill>
              <a:schemeClr val="tx1"/>
            </a:solidFill>
            <a:prstDash val="solid"/>
            <a:round/>
            <a:headEnd type="none" w="med" len="med"/>
            <a:tailEnd type="none" w="med" len="med"/>
          </a:ln>
        </p:spPr>
      </p:cxnSp>
      <p:cxnSp>
        <p:nvCxnSpPr>
          <p:cNvPr id="3" name="直接连接符 2"/>
          <p:cNvCxnSpPr/>
          <p:nvPr/>
        </p:nvCxnSpPr>
        <p:spPr>
          <a:xfrm flipV="1">
            <a:off x="3669665" y="1779905"/>
            <a:ext cx="0" cy="287655"/>
          </a:xfrm>
          <a:prstGeom prst="line">
            <a:avLst/>
          </a:prstGeom>
          <a:solidFill>
            <a:schemeClr val="accent1"/>
          </a:solidFill>
          <a:ln w="19050" cap="flat" cmpd="sng" algn="ctr">
            <a:solidFill>
              <a:schemeClr val="tx1"/>
            </a:solidFill>
            <a:prstDash val="solid"/>
            <a:round/>
            <a:headEnd type="none" w="med" len="med"/>
            <a:tailEnd type="none" w="med" len="med"/>
          </a:ln>
        </p:spPr>
      </p:cxnSp>
      <p:sp>
        <p:nvSpPr>
          <p:cNvPr id="4" name="文本框 3"/>
          <p:cNvSpPr txBox="1"/>
          <p:nvPr/>
        </p:nvSpPr>
        <p:spPr>
          <a:xfrm>
            <a:off x="6948805" y="1347470"/>
            <a:ext cx="2243455" cy="645160"/>
          </a:xfrm>
          <a:prstGeom prst="rect">
            <a:avLst/>
          </a:prstGeom>
          <a:noFill/>
        </p:spPr>
        <p:txBody>
          <a:bodyPr wrap="square" rtlCol="0">
            <a:spAutoFit/>
          </a:bodyPr>
          <a:lstStyle/>
          <a:p>
            <a:r>
              <a:rPr lang="zh-CN" altLang="en-US" sz="1800" dirty="0">
                <a:solidFill>
                  <a:schemeClr val="tx1"/>
                </a:solidFill>
                <a:latin typeface="华文新魏" panose="02010800040101010101" pitchFamily="2" charset="-122"/>
                <a:ea typeface="华文新魏" panose="02010800040101010101" pitchFamily="2" charset="-122"/>
              </a:rPr>
              <a:t>上位机只有</a:t>
            </a:r>
            <a:r>
              <a:rPr lang="en-US" altLang="zh-CN" sz="1800" dirty="0">
                <a:solidFill>
                  <a:schemeClr val="tx1"/>
                </a:solidFill>
                <a:latin typeface="华文新魏" panose="02010800040101010101" pitchFamily="2" charset="-122"/>
                <a:ea typeface="华文新魏" panose="02010800040101010101" pitchFamily="2" charset="-122"/>
              </a:rPr>
              <a:t>1</a:t>
            </a:r>
            <a:r>
              <a:rPr lang="zh-CN" altLang="en-US" sz="1800" dirty="0">
                <a:solidFill>
                  <a:schemeClr val="tx1"/>
                </a:solidFill>
                <a:latin typeface="华文新魏" panose="02010800040101010101" pitchFamily="2" charset="-122"/>
                <a:ea typeface="华文新魏" panose="02010800040101010101" pitchFamily="2" charset="-122"/>
              </a:rPr>
              <a:t>个</a:t>
            </a:r>
            <a:r>
              <a:rPr lang="en-US" altLang="zh-CN" sz="1800" dirty="0">
                <a:solidFill>
                  <a:schemeClr val="tx1"/>
                </a:solidFill>
                <a:latin typeface="华文新魏" panose="02010800040101010101" pitchFamily="2" charset="-122"/>
                <a:ea typeface="华文新魏" panose="02010800040101010101" pitchFamily="2" charset="-122"/>
              </a:rPr>
              <a:t>/</a:t>
            </a:r>
            <a:r>
              <a:rPr lang="en-US" altLang="zh-CN" sz="1800" dirty="0" err="1">
                <a:solidFill>
                  <a:schemeClr val="tx1"/>
                </a:solidFill>
                <a:latin typeface="华文新魏" panose="02010800040101010101" pitchFamily="2" charset="-122"/>
                <a:ea typeface="华文新魏" panose="02010800040101010101" pitchFamily="2" charset="-122"/>
              </a:rPr>
              <a:t>ispEN</a:t>
            </a:r>
            <a:r>
              <a:rPr lang="zh-CN" altLang="en-US" sz="1800" dirty="0">
                <a:solidFill>
                  <a:schemeClr val="tx1"/>
                </a:solidFill>
                <a:latin typeface="华文新魏" panose="02010800040101010101" pitchFamily="2" charset="-122"/>
                <a:ea typeface="华文新魏" panose="02010800040101010101" pitchFamily="2" charset="-122"/>
              </a:rPr>
              <a:t>输出怎么办？</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标题 2"/>
          <p:cNvSpPr>
            <a:spLocks noGrp="1"/>
          </p:cNvSpPr>
          <p:nvPr>
            <p:ph type="title"/>
          </p:nvPr>
        </p:nvSpPr>
        <p:spPr>
          <a:xfrm>
            <a:off x="628650" y="633730"/>
            <a:ext cx="7886700" cy="544830"/>
          </a:xfrm>
          <a:prstGeom prst="rect">
            <a:avLst/>
          </a:prstGeom>
          <a:noFill/>
          <a:ln w="9525">
            <a:noFill/>
          </a:ln>
        </p:spPr>
        <p:txBody>
          <a:bodyPr lIns="68580" tIns="34290" rIns="68580" bIns="34290"/>
          <a:lstStyle/>
          <a:p>
            <a:pPr eaLnBrk="1" hangingPunct="1"/>
            <a:r>
              <a:rPr lang="en-US" altLang="zh-CN" sz="2000" b="1" dirty="0">
                <a:solidFill>
                  <a:srgbClr val="FF0066"/>
                </a:solidFill>
                <a:latin typeface="华文新魏" panose="02010800040101010101" pitchFamily="2" charset="-122"/>
                <a:ea typeface="华文新魏" panose="02010800040101010101" pitchFamily="2" charset="-122"/>
              </a:rPr>
              <a:t>ISP</a:t>
            </a:r>
            <a:r>
              <a:rPr lang="zh-CN" altLang="en-US" sz="2000" b="1" dirty="0">
                <a:solidFill>
                  <a:srgbClr val="FF0066"/>
                </a:solidFill>
                <a:latin typeface="华文新魏" panose="02010800040101010101" pitchFamily="2" charset="-122"/>
                <a:ea typeface="华文新魏" panose="02010800040101010101" pitchFamily="2" charset="-122"/>
              </a:rPr>
              <a:t>器件的结构、编程原理和编程方式</a:t>
            </a:r>
          </a:p>
        </p:txBody>
      </p:sp>
      <p:sp>
        <p:nvSpPr>
          <p:cNvPr id="133123" name="文本框 4"/>
          <p:cNvSpPr txBox="1"/>
          <p:nvPr/>
        </p:nvSpPr>
        <p:spPr>
          <a:xfrm>
            <a:off x="323850" y="1160145"/>
            <a:ext cx="8569325" cy="2945765"/>
          </a:xfrm>
          <a:prstGeom prst="rect">
            <a:avLst/>
          </a:prstGeom>
          <a:noFill/>
          <a:ln w="9525">
            <a:noFill/>
          </a:ln>
        </p:spPr>
        <p:txBody>
          <a:bodyPr wrap="square" lIns="68580" tIns="34290" rIns="68580" bIns="34290">
            <a:spAutoFit/>
          </a:bodyPr>
          <a:lstStyle/>
          <a:p>
            <a:pPr eaLnBrk="1" hangingPunct="1">
              <a:lnSpc>
                <a:spcPct val="130000"/>
              </a:lnSpc>
              <a:buFont typeface="Arial" panose="020B0604020202020204" pitchFamily="34" charset="0"/>
            </a:pPr>
            <a:r>
              <a:rPr lang="en-US" altLang="zh-CN" sz="1800" b="1" dirty="0">
                <a:solidFill>
                  <a:schemeClr val="tx1"/>
                </a:solidFill>
                <a:latin typeface="华文新魏" panose="02010800040101010101" pitchFamily="2" charset="-122"/>
                <a:ea typeface="华文新魏" panose="02010800040101010101" pitchFamily="2" charset="-122"/>
              </a:rPr>
              <a:t>        </a:t>
            </a:r>
            <a:r>
              <a:rPr lang="zh-CN" altLang="en-US" sz="1800" b="1" dirty="0">
                <a:solidFill>
                  <a:schemeClr val="tx1"/>
                </a:solidFill>
                <a:latin typeface="华文新魏" panose="02010800040101010101" pitchFamily="2" charset="-122"/>
                <a:ea typeface="华文新魏" panose="02010800040101010101" pitchFamily="2" charset="-122"/>
              </a:rPr>
              <a:t>ISPLSI器件的工作模式有两种：</a:t>
            </a:r>
            <a:r>
              <a:rPr lang="zh-CN" altLang="en-US" sz="1800" b="1" dirty="0">
                <a:solidFill>
                  <a:srgbClr val="FF0066"/>
                </a:solidFill>
                <a:latin typeface="华文新魏" panose="02010800040101010101" pitchFamily="2" charset="-122"/>
                <a:ea typeface="华文新魏" panose="02010800040101010101" pitchFamily="2" charset="-122"/>
              </a:rPr>
              <a:t>通常模式和编程模式</a:t>
            </a:r>
            <a:r>
              <a:rPr lang="zh-CN" altLang="en-US" sz="1800" b="1" dirty="0">
                <a:solidFill>
                  <a:schemeClr val="tx1"/>
                </a:solidFill>
                <a:latin typeface="华文新魏" panose="02010800040101010101" pitchFamily="2" charset="-122"/>
                <a:ea typeface="华文新魏" panose="02010800040101010101" pitchFamily="2" charset="-122"/>
              </a:rPr>
              <a:t>。当</a:t>
            </a:r>
            <a:r>
              <a:rPr lang="en-US" altLang="zh-CN" sz="1800" dirty="0">
                <a:solidFill>
                  <a:schemeClr val="tx1"/>
                </a:solidFill>
                <a:latin typeface="华文新魏" panose="02010800040101010101" pitchFamily="2" charset="-122"/>
                <a:ea typeface="华文新魏" panose="02010800040101010101" pitchFamily="2" charset="-122"/>
                <a:sym typeface="+mn-ea"/>
              </a:rPr>
              <a:t>/</a:t>
            </a:r>
            <a:r>
              <a:rPr lang="en-US" altLang="zh-CN" sz="1800" dirty="0" err="1">
                <a:solidFill>
                  <a:schemeClr val="tx1"/>
                </a:solidFill>
                <a:sym typeface="+mn-ea"/>
              </a:rPr>
              <a:t>ispEN</a:t>
            </a:r>
            <a:r>
              <a:rPr lang="zh-CN" altLang="en-US" sz="1800" b="1" dirty="0">
                <a:solidFill>
                  <a:schemeClr val="tx1"/>
                </a:solidFill>
                <a:latin typeface="华文新魏" panose="02010800040101010101" pitchFamily="2" charset="-122"/>
                <a:ea typeface="华文新魏" panose="02010800040101010101" pitchFamily="2" charset="-122"/>
              </a:rPr>
              <a:t>为高电平时，器件处于</a:t>
            </a:r>
            <a:r>
              <a:rPr lang="zh-CN" altLang="en-US" sz="1800" b="1" u="sng" dirty="0">
                <a:solidFill>
                  <a:schemeClr val="tx1"/>
                </a:solidFill>
                <a:latin typeface="华文新魏" panose="02010800040101010101" pitchFamily="2" charset="-122"/>
                <a:ea typeface="华文新魏" panose="02010800040101010101" pitchFamily="2" charset="-122"/>
              </a:rPr>
              <a:t>通常模式</a:t>
            </a:r>
            <a:r>
              <a:rPr lang="zh-CN" altLang="en-US" sz="1800" b="1" dirty="0">
                <a:solidFill>
                  <a:schemeClr val="tx1"/>
                </a:solidFill>
                <a:latin typeface="华文新魏" panose="02010800040101010101" pitchFamily="2" charset="-122"/>
                <a:ea typeface="华文新魏" panose="02010800040101010101" pitchFamily="2" charset="-122"/>
              </a:rPr>
              <a:t>，这时SDI、MODE、SDO、 SCLK可作为器件的输入端。</a:t>
            </a:r>
          </a:p>
          <a:p>
            <a:pPr eaLnBrk="1" hangingPunct="1">
              <a:lnSpc>
                <a:spcPct val="130000"/>
              </a:lnSpc>
              <a:buFont typeface="Arial" panose="020B0604020202020204" pitchFamily="34" charset="0"/>
            </a:pPr>
            <a:r>
              <a:rPr lang="en-US" altLang="zh-CN" sz="1800" b="1" dirty="0">
                <a:solidFill>
                  <a:schemeClr val="tx1"/>
                </a:solidFill>
                <a:latin typeface="华文新魏" panose="02010800040101010101" pitchFamily="2" charset="-122"/>
                <a:ea typeface="华文新魏" panose="02010800040101010101" pitchFamily="2" charset="-122"/>
              </a:rPr>
              <a:t>       </a:t>
            </a:r>
            <a:r>
              <a:rPr lang="zh-CN" altLang="en-US" sz="1800" b="1" dirty="0">
                <a:solidFill>
                  <a:schemeClr val="tx1"/>
                </a:solidFill>
                <a:latin typeface="华文新魏" panose="02010800040101010101" pitchFamily="2" charset="-122"/>
                <a:ea typeface="华文新魏" panose="02010800040101010101" pitchFamily="2" charset="-122"/>
              </a:rPr>
              <a:t>处于</a:t>
            </a:r>
            <a:r>
              <a:rPr lang="zh-CN" altLang="en-US" sz="1800" b="1" u="sng" dirty="0">
                <a:solidFill>
                  <a:schemeClr val="tx1"/>
                </a:solidFill>
                <a:latin typeface="华文新魏" panose="02010800040101010101" pitchFamily="2" charset="-122"/>
                <a:ea typeface="华文新魏" panose="02010800040101010101" pitchFamily="2" charset="-122"/>
              </a:rPr>
              <a:t>编程模式</a:t>
            </a:r>
            <a:r>
              <a:rPr lang="zh-CN" altLang="en-US" sz="1800" b="1" dirty="0">
                <a:solidFill>
                  <a:schemeClr val="tx1"/>
                </a:solidFill>
                <a:latin typeface="华文新魏" panose="02010800040101010101" pitchFamily="2" charset="-122"/>
                <a:ea typeface="华文新魏" panose="02010800040101010101" pitchFamily="2" charset="-122"/>
              </a:rPr>
              <a:t>，器件所有I/O端皆处于高阻状态，内部100kΩ上拉电阻发挥作用，切断了芯片与外部电路联系。SDI可以实现两种功能，由MODE控制：当MODE为低时，SDI为串行移位寄存器的输入；当MODE为高时，SDI作为控制信号。</a:t>
            </a:r>
          </a:p>
          <a:p>
            <a:pPr eaLnBrk="1" hangingPunct="1">
              <a:lnSpc>
                <a:spcPct val="130000"/>
              </a:lnSpc>
              <a:buFont typeface="Arial" panose="020B0604020202020204" pitchFamily="34" charset="0"/>
            </a:pPr>
            <a:r>
              <a:rPr lang="en-US" altLang="zh-CN" sz="1800" b="1" dirty="0">
                <a:solidFill>
                  <a:schemeClr val="tx1"/>
                </a:solidFill>
                <a:latin typeface="华文新魏" panose="02010800040101010101" pitchFamily="2" charset="-122"/>
                <a:ea typeface="华文新魏" panose="02010800040101010101" pitchFamily="2" charset="-122"/>
              </a:rPr>
              <a:t>       </a:t>
            </a:r>
            <a:r>
              <a:rPr lang="zh-CN" altLang="en-US" sz="1800" b="1" dirty="0">
                <a:solidFill>
                  <a:schemeClr val="tx1"/>
                </a:solidFill>
                <a:latin typeface="华文新魏" panose="02010800040101010101" pitchFamily="2" charset="-122"/>
                <a:ea typeface="华文新魏" panose="02010800040101010101" pitchFamily="2" charset="-122"/>
              </a:rPr>
              <a:t>器件在编程时还应将横向移位寄存器的输出传送给计算机，以便对编程数据进行校验，所以器件上还有一个串行数据输出端SDO。时钟SCLK提供了串行移位寄存器和片内时序机的时钟信号。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23">
                                            <p:txEl>
                                              <p:pRg st="0" end="0"/>
                                            </p:txEl>
                                          </p:spTgt>
                                        </p:tgtEl>
                                        <p:attrNameLst>
                                          <p:attrName>style.visibility</p:attrName>
                                        </p:attrNameLst>
                                      </p:cBhvr>
                                      <p:to>
                                        <p:strVal val="visible"/>
                                      </p:to>
                                    </p:set>
                                    <p:anim calcmode="lin" valueType="num">
                                      <p:cBhvr additive="base">
                                        <p:cTn id="7" dur="500" fill="hold"/>
                                        <p:tgtEl>
                                          <p:spTgt spid="1331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123">
                                            <p:txEl>
                                              <p:pRg st="1" end="1"/>
                                            </p:txEl>
                                          </p:spTgt>
                                        </p:tgtEl>
                                        <p:attrNameLst>
                                          <p:attrName>style.visibility</p:attrName>
                                        </p:attrNameLst>
                                      </p:cBhvr>
                                      <p:to>
                                        <p:strVal val="visible"/>
                                      </p:to>
                                    </p:set>
                                    <p:anim calcmode="lin" valueType="num">
                                      <p:cBhvr additive="base">
                                        <p:cTn id="13" dur="500" fill="hold"/>
                                        <p:tgtEl>
                                          <p:spTgt spid="1331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3123">
                                            <p:txEl>
                                              <p:pRg st="2" end="2"/>
                                            </p:txEl>
                                          </p:spTgt>
                                        </p:tgtEl>
                                        <p:attrNameLst>
                                          <p:attrName>style.visibility</p:attrName>
                                        </p:attrNameLst>
                                      </p:cBhvr>
                                      <p:to>
                                        <p:strVal val="visible"/>
                                      </p:to>
                                    </p:set>
                                    <p:anim calcmode="lin" valueType="num">
                                      <p:cBhvr additive="base">
                                        <p:cTn id="19" dur="500" fill="hold"/>
                                        <p:tgtEl>
                                          <p:spTgt spid="13312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2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2"/>
          <p:cNvSpPr>
            <a:spLocks noGrp="1"/>
          </p:cNvSpPr>
          <p:nvPr>
            <p:ph type="title"/>
          </p:nvPr>
        </p:nvSpPr>
        <p:spPr>
          <a:xfrm>
            <a:off x="628650" y="600075"/>
            <a:ext cx="7886700" cy="458788"/>
          </a:xfrm>
          <a:prstGeom prst="rect">
            <a:avLst/>
          </a:prstGeom>
          <a:noFill/>
          <a:ln w="9525">
            <a:noFill/>
          </a:ln>
        </p:spPr>
        <p:txBody>
          <a:bodyPr lIns="68580" tIns="34290" rIns="68580" bIns="34290"/>
          <a:lstStyle/>
          <a:p>
            <a:pPr eaLnBrk="1" hangingPunct="1"/>
            <a:r>
              <a:rPr lang="en-US" altLang="zh-CN" sz="2000" b="1" dirty="0">
                <a:solidFill>
                  <a:srgbClr val="FF0066"/>
                </a:solidFill>
                <a:latin typeface="华文新魏" panose="02010800040101010101" pitchFamily="2" charset="-122"/>
                <a:ea typeface="华文新魏" panose="02010800040101010101" pitchFamily="2" charset="-122"/>
              </a:rPr>
              <a:t>ISP</a:t>
            </a:r>
            <a:r>
              <a:rPr lang="zh-CN" altLang="en-US" sz="2000" b="1" dirty="0">
                <a:solidFill>
                  <a:srgbClr val="FF0066"/>
                </a:solidFill>
                <a:latin typeface="华文新魏" panose="02010800040101010101" pitchFamily="2" charset="-122"/>
                <a:ea typeface="华文新魏" panose="02010800040101010101" pitchFamily="2" charset="-122"/>
              </a:rPr>
              <a:t>器件的结构、编程原理和编程方式</a:t>
            </a:r>
          </a:p>
        </p:txBody>
      </p:sp>
      <p:sp>
        <p:nvSpPr>
          <p:cNvPr id="135171" name="文本框 4"/>
          <p:cNvSpPr txBox="1"/>
          <p:nvPr/>
        </p:nvSpPr>
        <p:spPr>
          <a:xfrm>
            <a:off x="539750" y="1455420"/>
            <a:ext cx="4003675" cy="3115310"/>
          </a:xfrm>
          <a:prstGeom prst="rect">
            <a:avLst/>
          </a:prstGeom>
          <a:noFill/>
          <a:ln w="9525">
            <a:noFill/>
          </a:ln>
        </p:spPr>
        <p:txBody>
          <a:bodyPr wrap="square" lIns="68580" tIns="34290" rIns="68580" bIns="34290">
            <a:spAutoFit/>
          </a:bodyPr>
          <a:lstStyle/>
          <a:p>
            <a:pPr eaLnBrk="1" hangingPunct="1">
              <a:lnSpc>
                <a:spcPct val="11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编程过程分为3步：①按地址和命令将JEDEC文件中的数据自SDI端串行输入数据寄存器；②将编程数据写进E2CMOS逻辑单元；③将写入的数据自SDO移出进行校验。</a:t>
            </a:r>
          </a:p>
          <a:p>
            <a:pPr eaLnBrk="1" hangingPunct="1">
              <a:lnSpc>
                <a:spcPct val="11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其中第二步操作中采用逐行编程。如图4.26所示，该阵列结构共有</a:t>
            </a:r>
            <a:r>
              <a:rPr lang="en-US" altLang="zh-CN" dirty="0">
                <a:solidFill>
                  <a:schemeClr val="tx1"/>
                </a:solidFill>
                <a:latin typeface="华文新魏" panose="02010800040101010101" pitchFamily="2" charset="-122"/>
                <a:ea typeface="华文新魏" panose="02010800040101010101" pitchFamily="2" charset="-122"/>
              </a:rPr>
              <a:t>96</a:t>
            </a:r>
            <a:r>
              <a:rPr lang="zh-CN" altLang="en-US" dirty="0">
                <a:solidFill>
                  <a:schemeClr val="tx1"/>
                </a:solidFill>
                <a:latin typeface="华文新魏" panose="02010800040101010101" pitchFamily="2" charset="-122"/>
                <a:ea typeface="华文新魏" panose="02010800040101010101" pitchFamily="2" charset="-122"/>
              </a:rPr>
              <a:t>行，用图中纵向的</a:t>
            </a:r>
            <a:r>
              <a:rPr lang="en-US" altLang="zh-CN" dirty="0">
                <a:solidFill>
                  <a:schemeClr val="tx1"/>
                </a:solidFill>
                <a:latin typeface="华文新魏" panose="02010800040101010101" pitchFamily="2" charset="-122"/>
                <a:ea typeface="华文新魏" panose="02010800040101010101" pitchFamily="2" charset="-122"/>
              </a:rPr>
              <a:t>96</a:t>
            </a:r>
            <a:r>
              <a:rPr lang="zh-CN" altLang="en-US" dirty="0">
                <a:solidFill>
                  <a:schemeClr val="tx1"/>
                </a:solidFill>
                <a:latin typeface="华文新魏" panose="02010800040101010101" pitchFamily="2" charset="-122"/>
                <a:ea typeface="华文新魏" panose="02010800040101010101" pitchFamily="2" charset="-122"/>
              </a:rPr>
              <a:t>位地址移位寄存器来选择要写进的逻辑单元地址。</a:t>
            </a:r>
          </a:p>
        </p:txBody>
      </p:sp>
      <p:pic>
        <p:nvPicPr>
          <p:cNvPr id="135172" name="图片 -2147482613" descr="4-26"/>
          <p:cNvPicPr>
            <a:picLocks noChangeAspect="1"/>
          </p:cNvPicPr>
          <p:nvPr/>
        </p:nvPicPr>
        <p:blipFill>
          <a:blip r:embed="rId3"/>
          <a:stretch>
            <a:fillRect/>
          </a:stretch>
        </p:blipFill>
        <p:spPr>
          <a:xfrm>
            <a:off x="4636770" y="1132205"/>
            <a:ext cx="4112260" cy="2919095"/>
          </a:xfrm>
          <a:prstGeom prst="rect">
            <a:avLst/>
          </a:prstGeom>
          <a:noFill/>
          <a:ln w="9525">
            <a:noFill/>
          </a:ln>
        </p:spPr>
      </p:pic>
      <p:sp>
        <p:nvSpPr>
          <p:cNvPr id="135173" name="文本框 1"/>
          <p:cNvSpPr txBox="1"/>
          <p:nvPr/>
        </p:nvSpPr>
        <p:spPr>
          <a:xfrm>
            <a:off x="5435600" y="4481513"/>
            <a:ext cx="3384550" cy="342900"/>
          </a:xfrm>
          <a:prstGeom prst="rect">
            <a:avLst/>
          </a:prstGeom>
          <a:noFill/>
          <a:ln w="9525">
            <a:noFill/>
          </a:ln>
        </p:spPr>
        <p:txBody>
          <a:bodyPr lIns="68580" tIns="34290" rIns="68580" bIns="34290">
            <a:spAutoFit/>
          </a:bodyPr>
          <a:lstStyle/>
          <a:p>
            <a:pPr eaLnBrk="1" hangingPunct="1">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图4.26  ISPLSI器件的结构图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anim calcmode="lin" valueType="num">
                                      <p:cBhvr additive="base">
                                        <p:cTn id="7" dur="500" fill="hold"/>
                                        <p:tgtEl>
                                          <p:spTgt spid="1351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5171">
                                            <p:txEl>
                                              <p:pRg st="1" end="1"/>
                                            </p:txEl>
                                          </p:spTgt>
                                        </p:tgtEl>
                                        <p:attrNameLst>
                                          <p:attrName>style.visibility</p:attrName>
                                        </p:attrNameLst>
                                      </p:cBhvr>
                                      <p:to>
                                        <p:strVal val="visible"/>
                                      </p:to>
                                    </p:set>
                                    <p:anim calcmode="lin" valueType="num">
                                      <p:cBhvr additive="base">
                                        <p:cTn id="13" dur="500" fill="hold"/>
                                        <p:tgtEl>
                                          <p:spTgt spid="1351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517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2"/>
          <p:cNvSpPr>
            <a:spLocks noGrp="1"/>
          </p:cNvSpPr>
          <p:nvPr>
            <p:ph type="title"/>
          </p:nvPr>
        </p:nvSpPr>
        <p:spPr>
          <a:xfrm>
            <a:off x="323850" y="627063"/>
            <a:ext cx="7886700" cy="857250"/>
          </a:xfrm>
          <a:prstGeom prst="rect">
            <a:avLst/>
          </a:prstGeom>
          <a:noFill/>
          <a:ln w="9525">
            <a:noFill/>
          </a:ln>
        </p:spPr>
        <p:txBody>
          <a:bodyPr lIns="68580" tIns="34290" rIns="68580" bIns="34290"/>
          <a:lstStyle/>
          <a:p>
            <a:pPr eaLnBrk="1" hangingPunct="1"/>
            <a:r>
              <a:rPr lang="zh-CN" altLang="en-US" sz="2000" b="1" dirty="0">
                <a:latin typeface="华文新魏" panose="02010800040101010101" pitchFamily="2" charset="-122"/>
                <a:ea typeface="华文新魏" panose="02010800040101010101" pitchFamily="2" charset="-122"/>
              </a:rPr>
              <a:t>1．Lattice公司ISP器件</a:t>
            </a:r>
          </a:p>
        </p:txBody>
      </p:sp>
      <p:sp>
        <p:nvSpPr>
          <p:cNvPr id="139267" name="文本框 4"/>
          <p:cNvSpPr txBox="1"/>
          <p:nvPr/>
        </p:nvSpPr>
        <p:spPr>
          <a:xfrm>
            <a:off x="539750" y="1203325"/>
            <a:ext cx="3384550" cy="3023235"/>
          </a:xfrm>
          <a:prstGeom prst="rect">
            <a:avLst/>
          </a:prstGeom>
          <a:noFill/>
          <a:ln w="9525">
            <a:noFill/>
          </a:ln>
        </p:spPr>
        <p:txBody>
          <a:bodyPr lIns="68580" tIns="34290" rIns="68580" bIns="34290">
            <a:spAutoFit/>
          </a:bodyPr>
          <a:lstStyle/>
          <a:p>
            <a:pPr eaLnBrk="1" hangingPunct="1">
              <a:lnSpc>
                <a:spcPct val="120000"/>
              </a:lnSpc>
              <a:buFont typeface="Arial" panose="020B0604020202020204" pitchFamily="34" charset="0"/>
            </a:pPr>
            <a:r>
              <a:rPr lang="zh-CN" altLang="en-US" b="1" dirty="0">
                <a:solidFill>
                  <a:srgbClr val="FF0000"/>
                </a:solidFill>
                <a:latin typeface="华文新魏" panose="02010800040101010101" pitchFamily="2" charset="-122"/>
                <a:ea typeface="华文新魏" panose="02010800040101010101" pitchFamily="2" charset="-122"/>
              </a:rPr>
              <a:t>1）器件的结构</a:t>
            </a:r>
          </a:p>
          <a:p>
            <a:pPr eaLnBrk="1" hangingPunct="1">
              <a:lnSpc>
                <a:spcPct val="120000"/>
              </a:lnSpc>
              <a:buFont typeface="Arial" panose="020B0604020202020204" pitchFamily="34" charset="0"/>
            </a:pPr>
            <a:r>
              <a:rPr lang="zh-CN" altLang="en-US" b="1" dirty="0">
                <a:solidFill>
                  <a:schemeClr val="tx1"/>
                </a:solidFill>
                <a:latin typeface="华文新魏" panose="02010800040101010101" pitchFamily="2" charset="-122"/>
                <a:ea typeface="华文新魏" panose="02010800040101010101" pitchFamily="2" charset="-122"/>
              </a:rPr>
              <a:t>ISPLSI 1032芯片是E</a:t>
            </a:r>
            <a:r>
              <a:rPr lang="zh-CN" altLang="en-US" b="1" baseline="30000" dirty="0">
                <a:solidFill>
                  <a:schemeClr val="tx1"/>
                </a:solidFill>
                <a:latin typeface="华文新魏" panose="02010800040101010101" pitchFamily="2" charset="-122"/>
                <a:ea typeface="华文新魏" panose="02010800040101010101" pitchFamily="2" charset="-122"/>
              </a:rPr>
              <a:t>2</a:t>
            </a:r>
            <a:r>
              <a:rPr lang="zh-CN" altLang="en-US" b="1" dirty="0">
                <a:solidFill>
                  <a:schemeClr val="tx1"/>
                </a:solidFill>
                <a:latin typeface="华文新魏" panose="02010800040101010101" pitchFamily="2" charset="-122"/>
                <a:ea typeface="华文新魏" panose="02010800040101010101" pitchFamily="2" charset="-122"/>
              </a:rPr>
              <a:t>CMOS器件，由</a:t>
            </a:r>
            <a:r>
              <a:rPr lang="en-US" altLang="zh-CN" b="1" dirty="0">
                <a:solidFill>
                  <a:schemeClr val="tx1"/>
                </a:solidFill>
                <a:latin typeface="华文新魏" panose="02010800040101010101" pitchFamily="2" charset="-122"/>
                <a:ea typeface="华文新魏" panose="02010800040101010101" pitchFamily="2" charset="-122"/>
              </a:rPr>
              <a:t>4</a:t>
            </a:r>
            <a:r>
              <a:rPr lang="zh-CN" altLang="en-US" b="1" dirty="0">
                <a:solidFill>
                  <a:schemeClr val="tx1"/>
                </a:solidFill>
                <a:latin typeface="华文新魏" panose="02010800040101010101" pitchFamily="2" charset="-122"/>
                <a:ea typeface="华文新魏" panose="02010800040101010101" pitchFamily="2" charset="-122"/>
              </a:rPr>
              <a:t>个巨块组成，巨块之间通过</a:t>
            </a:r>
            <a:r>
              <a:rPr lang="zh-CN" altLang="en-US" b="1" u="sng" dirty="0">
                <a:solidFill>
                  <a:schemeClr val="tx1"/>
                </a:solidFill>
                <a:latin typeface="华文新魏" panose="02010800040101010101" pitchFamily="2" charset="-122"/>
                <a:ea typeface="华文新魏" panose="02010800040101010101" pitchFamily="2" charset="-122"/>
              </a:rPr>
              <a:t>全局布线区GRP</a:t>
            </a:r>
            <a:r>
              <a:rPr lang="zh-CN" altLang="en-US" b="1" dirty="0">
                <a:solidFill>
                  <a:schemeClr val="tx1"/>
                </a:solidFill>
                <a:latin typeface="华文新魏" panose="02010800040101010101" pitchFamily="2" charset="-122"/>
                <a:ea typeface="华文新魏" panose="02010800040101010101" pitchFamily="2" charset="-122"/>
              </a:rPr>
              <a:t>连接起来。每个巨块包括</a:t>
            </a:r>
            <a:r>
              <a:rPr lang="en-US" altLang="zh-CN" b="1" dirty="0">
                <a:solidFill>
                  <a:schemeClr val="tx1"/>
                </a:solidFill>
                <a:latin typeface="华文新魏" panose="02010800040101010101" pitchFamily="2" charset="-122"/>
                <a:ea typeface="华文新魏" panose="02010800040101010101" pitchFamily="2" charset="-122"/>
              </a:rPr>
              <a:t>8</a:t>
            </a:r>
            <a:r>
              <a:rPr lang="zh-CN" altLang="en-US" b="1" dirty="0">
                <a:solidFill>
                  <a:schemeClr val="tx1"/>
                </a:solidFill>
                <a:latin typeface="华文新魏" panose="02010800040101010101" pitchFamily="2" charset="-122"/>
                <a:ea typeface="华文新魏" panose="02010800040101010101" pitchFamily="2" charset="-122"/>
              </a:rPr>
              <a:t>个</a:t>
            </a:r>
            <a:r>
              <a:rPr lang="zh-CN" altLang="en-US" b="1" u="sng" dirty="0">
                <a:solidFill>
                  <a:schemeClr val="tx1"/>
                </a:solidFill>
                <a:latin typeface="华文新魏" panose="02010800040101010101" pitchFamily="2" charset="-122"/>
                <a:ea typeface="华文新魏" panose="02010800040101010101" pitchFamily="2" charset="-122"/>
              </a:rPr>
              <a:t>通用逻辑块GLB</a:t>
            </a:r>
            <a:r>
              <a:rPr lang="zh-CN" altLang="en-US" b="1" dirty="0">
                <a:solidFill>
                  <a:schemeClr val="tx1"/>
                </a:solidFill>
                <a:latin typeface="华文新魏" panose="02010800040101010101" pitchFamily="2" charset="-122"/>
                <a:ea typeface="华文新魏" panose="02010800040101010101" pitchFamily="2" charset="-122"/>
              </a:rPr>
              <a:t>、</a:t>
            </a:r>
            <a:r>
              <a:rPr lang="zh-CN" altLang="en-US" b="1" u="sng" dirty="0">
                <a:solidFill>
                  <a:schemeClr val="tx1"/>
                </a:solidFill>
                <a:latin typeface="华文新魏" panose="02010800040101010101" pitchFamily="2" charset="-122"/>
                <a:ea typeface="华文新魏" panose="02010800040101010101" pitchFamily="2" charset="-122"/>
              </a:rPr>
              <a:t>输出布线区ORP</a:t>
            </a:r>
            <a:r>
              <a:rPr lang="zh-CN" altLang="en-US" b="1" dirty="0">
                <a:solidFill>
                  <a:schemeClr val="tx1"/>
                </a:solidFill>
                <a:latin typeface="华文新魏" panose="02010800040101010101" pitchFamily="2" charset="-122"/>
                <a:ea typeface="华文新魏" panose="02010800040101010101" pitchFamily="2" charset="-122"/>
              </a:rPr>
              <a:t>、</a:t>
            </a:r>
            <a:r>
              <a:rPr lang="en-US" altLang="zh-CN" b="1" dirty="0">
                <a:solidFill>
                  <a:schemeClr val="tx1"/>
                </a:solidFill>
                <a:latin typeface="华文新魏" panose="02010800040101010101" pitchFamily="2" charset="-122"/>
                <a:ea typeface="华文新魏" panose="02010800040101010101" pitchFamily="2" charset="-122"/>
              </a:rPr>
              <a:t>16</a:t>
            </a:r>
            <a:r>
              <a:rPr lang="zh-CN" altLang="en-US" b="1" dirty="0">
                <a:solidFill>
                  <a:schemeClr val="tx1"/>
                </a:solidFill>
                <a:latin typeface="华文新魏" panose="02010800040101010101" pitchFamily="2" charset="-122"/>
                <a:ea typeface="华文新魏" panose="02010800040101010101" pitchFamily="2" charset="-122"/>
              </a:rPr>
              <a:t>个I/O单元和专用输入单元等。</a:t>
            </a:r>
          </a:p>
        </p:txBody>
      </p:sp>
      <p:pic>
        <p:nvPicPr>
          <p:cNvPr id="139268" name="图片 -2147482612" descr="4-27"/>
          <p:cNvPicPr>
            <a:picLocks noChangeAspect="1"/>
          </p:cNvPicPr>
          <p:nvPr/>
        </p:nvPicPr>
        <p:blipFill>
          <a:blip r:embed="rId3"/>
          <a:stretch>
            <a:fillRect/>
          </a:stretch>
        </p:blipFill>
        <p:spPr>
          <a:xfrm>
            <a:off x="4291013" y="488950"/>
            <a:ext cx="4786312" cy="4256088"/>
          </a:xfrm>
          <a:prstGeom prst="rect">
            <a:avLst/>
          </a:prstGeom>
          <a:noFill/>
          <a:ln w="9525">
            <a:noFill/>
          </a:ln>
        </p:spPr>
      </p:pic>
      <p:sp>
        <p:nvSpPr>
          <p:cNvPr id="139269" name="文本框 1"/>
          <p:cNvSpPr txBox="1"/>
          <p:nvPr/>
        </p:nvSpPr>
        <p:spPr>
          <a:xfrm>
            <a:off x="5064125" y="4745038"/>
            <a:ext cx="3829050" cy="347662"/>
          </a:xfrm>
          <a:prstGeom prst="rect">
            <a:avLst/>
          </a:prstGeom>
          <a:noFill/>
          <a:ln w="9525">
            <a:noFill/>
          </a:ln>
        </p:spPr>
        <p:txBody>
          <a:bodyPr lIns="68580" tIns="34290" rIns="68580" bIns="34290">
            <a:spAutoFit/>
          </a:bodyPr>
          <a:lstStyle/>
          <a:p>
            <a:pPr eaLnBrk="1" hangingPunct="1">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图4.26  ISPLSI器件的结构图</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2"/>
          <p:cNvSpPr>
            <a:spLocks noGrp="1"/>
          </p:cNvSpPr>
          <p:nvPr>
            <p:ph type="title"/>
          </p:nvPr>
        </p:nvSpPr>
        <p:spPr>
          <a:xfrm>
            <a:off x="485140" y="607695"/>
            <a:ext cx="7886700" cy="876935"/>
          </a:xfrm>
          <a:prstGeom prst="rect">
            <a:avLst/>
          </a:prstGeom>
          <a:noFill/>
          <a:ln w="9525">
            <a:noFill/>
          </a:ln>
        </p:spPr>
        <p:txBody>
          <a:bodyPr lIns="68580" tIns="34290" rIns="68580" bIns="34290"/>
          <a:lstStyle/>
          <a:p>
            <a:pPr eaLnBrk="1" hangingPunct="1"/>
            <a:r>
              <a:rPr lang="zh-CN" altLang="en-US" sz="2000" dirty="0">
                <a:latin typeface="华文新魏" panose="02010800040101010101" pitchFamily="2" charset="-122"/>
                <a:ea typeface="华文新魏" panose="02010800040101010101" pitchFamily="2" charset="-122"/>
              </a:rPr>
              <a:t>1．Lattice公司ISP器件</a:t>
            </a:r>
          </a:p>
        </p:txBody>
      </p:sp>
      <p:pic>
        <p:nvPicPr>
          <p:cNvPr id="141315" name="图片 -2147482612" descr="4-27"/>
          <p:cNvPicPr>
            <a:picLocks noChangeAspect="1"/>
          </p:cNvPicPr>
          <p:nvPr/>
        </p:nvPicPr>
        <p:blipFill>
          <a:blip r:embed="rId3"/>
          <a:stretch>
            <a:fillRect/>
          </a:stretch>
        </p:blipFill>
        <p:spPr>
          <a:xfrm>
            <a:off x="4211638" y="469900"/>
            <a:ext cx="4679950" cy="4673600"/>
          </a:xfrm>
          <a:prstGeom prst="rect">
            <a:avLst/>
          </a:prstGeom>
          <a:noFill/>
          <a:ln w="9525">
            <a:noFill/>
          </a:ln>
        </p:spPr>
      </p:pic>
      <p:sp>
        <p:nvSpPr>
          <p:cNvPr id="141316" name="文本框 1"/>
          <p:cNvSpPr txBox="1"/>
          <p:nvPr/>
        </p:nvSpPr>
        <p:spPr>
          <a:xfrm>
            <a:off x="740410" y="4689475"/>
            <a:ext cx="4263390" cy="375920"/>
          </a:xfrm>
          <a:prstGeom prst="rect">
            <a:avLst/>
          </a:prstGeom>
          <a:noFill/>
          <a:ln w="9525">
            <a:noFill/>
          </a:ln>
        </p:spPr>
        <p:txBody>
          <a:bodyPr wrap="square" lIns="68580" tIns="34290" rIns="68580" bIns="34290">
            <a:spAutoFit/>
          </a:bodyPr>
          <a:lstStyle/>
          <a:p>
            <a:pPr eaLnBrk="1" hangingPunct="1">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图4.27  ISPLSI 1032结构图和引脚图</a:t>
            </a:r>
          </a:p>
        </p:txBody>
      </p:sp>
      <p:sp>
        <p:nvSpPr>
          <p:cNvPr id="141317" name="文本框 1"/>
          <p:cNvSpPr txBox="1"/>
          <p:nvPr/>
        </p:nvSpPr>
        <p:spPr>
          <a:xfrm>
            <a:off x="441325" y="1633538"/>
            <a:ext cx="3598863" cy="1607185"/>
          </a:xfrm>
          <a:prstGeom prst="rect">
            <a:avLst/>
          </a:prstGeom>
          <a:noFill/>
          <a:ln w="9525">
            <a:noFill/>
          </a:ln>
        </p:spPr>
        <p:txBody>
          <a:bodyPr lIns="68580" tIns="34290" rIns="68580" bIns="34290">
            <a:spAutoFit/>
          </a:bodyPr>
          <a:lstStyle/>
          <a:p>
            <a:pPr eaLnBrk="1" hangingPunct="1">
              <a:buFont typeface="Arial" panose="020B0604020202020204" pitchFamily="34" charset="0"/>
            </a:pPr>
            <a:r>
              <a:rPr lang="en-US" altLang="zh-CN" dirty="0">
                <a:solidFill>
                  <a:srgbClr val="FF0000"/>
                </a:solidFill>
                <a:latin typeface="华文新魏" panose="02010800040101010101" pitchFamily="2" charset="-122"/>
                <a:ea typeface="华文新魏" panose="02010800040101010101" pitchFamily="2" charset="-122"/>
              </a:rPr>
              <a:t>84</a:t>
            </a:r>
            <a:r>
              <a:rPr lang="zh-CN" altLang="en-US" dirty="0">
                <a:solidFill>
                  <a:srgbClr val="FF0000"/>
                </a:solidFill>
                <a:latin typeface="华文新魏" panose="02010800040101010101" pitchFamily="2" charset="-122"/>
                <a:ea typeface="华文新魏" panose="02010800040101010101" pitchFamily="2" charset="-122"/>
              </a:rPr>
              <a:t>个引脚</a:t>
            </a:r>
            <a:r>
              <a:rPr lang="zh-CN" altLang="en-US" dirty="0">
                <a:solidFill>
                  <a:schemeClr val="tx1"/>
                </a:solidFill>
                <a:latin typeface="华文新魏" panose="02010800040101010101" pitchFamily="2" charset="-122"/>
                <a:ea typeface="华文新魏" panose="02010800040101010101" pitchFamily="2" charset="-122"/>
              </a:rPr>
              <a:t>，其中</a:t>
            </a:r>
            <a:r>
              <a:rPr lang="en-US" altLang="zh-CN" dirty="0">
                <a:solidFill>
                  <a:schemeClr val="tx1"/>
                </a:solidFill>
                <a:latin typeface="华文新魏" panose="02010800040101010101" pitchFamily="2" charset="-122"/>
                <a:ea typeface="华文新魏" panose="02010800040101010101" pitchFamily="2" charset="-122"/>
              </a:rPr>
              <a:t>I/O</a:t>
            </a:r>
            <a:r>
              <a:rPr lang="zh-CN" altLang="en-US" dirty="0">
                <a:solidFill>
                  <a:schemeClr val="tx1"/>
                </a:solidFill>
                <a:latin typeface="华文新魏" panose="02010800040101010101" pitchFamily="2" charset="-122"/>
                <a:ea typeface="华文新魏" panose="02010800040101010101" pitchFamily="2" charset="-122"/>
              </a:rPr>
              <a:t>引脚</a:t>
            </a:r>
            <a:r>
              <a:rPr lang="en-US" altLang="zh-CN" dirty="0">
                <a:solidFill>
                  <a:schemeClr val="tx1"/>
                </a:solidFill>
                <a:latin typeface="华文新魏" panose="02010800040101010101" pitchFamily="2" charset="-122"/>
                <a:ea typeface="华文新魏" panose="02010800040101010101" pitchFamily="2" charset="-122"/>
              </a:rPr>
              <a:t>64</a:t>
            </a:r>
            <a:r>
              <a:rPr lang="zh-CN" altLang="en-US" dirty="0">
                <a:solidFill>
                  <a:schemeClr val="tx1"/>
                </a:solidFill>
                <a:latin typeface="华文新魏" panose="02010800040101010101" pitchFamily="2" charset="-122"/>
                <a:ea typeface="华文新魏" panose="02010800040101010101" pitchFamily="2" charset="-122"/>
              </a:rPr>
              <a:t>个；</a:t>
            </a:r>
            <a:endParaRPr lang="en-US" altLang="zh-CN" dirty="0">
              <a:solidFill>
                <a:schemeClr val="tx1"/>
              </a:solidFill>
              <a:latin typeface="华文新魏" panose="02010800040101010101" pitchFamily="2" charset="-122"/>
              <a:ea typeface="华文新魏" panose="02010800040101010101" pitchFamily="2" charset="-122"/>
            </a:endParaRPr>
          </a:p>
          <a:p>
            <a:pPr eaLnBrk="1" hangingPunct="1">
              <a:buFont typeface="Arial" panose="020B0604020202020204" pitchFamily="34" charset="0"/>
            </a:pPr>
            <a:r>
              <a:rPr lang="en-US" altLang="zh-CN" dirty="0">
                <a:solidFill>
                  <a:schemeClr val="tx1"/>
                </a:solidFill>
                <a:latin typeface="华文新魏" panose="02010800040101010101" pitchFamily="2" charset="-122"/>
                <a:ea typeface="华文新魏" panose="02010800040101010101" pitchFamily="2" charset="-122"/>
              </a:rPr>
              <a:t>128</a:t>
            </a:r>
            <a:r>
              <a:rPr lang="zh-CN" altLang="en-US" dirty="0">
                <a:solidFill>
                  <a:schemeClr val="tx1"/>
                </a:solidFill>
                <a:latin typeface="华文新魏" panose="02010800040101010101" pitchFamily="2" charset="-122"/>
                <a:ea typeface="华文新魏" panose="02010800040101010101" pitchFamily="2" charset="-122"/>
              </a:rPr>
              <a:t>个触发器和</a:t>
            </a:r>
            <a:r>
              <a:rPr lang="en-US" altLang="zh-CN" dirty="0">
                <a:solidFill>
                  <a:schemeClr val="tx1"/>
                </a:solidFill>
                <a:latin typeface="华文新魏" panose="02010800040101010101" pitchFamily="2" charset="-122"/>
                <a:ea typeface="华文新魏" panose="02010800040101010101" pitchFamily="2" charset="-122"/>
              </a:rPr>
              <a:t>64</a:t>
            </a:r>
            <a:r>
              <a:rPr lang="zh-CN" altLang="en-US" dirty="0">
                <a:solidFill>
                  <a:schemeClr val="tx1"/>
                </a:solidFill>
                <a:latin typeface="华文新魏" panose="02010800040101010101" pitchFamily="2" charset="-122"/>
                <a:ea typeface="华文新魏" panose="02010800040101010101" pitchFamily="2" charset="-122"/>
              </a:rPr>
              <a:t>个锁存器；</a:t>
            </a:r>
            <a:endParaRPr lang="en-US" altLang="zh-CN" dirty="0">
              <a:solidFill>
                <a:schemeClr val="tx1"/>
              </a:solidFill>
              <a:latin typeface="华文新魏" panose="02010800040101010101" pitchFamily="2" charset="-122"/>
              <a:ea typeface="华文新魏" panose="02010800040101010101" pitchFamily="2" charset="-122"/>
            </a:endParaRPr>
          </a:p>
          <a:p>
            <a:pPr eaLnBrk="1" hangingPunct="1">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最高工作评率</a:t>
            </a:r>
            <a:r>
              <a:rPr lang="en-US" altLang="zh-CN" dirty="0">
                <a:solidFill>
                  <a:schemeClr val="tx1"/>
                </a:solidFill>
                <a:latin typeface="华文新魏" panose="02010800040101010101" pitchFamily="2" charset="-122"/>
                <a:ea typeface="华文新魏" panose="02010800040101010101" pitchFamily="2" charset="-122"/>
              </a:rPr>
              <a:t>90MHz</a:t>
            </a:r>
            <a:r>
              <a:rPr lang="zh-CN" altLang="en-US" dirty="0">
                <a:solidFill>
                  <a:schemeClr val="tx1"/>
                </a:solidFill>
                <a:latin typeface="华文新魏" panose="02010800040101010101" pitchFamily="2" charset="-122"/>
                <a:ea typeface="华文新魏" panose="02010800040101010101" pitchFamily="2" charset="-122"/>
              </a:rPr>
              <a:t>；</a:t>
            </a:r>
            <a:endParaRPr lang="en-US" altLang="zh-CN" dirty="0">
              <a:solidFill>
                <a:schemeClr val="tx1"/>
              </a:solidFill>
              <a:latin typeface="华文新魏" panose="02010800040101010101" pitchFamily="2" charset="-122"/>
              <a:ea typeface="华文新魏" panose="02010800040101010101" pitchFamily="2" charset="-122"/>
            </a:endParaRPr>
          </a:p>
          <a:p>
            <a:pPr eaLnBrk="1" hangingPunct="1">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引脚到引脚延迟</a:t>
            </a:r>
            <a:r>
              <a:rPr lang="en-US" altLang="zh-CN" dirty="0">
                <a:solidFill>
                  <a:schemeClr val="tx1"/>
                </a:solidFill>
                <a:latin typeface="华文新魏" panose="02010800040101010101" pitchFamily="2" charset="-122"/>
                <a:ea typeface="华文新魏" panose="02010800040101010101" pitchFamily="2" charset="-122"/>
              </a:rPr>
              <a:t>12ns</a:t>
            </a:r>
          </a:p>
          <a:p>
            <a:pPr eaLnBrk="1" hangingPunct="1">
              <a:buFont typeface="Arial" panose="020B0604020202020204" pitchFamily="34" charset="0"/>
            </a:pPr>
            <a:endParaRPr lang="zh-CN" altLang="en-US" dirty="0">
              <a:solidFill>
                <a:schemeClr val="tx1"/>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灯片编号占位符 5"/>
          <p:cNvSpPr txBox="1">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lstStyle>
            <a:lvl1pPr>
              <a:spcBef>
                <a:spcPct val="20000"/>
              </a:spcBef>
              <a:buChar char="•"/>
              <a:defRPr sz="2400">
                <a:solidFill>
                  <a:schemeClr val="tx1"/>
                </a:solidFill>
                <a:latin typeface="Arial" panose="020B0604020202020204" pitchFamily="34" charset="0"/>
                <a:ea typeface="宋体" panose="02010600030101010101" pitchFamily="2" charset="-122"/>
              </a:defRPr>
            </a:lvl1pPr>
            <a:lvl2pPr marL="557530" indent="-214630">
              <a:spcBef>
                <a:spcPct val="20000"/>
              </a:spcBef>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9D89AE7-86C5-4A10-9F66-FEBBD7616DF8}" type="slidenum">
              <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3</a:t>
            </a:fld>
            <a:endPar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451" name="Rectangle 2"/>
          <p:cNvSpPr>
            <a:spLocks noGrp="1"/>
          </p:cNvSpPr>
          <p:nvPr>
            <p:ph type="title"/>
          </p:nvPr>
        </p:nvSpPr>
        <p:spPr>
          <a:xfrm>
            <a:off x="755650" y="627063"/>
            <a:ext cx="6172200" cy="325437"/>
          </a:xfrm>
          <a:noFill/>
          <a:ln>
            <a:noFill/>
          </a:ln>
        </p:spPr>
        <p:txBody>
          <a:bodyPr/>
          <a:lstStyle/>
          <a:p>
            <a:pPr eaLnBrk="1" hangingPunct="1"/>
            <a:r>
              <a:rPr lang="en-US" altLang="zh-CN" sz="2700" b="1" dirty="0">
                <a:latin typeface="华文新魏" panose="02010800040101010101" pitchFamily="2" charset="-122"/>
                <a:ea typeface="华文新魏" panose="02010800040101010101" pitchFamily="2" charset="-122"/>
              </a:rPr>
              <a:t>PLD</a:t>
            </a:r>
            <a:r>
              <a:rPr lang="zh-CN" altLang="en-US" sz="2700" b="1" dirty="0">
                <a:latin typeface="华文新魏" panose="02010800040101010101" pitchFamily="2" charset="-122"/>
                <a:ea typeface="华文新魏" panose="02010800040101010101" pitchFamily="2" charset="-122"/>
              </a:rPr>
              <a:t>的发展概况</a:t>
            </a:r>
          </a:p>
        </p:txBody>
      </p:sp>
      <p:sp>
        <p:nvSpPr>
          <p:cNvPr id="104452" name="Rectangle 3"/>
          <p:cNvSpPr>
            <a:spLocks noGrp="1"/>
          </p:cNvSpPr>
          <p:nvPr>
            <p:ph idx="1" hasCustomPrompt="1"/>
          </p:nvPr>
        </p:nvSpPr>
        <p:spPr>
          <a:xfrm>
            <a:off x="611188" y="1276350"/>
            <a:ext cx="8064500" cy="3617913"/>
          </a:xfrm>
          <a:noFill/>
          <a:ln>
            <a:noFill/>
          </a:ln>
        </p:spPr>
        <p:txBody>
          <a:bodyPr/>
          <a:lstStyle/>
          <a:p>
            <a:pPr eaLnBrk="1" hangingPunct="1">
              <a:lnSpc>
                <a:spcPct val="110000"/>
              </a:lnSpc>
            </a:pPr>
            <a:r>
              <a:rPr lang="zh-CN" altLang="en-US" sz="1800" b="1" dirty="0">
                <a:latin typeface="华文新魏" panose="02010800040101010101" pitchFamily="2" charset="-122"/>
                <a:ea typeface="华文新魏" panose="02010800040101010101" pitchFamily="2" charset="-122"/>
              </a:rPr>
              <a:t>数字技术应用非常广泛，其基本器件从电子管、晶体管、</a:t>
            </a:r>
            <a:r>
              <a:rPr lang="en-US" altLang="zh-CN" sz="1800" b="1" dirty="0">
                <a:latin typeface="华文新魏" panose="02010800040101010101" pitchFamily="2" charset="-122"/>
                <a:ea typeface="华文新魏" panose="02010800040101010101" pitchFamily="2" charset="-122"/>
              </a:rPr>
              <a:t>SSI</a:t>
            </a:r>
            <a:r>
              <a:rPr lang="zh-CN" altLang="en-US" sz="1800" b="1" dirty="0">
                <a:latin typeface="华文新魏" panose="02010800040101010101" pitchFamily="2" charset="-122"/>
                <a:ea typeface="华文新魏" panose="02010800040101010101" pitchFamily="2" charset="-122"/>
              </a:rPr>
              <a:t>、</a:t>
            </a:r>
            <a:r>
              <a:rPr lang="en-US" altLang="zh-CN" sz="1800" b="1" dirty="0">
                <a:latin typeface="华文新魏" panose="02010800040101010101" pitchFamily="2" charset="-122"/>
                <a:ea typeface="华文新魏" panose="02010800040101010101" pitchFamily="2" charset="-122"/>
              </a:rPr>
              <a:t>MSI</a:t>
            </a:r>
            <a:r>
              <a:rPr lang="zh-CN" altLang="en-US" sz="1800" b="1" dirty="0">
                <a:latin typeface="华文新魏" panose="02010800040101010101" pitchFamily="2" charset="-122"/>
                <a:ea typeface="华文新魏" panose="02010800040101010101" pitchFamily="2" charset="-122"/>
              </a:rPr>
              <a:t>、</a:t>
            </a:r>
            <a:r>
              <a:rPr lang="en-US" altLang="zh-CN" sz="1800" b="1" dirty="0">
                <a:latin typeface="华文新魏" panose="02010800040101010101" pitchFamily="2" charset="-122"/>
                <a:ea typeface="华文新魏" panose="02010800040101010101" pitchFamily="2" charset="-122"/>
              </a:rPr>
              <a:t>LSI</a:t>
            </a:r>
            <a:r>
              <a:rPr lang="zh-CN" altLang="en-US" sz="1800" b="1" dirty="0">
                <a:latin typeface="华文新魏" panose="02010800040101010101" pitchFamily="2" charset="-122"/>
                <a:ea typeface="华文新魏" panose="02010800040101010101" pitchFamily="2" charset="-122"/>
              </a:rPr>
              <a:t>、</a:t>
            </a:r>
            <a:r>
              <a:rPr lang="en-US" altLang="zh-CN" sz="1800" b="1" dirty="0">
                <a:latin typeface="华文新魏" panose="02010800040101010101" pitchFamily="2" charset="-122"/>
                <a:ea typeface="华文新魏" panose="02010800040101010101" pitchFamily="2" charset="-122"/>
              </a:rPr>
              <a:t>VLSI(</a:t>
            </a:r>
            <a:r>
              <a:rPr lang="zh-CN" altLang="en-US" sz="1800" b="1" dirty="0">
                <a:latin typeface="华文新魏" panose="02010800040101010101" pitchFamily="2" charset="-122"/>
                <a:ea typeface="华文新魏" panose="02010800040101010101" pitchFamily="2" charset="-122"/>
              </a:rPr>
              <a:t>几万门以上</a:t>
            </a:r>
            <a:r>
              <a:rPr lang="en-US" altLang="zh-CN" sz="1800" b="1" dirty="0">
                <a:latin typeface="华文新魏" panose="02010800040101010101" pitchFamily="2" charset="-122"/>
                <a:ea typeface="华文新魏" panose="02010800040101010101" pitchFamily="2" charset="-122"/>
              </a:rPr>
              <a:t>)</a:t>
            </a:r>
            <a:r>
              <a:rPr lang="zh-CN" altLang="en-US" sz="1800" b="1" dirty="0">
                <a:latin typeface="华文新魏" panose="02010800040101010101" pitchFamily="2" charset="-122"/>
                <a:ea typeface="华文新魏" panose="02010800040101010101" pitchFamily="2" charset="-122"/>
              </a:rPr>
              <a:t>、</a:t>
            </a:r>
            <a:r>
              <a:rPr lang="en-US" altLang="zh-CN" sz="1800" b="1" dirty="0">
                <a:latin typeface="华文新魏" panose="02010800040101010101" pitchFamily="2" charset="-122"/>
                <a:ea typeface="华文新魏" panose="02010800040101010101" pitchFamily="2" charset="-122"/>
              </a:rPr>
              <a:t>ULSI</a:t>
            </a:r>
            <a:r>
              <a:rPr lang="zh-CN" altLang="en-US" sz="1800" b="1" dirty="0">
                <a:latin typeface="华文新魏" panose="02010800040101010101" pitchFamily="2" charset="-122"/>
                <a:ea typeface="华文新魏" panose="02010800040101010101" pitchFamily="2" charset="-122"/>
              </a:rPr>
              <a:t>（</a:t>
            </a:r>
            <a:r>
              <a:rPr lang="zh-CN" altLang="en-US" sz="1800" b="1" dirty="0">
                <a:solidFill>
                  <a:srgbClr val="FF3300"/>
                </a:solidFill>
                <a:latin typeface="华文新魏" panose="02010800040101010101" pitchFamily="2" charset="-122"/>
                <a:ea typeface="华文新魏" panose="02010800040101010101" pitchFamily="2" charset="-122"/>
              </a:rPr>
              <a:t>超大</a:t>
            </a:r>
            <a:r>
              <a:rPr lang="zh-CN" altLang="en-US" sz="1800" b="1" dirty="0">
                <a:latin typeface="华文新魏" panose="02010800040101010101" pitchFamily="2" charset="-122"/>
                <a:ea typeface="华文新魏" panose="02010800040101010101" pitchFamily="2" charset="-122"/>
              </a:rPr>
              <a:t>）和超位集成电路</a:t>
            </a:r>
            <a:r>
              <a:rPr lang="en-US" altLang="zh-CN" sz="1800" b="1" dirty="0">
                <a:latin typeface="华文新魏" panose="02010800040101010101" pitchFamily="2" charset="-122"/>
                <a:ea typeface="华文新魏" panose="02010800040101010101" pitchFamily="2" charset="-122"/>
              </a:rPr>
              <a:t>GSI</a:t>
            </a:r>
            <a:r>
              <a:rPr lang="zh-CN" altLang="en-US" sz="1800" b="1" dirty="0">
                <a:latin typeface="华文新魏" panose="02010800040101010101" pitchFamily="2" charset="-122"/>
                <a:ea typeface="华文新魏" panose="02010800040101010101" pitchFamily="2" charset="-122"/>
              </a:rPr>
              <a:t>（</a:t>
            </a:r>
            <a:r>
              <a:rPr lang="zh-CN" altLang="en-US" sz="1800" b="1" dirty="0">
                <a:solidFill>
                  <a:srgbClr val="FF3300"/>
                </a:solidFill>
                <a:latin typeface="华文新魏" panose="02010800040101010101" pitchFamily="2" charset="-122"/>
                <a:ea typeface="华文新魏" panose="02010800040101010101" pitchFamily="2" charset="-122"/>
              </a:rPr>
              <a:t>巨大</a:t>
            </a:r>
            <a:r>
              <a:rPr lang="zh-CN" altLang="en-US" sz="1800" b="1" dirty="0">
                <a:latin typeface="华文新魏" panose="02010800040101010101" pitchFamily="2" charset="-122"/>
                <a:ea typeface="华文新魏" panose="02010800040101010101" pitchFamily="2" charset="-122"/>
              </a:rPr>
              <a:t>）发展而来。</a:t>
            </a:r>
          </a:p>
          <a:p>
            <a:pPr eaLnBrk="1" hangingPunct="1">
              <a:lnSpc>
                <a:spcPct val="110000"/>
              </a:lnSpc>
            </a:pPr>
            <a:r>
              <a:rPr lang="zh-CN" altLang="en-US" sz="1800" b="1" dirty="0">
                <a:latin typeface="华文新魏" panose="02010800040101010101" pitchFamily="2" charset="-122"/>
                <a:ea typeface="华文新魏" panose="02010800040101010101" pitchFamily="2" charset="-122"/>
              </a:rPr>
              <a:t>集成电路的发展促进了</a:t>
            </a:r>
            <a:r>
              <a:rPr lang="en-US" altLang="zh-CN" sz="1800" b="1" dirty="0">
                <a:latin typeface="华文新魏" panose="02010800040101010101" pitchFamily="2" charset="-122"/>
                <a:ea typeface="华文新魏" panose="02010800040101010101" pitchFamily="2" charset="-122"/>
              </a:rPr>
              <a:t>EDA</a:t>
            </a:r>
            <a:r>
              <a:rPr lang="zh-CN" altLang="en-US" sz="1800" b="1" dirty="0">
                <a:latin typeface="华文新魏" panose="02010800040101010101" pitchFamily="2" charset="-122"/>
                <a:ea typeface="华文新魏" panose="02010800040101010101" pitchFamily="2" charset="-122"/>
              </a:rPr>
              <a:t>的发展，</a:t>
            </a:r>
            <a:r>
              <a:rPr lang="en-US" altLang="zh-CN" sz="1800" b="1" dirty="0">
                <a:latin typeface="华文新魏" panose="02010800040101010101" pitchFamily="2" charset="-122"/>
                <a:ea typeface="华文新魏" panose="02010800040101010101" pitchFamily="2" charset="-122"/>
              </a:rPr>
              <a:t>ASIC</a:t>
            </a:r>
            <a:r>
              <a:rPr lang="zh-CN" altLang="en-US" sz="1800" b="1" dirty="0">
                <a:latin typeface="华文新魏" panose="02010800040101010101" pitchFamily="2" charset="-122"/>
                <a:ea typeface="华文新魏" panose="02010800040101010101" pitchFamily="2" charset="-122"/>
              </a:rPr>
              <a:t>（</a:t>
            </a:r>
            <a:r>
              <a:rPr lang="en-US" altLang="zh-CN" sz="1800" b="1" dirty="0">
                <a:solidFill>
                  <a:srgbClr val="FF0066"/>
                </a:solidFill>
                <a:latin typeface="华文新魏" panose="02010800040101010101" pitchFamily="2" charset="-122"/>
                <a:ea typeface="华文新魏" panose="02010800040101010101" pitchFamily="2" charset="-122"/>
              </a:rPr>
              <a:t>A</a:t>
            </a:r>
            <a:r>
              <a:rPr lang="en-US" altLang="zh-CN" sz="1800" b="1" dirty="0">
                <a:latin typeface="华文新魏" panose="02010800040101010101" pitchFamily="2" charset="-122"/>
                <a:ea typeface="华文新魏" panose="02010800040101010101" pitchFamily="2" charset="-122"/>
              </a:rPr>
              <a:t>pplication </a:t>
            </a:r>
            <a:r>
              <a:rPr lang="en-US" altLang="zh-CN" sz="1800" b="1" dirty="0">
                <a:solidFill>
                  <a:srgbClr val="FF0066"/>
                </a:solidFill>
                <a:latin typeface="华文新魏" panose="02010800040101010101" pitchFamily="2" charset="-122"/>
                <a:ea typeface="华文新魏" panose="02010800040101010101" pitchFamily="2" charset="-122"/>
              </a:rPr>
              <a:t>S</a:t>
            </a:r>
            <a:r>
              <a:rPr lang="en-US" altLang="zh-CN" sz="1800" b="1" dirty="0">
                <a:latin typeface="华文新魏" panose="02010800040101010101" pitchFamily="2" charset="-122"/>
                <a:ea typeface="华文新魏" panose="02010800040101010101" pitchFamily="2" charset="-122"/>
              </a:rPr>
              <a:t>pecific </a:t>
            </a:r>
            <a:r>
              <a:rPr lang="en-US" altLang="zh-CN" sz="1800" b="1" dirty="0">
                <a:solidFill>
                  <a:srgbClr val="FF0066"/>
                </a:solidFill>
                <a:latin typeface="华文新魏" panose="02010800040101010101" pitchFamily="2" charset="-122"/>
                <a:ea typeface="华文新魏" panose="02010800040101010101" pitchFamily="2" charset="-122"/>
              </a:rPr>
              <a:t>IC</a:t>
            </a:r>
            <a:r>
              <a:rPr lang="zh-CN" altLang="en-US" sz="1800" b="1" dirty="0">
                <a:solidFill>
                  <a:srgbClr val="FF0066"/>
                </a:solidFill>
                <a:latin typeface="华文新魏" panose="02010800040101010101" pitchFamily="2" charset="-122"/>
                <a:ea typeface="华文新魏" panose="02010800040101010101" pitchFamily="2" charset="-122"/>
              </a:rPr>
              <a:t>，专用集成电路</a:t>
            </a:r>
            <a:r>
              <a:rPr lang="zh-CN" altLang="en-US" sz="1800" b="1" dirty="0">
                <a:latin typeface="华文新魏" panose="02010800040101010101" pitchFamily="2" charset="-122"/>
                <a:ea typeface="华文新魏" panose="02010800040101010101" pitchFamily="2" charset="-122"/>
              </a:rPr>
              <a:t>）的设计制造，已不再完全由半导体厂商独立承担，系统设计师在实验室里就可以设计出合适的</a:t>
            </a:r>
            <a:r>
              <a:rPr lang="en-US" altLang="zh-CN" sz="1800" b="1" dirty="0">
                <a:latin typeface="华文新魏" panose="02010800040101010101" pitchFamily="2" charset="-122"/>
                <a:ea typeface="华文新魏" panose="02010800040101010101" pitchFamily="2" charset="-122"/>
              </a:rPr>
              <a:t>ASIC</a:t>
            </a:r>
            <a:r>
              <a:rPr lang="zh-CN" altLang="en-US" sz="1800" b="1" dirty="0">
                <a:latin typeface="华文新魏" panose="02010800040101010101" pitchFamily="2" charset="-122"/>
                <a:ea typeface="华文新魏" panose="02010800040101010101" pitchFamily="2" charset="-122"/>
              </a:rPr>
              <a:t>芯片，这都得益于</a:t>
            </a:r>
            <a:r>
              <a:rPr lang="en-US" altLang="zh-CN" sz="1800" b="1" dirty="0">
                <a:solidFill>
                  <a:srgbClr val="FF3300"/>
                </a:solidFill>
                <a:latin typeface="华文新魏" panose="02010800040101010101" pitchFamily="2" charset="-122"/>
                <a:ea typeface="华文新魏" panose="02010800040101010101" pitchFamily="2" charset="-122"/>
              </a:rPr>
              <a:t>PLD</a:t>
            </a:r>
            <a:r>
              <a:rPr lang="en-US" altLang="zh-CN" sz="1800" b="1" dirty="0">
                <a:latin typeface="华文新魏" panose="02010800040101010101" pitchFamily="2" charset="-122"/>
                <a:ea typeface="华文新魏" panose="02010800040101010101" pitchFamily="2" charset="-122"/>
              </a:rPr>
              <a:t>(</a:t>
            </a:r>
            <a:r>
              <a:rPr lang="en-US" altLang="zh-CN" sz="1800" b="1" dirty="0">
                <a:solidFill>
                  <a:srgbClr val="FF3300"/>
                </a:solidFill>
                <a:latin typeface="华文新魏" panose="02010800040101010101" pitchFamily="2" charset="-122"/>
                <a:ea typeface="华文新魏" panose="02010800040101010101" pitchFamily="2" charset="-122"/>
              </a:rPr>
              <a:t>P</a:t>
            </a:r>
            <a:r>
              <a:rPr lang="en-US" altLang="zh-CN" sz="1800" b="1" dirty="0">
                <a:latin typeface="华文新魏" panose="02010800040101010101" pitchFamily="2" charset="-122"/>
                <a:ea typeface="华文新魏" panose="02010800040101010101" pitchFamily="2" charset="-122"/>
              </a:rPr>
              <a:t>rogrammable </a:t>
            </a:r>
            <a:r>
              <a:rPr lang="en-US" altLang="zh-CN" sz="1800" b="1" dirty="0">
                <a:solidFill>
                  <a:srgbClr val="FF3300"/>
                </a:solidFill>
                <a:latin typeface="华文新魏" panose="02010800040101010101" pitchFamily="2" charset="-122"/>
                <a:ea typeface="华文新魏" panose="02010800040101010101" pitchFamily="2" charset="-122"/>
              </a:rPr>
              <a:t>L</a:t>
            </a:r>
            <a:r>
              <a:rPr lang="en-US" altLang="zh-CN" sz="1800" b="1" dirty="0">
                <a:latin typeface="华文新魏" panose="02010800040101010101" pitchFamily="2" charset="-122"/>
                <a:ea typeface="华文新魏" panose="02010800040101010101" pitchFamily="2" charset="-122"/>
              </a:rPr>
              <a:t>ogic </a:t>
            </a:r>
            <a:r>
              <a:rPr lang="en-US" altLang="zh-CN" sz="1800" b="1" dirty="0">
                <a:solidFill>
                  <a:srgbClr val="FF3300"/>
                </a:solidFill>
                <a:latin typeface="华文新魏" panose="02010800040101010101" pitchFamily="2" charset="-122"/>
                <a:ea typeface="华文新魏" panose="02010800040101010101" pitchFamily="2" charset="-122"/>
              </a:rPr>
              <a:t>D</a:t>
            </a:r>
            <a:r>
              <a:rPr lang="en-US" altLang="zh-CN" sz="1800" b="1" dirty="0">
                <a:latin typeface="华文新魏" panose="02010800040101010101" pitchFamily="2" charset="-122"/>
                <a:ea typeface="华文新魏" panose="02010800040101010101" pitchFamily="2" charset="-122"/>
              </a:rPr>
              <a:t>evice)</a:t>
            </a:r>
            <a:r>
              <a:rPr lang="zh-CN" altLang="en-US" sz="1800" b="1" dirty="0">
                <a:latin typeface="华文新魏" panose="02010800040101010101" pitchFamily="2" charset="-122"/>
                <a:ea typeface="华文新魏" panose="02010800040101010101" pitchFamily="2" charset="-122"/>
              </a:rPr>
              <a:t>的出现。</a:t>
            </a:r>
            <a:r>
              <a:rPr lang="zh-CN" altLang="en-US" sz="1800" b="1" u="sng" dirty="0">
                <a:latin typeface="华文新魏" panose="02010800040101010101" pitchFamily="2" charset="-122"/>
                <a:ea typeface="华文新魏" panose="02010800040101010101" pitchFamily="2" charset="-122"/>
              </a:rPr>
              <a:t>目前应用最广泛的</a:t>
            </a:r>
            <a:r>
              <a:rPr lang="en-US" altLang="zh-CN" sz="1800" b="1" u="sng" dirty="0">
                <a:latin typeface="华文新魏" panose="02010800040101010101" pitchFamily="2" charset="-122"/>
                <a:ea typeface="华文新魏" panose="02010800040101010101" pitchFamily="2" charset="-122"/>
              </a:rPr>
              <a:t>PLD</a:t>
            </a:r>
            <a:r>
              <a:rPr lang="zh-CN" altLang="en-US" sz="1800" b="1" u="sng" dirty="0">
                <a:latin typeface="华文新魏" panose="02010800040101010101" pitchFamily="2" charset="-122"/>
                <a:ea typeface="华文新魏" panose="02010800040101010101" pitchFamily="2" charset="-122"/>
              </a:rPr>
              <a:t>主要是</a:t>
            </a:r>
            <a:r>
              <a:rPr lang="en-US" altLang="zh-CN" sz="1800" b="1" u="sng" dirty="0">
                <a:solidFill>
                  <a:srgbClr val="FF3300"/>
                </a:solidFill>
                <a:latin typeface="华文新魏" panose="02010800040101010101" pitchFamily="2" charset="-122"/>
                <a:ea typeface="华文新魏" panose="02010800040101010101" pitchFamily="2" charset="-122"/>
              </a:rPr>
              <a:t>FPGA</a:t>
            </a:r>
            <a:r>
              <a:rPr lang="en-US" altLang="zh-CN" sz="1800" b="1" u="sng" dirty="0">
                <a:latin typeface="华文新魏" panose="02010800040101010101" pitchFamily="2" charset="-122"/>
                <a:ea typeface="华文新魏" panose="02010800040101010101" pitchFamily="2" charset="-122"/>
              </a:rPr>
              <a:t>( </a:t>
            </a:r>
            <a:r>
              <a:rPr lang="en-US" altLang="zh-CN" sz="1800" b="1" u="sng" dirty="0">
                <a:solidFill>
                  <a:srgbClr val="FF3300"/>
                </a:solidFill>
                <a:latin typeface="华文新魏" panose="02010800040101010101" pitchFamily="2" charset="-122"/>
                <a:ea typeface="华文新魏" panose="02010800040101010101" pitchFamily="2" charset="-122"/>
              </a:rPr>
              <a:t>F</a:t>
            </a:r>
            <a:r>
              <a:rPr lang="en-US" altLang="zh-CN" sz="1800" b="1" u="sng" dirty="0">
                <a:latin typeface="华文新魏" panose="02010800040101010101" pitchFamily="2" charset="-122"/>
                <a:ea typeface="华文新魏" panose="02010800040101010101" pitchFamily="2" charset="-122"/>
              </a:rPr>
              <a:t>ield </a:t>
            </a:r>
            <a:r>
              <a:rPr lang="en-US" altLang="zh-CN" sz="1800" b="1" u="sng" dirty="0">
                <a:solidFill>
                  <a:srgbClr val="FF3300"/>
                </a:solidFill>
                <a:latin typeface="华文新魏" panose="02010800040101010101" pitchFamily="2" charset="-122"/>
                <a:ea typeface="华文新魏" panose="02010800040101010101" pitchFamily="2" charset="-122"/>
              </a:rPr>
              <a:t>P</a:t>
            </a:r>
            <a:r>
              <a:rPr lang="en-US" altLang="zh-CN" sz="1800" b="1" u="sng" dirty="0">
                <a:latin typeface="华文新魏" panose="02010800040101010101" pitchFamily="2" charset="-122"/>
                <a:ea typeface="华文新魏" panose="02010800040101010101" pitchFamily="2" charset="-122"/>
              </a:rPr>
              <a:t>rogrammable </a:t>
            </a:r>
            <a:r>
              <a:rPr lang="en-US" altLang="zh-CN" sz="1800" b="1" u="sng" dirty="0">
                <a:solidFill>
                  <a:srgbClr val="FF3300"/>
                </a:solidFill>
                <a:latin typeface="华文新魏" panose="02010800040101010101" pitchFamily="2" charset="-122"/>
                <a:ea typeface="华文新魏" panose="02010800040101010101" pitchFamily="2" charset="-122"/>
              </a:rPr>
              <a:t>G</a:t>
            </a:r>
            <a:r>
              <a:rPr lang="en-US" altLang="zh-CN" sz="1800" b="1" u="sng" dirty="0">
                <a:latin typeface="华文新魏" panose="02010800040101010101" pitchFamily="2" charset="-122"/>
                <a:ea typeface="华文新魏" panose="02010800040101010101" pitchFamily="2" charset="-122"/>
              </a:rPr>
              <a:t>ate Array)</a:t>
            </a:r>
            <a:r>
              <a:rPr lang="zh-CN" altLang="en-US" sz="1800" b="1" u="sng" dirty="0">
                <a:latin typeface="华文新魏" panose="02010800040101010101" pitchFamily="2" charset="-122"/>
                <a:ea typeface="华文新魏" panose="02010800040101010101" pitchFamily="2" charset="-122"/>
              </a:rPr>
              <a:t>和</a:t>
            </a:r>
            <a:r>
              <a:rPr lang="en-US" altLang="zh-CN" sz="1800" b="1" u="sng" dirty="0">
                <a:solidFill>
                  <a:srgbClr val="FF3300"/>
                </a:solidFill>
                <a:latin typeface="华文新魏" panose="02010800040101010101" pitchFamily="2" charset="-122"/>
                <a:ea typeface="华文新魏" panose="02010800040101010101" pitchFamily="2" charset="-122"/>
              </a:rPr>
              <a:t>CPLD</a:t>
            </a:r>
            <a:r>
              <a:rPr lang="en-US" altLang="zh-CN" sz="1800" b="1" u="sng" dirty="0">
                <a:latin typeface="华文新魏" panose="02010800040101010101" pitchFamily="2" charset="-122"/>
                <a:ea typeface="华文新魏" panose="02010800040101010101" pitchFamily="2" charset="-122"/>
              </a:rPr>
              <a:t>( </a:t>
            </a:r>
            <a:r>
              <a:rPr lang="en-US" altLang="zh-CN" sz="1800" b="1" u="sng" dirty="0">
                <a:solidFill>
                  <a:srgbClr val="FF3300"/>
                </a:solidFill>
                <a:latin typeface="华文新魏" panose="02010800040101010101" pitchFamily="2" charset="-122"/>
                <a:ea typeface="华文新魏" panose="02010800040101010101" pitchFamily="2" charset="-122"/>
              </a:rPr>
              <a:t>C</a:t>
            </a:r>
            <a:r>
              <a:rPr lang="en-US" altLang="zh-CN" sz="1800" b="1" u="sng" dirty="0">
                <a:latin typeface="华文新魏" panose="02010800040101010101" pitchFamily="2" charset="-122"/>
                <a:ea typeface="华文新魏" panose="02010800040101010101" pitchFamily="2" charset="-122"/>
              </a:rPr>
              <a:t>omplex </a:t>
            </a:r>
            <a:r>
              <a:rPr lang="en-US" altLang="zh-CN" sz="1800" b="1" u="sng" dirty="0">
                <a:solidFill>
                  <a:srgbClr val="FF3300"/>
                </a:solidFill>
                <a:latin typeface="华文新魏" panose="02010800040101010101" pitchFamily="2" charset="-122"/>
                <a:ea typeface="华文新魏" panose="02010800040101010101" pitchFamily="2" charset="-122"/>
              </a:rPr>
              <a:t>P</a:t>
            </a:r>
            <a:r>
              <a:rPr lang="en-US" altLang="zh-CN" sz="1800" b="1" u="sng" dirty="0">
                <a:latin typeface="华文新魏" panose="02010800040101010101" pitchFamily="2" charset="-122"/>
                <a:ea typeface="华文新魏" panose="02010800040101010101" pitchFamily="2" charset="-122"/>
              </a:rPr>
              <a:t>rogrammable Logic </a:t>
            </a:r>
            <a:r>
              <a:rPr lang="en-US" altLang="zh-CN" sz="1800" b="1" u="sng" dirty="0">
                <a:solidFill>
                  <a:srgbClr val="FF3300"/>
                </a:solidFill>
                <a:latin typeface="华文新魏" panose="02010800040101010101" pitchFamily="2" charset="-122"/>
                <a:ea typeface="华文新魏" panose="02010800040101010101" pitchFamily="2" charset="-122"/>
              </a:rPr>
              <a:t>D</a:t>
            </a:r>
            <a:r>
              <a:rPr lang="en-US" altLang="zh-CN" sz="1800" b="1" u="sng" dirty="0">
                <a:latin typeface="华文新魏" panose="02010800040101010101" pitchFamily="2" charset="-122"/>
                <a:ea typeface="华文新魏" panose="02010800040101010101" pitchFamily="2" charset="-122"/>
              </a:rPr>
              <a:t>evice)</a:t>
            </a:r>
            <a:r>
              <a:rPr lang="zh-CN" altLang="en-US" sz="1800" b="1" dirty="0">
                <a:latin typeface="华文新魏" panose="02010800040101010101" pitchFamily="2" charset="-122"/>
                <a:ea typeface="华文新魏" panose="02010800040101010101" pitchFamily="2" charset="-122"/>
              </a:rPr>
              <a:t> 。</a:t>
            </a:r>
          </a:p>
          <a:p>
            <a:pPr eaLnBrk="1" hangingPunct="1">
              <a:lnSpc>
                <a:spcPct val="110000"/>
              </a:lnSpc>
            </a:pPr>
            <a:r>
              <a:rPr lang="en-US" altLang="zh-CN" sz="1800" b="1" dirty="0">
                <a:solidFill>
                  <a:srgbClr val="FF0066"/>
                </a:solidFill>
                <a:latin typeface="华文新魏" panose="02010800040101010101" pitchFamily="2" charset="-122"/>
                <a:ea typeface="华文新魏" panose="02010800040101010101" pitchFamily="2" charset="-122"/>
              </a:rPr>
              <a:t>ASIC</a:t>
            </a:r>
            <a:r>
              <a:rPr lang="zh-CN" altLang="en-US" sz="1800" b="1" dirty="0">
                <a:latin typeface="华文新魏" panose="02010800040101010101" pitchFamily="2" charset="-122"/>
                <a:ea typeface="华文新魏" panose="02010800040101010101" pitchFamily="2" charset="-122"/>
              </a:rPr>
              <a:t>是专门为某一应用领域或某一专门用户需要而设计制造的</a:t>
            </a:r>
            <a:r>
              <a:rPr lang="en-US" altLang="zh-CN" sz="1800" b="1" dirty="0">
                <a:latin typeface="华文新魏" panose="02010800040101010101" pitchFamily="2" charset="-122"/>
                <a:ea typeface="华文新魏" panose="02010800040101010101" pitchFamily="2" charset="-122"/>
              </a:rPr>
              <a:t>LSI</a:t>
            </a:r>
            <a:r>
              <a:rPr lang="zh-CN" altLang="en-US" sz="1800" b="1" dirty="0">
                <a:latin typeface="华文新魏" panose="02010800040101010101" pitchFamily="2" charset="-122"/>
                <a:ea typeface="华文新魏" panose="02010800040101010101" pitchFamily="2" charset="-122"/>
              </a:rPr>
              <a:t>或</a:t>
            </a:r>
            <a:r>
              <a:rPr lang="en-US" altLang="zh-CN" sz="1800" b="1" dirty="0">
                <a:latin typeface="华文新魏" panose="02010800040101010101" pitchFamily="2" charset="-122"/>
                <a:ea typeface="华文新魏" panose="02010800040101010101" pitchFamily="2" charset="-122"/>
              </a:rPr>
              <a:t>VLSI</a:t>
            </a:r>
            <a:r>
              <a:rPr lang="zh-CN" altLang="en-US" sz="1800" b="1" dirty="0">
                <a:latin typeface="华文新魏" panose="02010800040101010101" pitchFamily="2" charset="-122"/>
                <a:ea typeface="华文新魏" panose="02010800040101010101" pitchFamily="2" charset="-122"/>
              </a:rPr>
              <a:t>电路，具有体积小、重量轻、功耗低、高性能、高可靠性和高保密性等优点。</a:t>
            </a:r>
            <a:r>
              <a:rPr lang="en-US" altLang="zh-CN" sz="1800" b="1" dirty="0">
                <a:latin typeface="华文新魏" panose="02010800040101010101" pitchFamily="2" charset="-122"/>
                <a:ea typeface="华文新魏" panose="02010800040101010101" pitchFamily="2" charset="-122"/>
              </a:rPr>
              <a:t>ASIC</a:t>
            </a:r>
            <a:r>
              <a:rPr lang="zh-CN" altLang="en-US" sz="1800" b="1" dirty="0">
                <a:latin typeface="华文新魏" panose="02010800040101010101" pitchFamily="2" charset="-122"/>
                <a:ea typeface="华文新魏" panose="02010800040101010101" pitchFamily="2" charset="-122"/>
              </a:rPr>
              <a:t>的分类如下图所示。</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452">
                                            <p:txEl>
                                              <p:pRg st="0" end="0"/>
                                            </p:txEl>
                                          </p:spTgt>
                                        </p:tgtEl>
                                        <p:attrNameLst>
                                          <p:attrName>style.visibility</p:attrName>
                                        </p:attrNameLst>
                                      </p:cBhvr>
                                      <p:to>
                                        <p:strVal val="visible"/>
                                      </p:to>
                                    </p:set>
                                    <p:anim calcmode="lin" valueType="num">
                                      <p:cBhvr additive="base">
                                        <p:cTn id="7" dur="500" fill="hold"/>
                                        <p:tgtEl>
                                          <p:spTgt spid="10445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4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452">
                                            <p:txEl>
                                              <p:pRg st="1" end="1"/>
                                            </p:txEl>
                                          </p:spTgt>
                                        </p:tgtEl>
                                        <p:attrNameLst>
                                          <p:attrName>style.visibility</p:attrName>
                                        </p:attrNameLst>
                                      </p:cBhvr>
                                      <p:to>
                                        <p:strVal val="visible"/>
                                      </p:to>
                                    </p:set>
                                    <p:anim calcmode="lin" valueType="num">
                                      <p:cBhvr additive="base">
                                        <p:cTn id="13" dur="500" fill="hold"/>
                                        <p:tgtEl>
                                          <p:spTgt spid="10445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45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452">
                                            <p:txEl>
                                              <p:pRg st="2" end="2"/>
                                            </p:txEl>
                                          </p:spTgt>
                                        </p:tgtEl>
                                        <p:attrNameLst>
                                          <p:attrName>style.visibility</p:attrName>
                                        </p:attrNameLst>
                                      </p:cBhvr>
                                      <p:to>
                                        <p:strVal val="visible"/>
                                      </p:to>
                                    </p:set>
                                    <p:anim calcmode="lin" valueType="num">
                                      <p:cBhvr additive="base">
                                        <p:cTn id="19" dur="500" fill="hold"/>
                                        <p:tgtEl>
                                          <p:spTgt spid="10445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45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build="p"/>
      <p:bldP spid="104452" grpI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标题 2"/>
          <p:cNvSpPr>
            <a:spLocks noGrp="1"/>
          </p:cNvSpPr>
          <p:nvPr>
            <p:ph type="title"/>
          </p:nvPr>
        </p:nvSpPr>
        <p:spPr>
          <a:xfrm>
            <a:off x="485775" y="561975"/>
            <a:ext cx="7886700" cy="993775"/>
          </a:xfrm>
          <a:prstGeom prst="rect">
            <a:avLst/>
          </a:prstGeom>
          <a:noFill/>
          <a:ln w="9525">
            <a:noFill/>
          </a:ln>
        </p:spPr>
        <p:txBody>
          <a:bodyPr lIns="68580" tIns="34290" rIns="68580" bIns="34290"/>
          <a:lstStyle/>
          <a:p>
            <a:pPr eaLnBrk="1" hangingPunct="1"/>
            <a:r>
              <a:rPr lang="zh-CN" altLang="en-US" sz="2000" dirty="0">
                <a:solidFill>
                  <a:srgbClr val="FF0066"/>
                </a:solidFill>
                <a:latin typeface="华文新魏" panose="02010800040101010101" pitchFamily="2" charset="-122"/>
                <a:ea typeface="华文新魏" panose="02010800040101010101" pitchFamily="2" charset="-122"/>
                <a:sym typeface="宋体" panose="02010600030101010101" pitchFamily="2" charset="-122"/>
              </a:rPr>
              <a:t>1．Lattice公司ISP器件</a:t>
            </a:r>
            <a:endParaRPr lang="zh-CN" altLang="en-US" sz="2000" dirty="0">
              <a:solidFill>
                <a:srgbClr val="FF0066"/>
              </a:solidFill>
              <a:latin typeface="华文新魏" panose="02010800040101010101" pitchFamily="2" charset="-122"/>
              <a:ea typeface="华文新魏" panose="02010800040101010101" pitchFamily="2" charset="-122"/>
            </a:endParaRPr>
          </a:p>
        </p:txBody>
      </p:sp>
      <p:sp>
        <p:nvSpPr>
          <p:cNvPr id="143363" name="文本框 4"/>
          <p:cNvSpPr txBox="1"/>
          <p:nvPr/>
        </p:nvSpPr>
        <p:spPr>
          <a:xfrm>
            <a:off x="486410" y="1294765"/>
            <a:ext cx="2942590" cy="3115310"/>
          </a:xfrm>
          <a:prstGeom prst="rect">
            <a:avLst/>
          </a:prstGeom>
          <a:noFill/>
          <a:ln w="9525">
            <a:noFill/>
          </a:ln>
        </p:spPr>
        <p:txBody>
          <a:bodyPr wrap="square" lIns="68580" tIns="34290" rIns="68580" bIns="34290">
            <a:spAutoFit/>
          </a:bodyPr>
          <a:lstStyle/>
          <a:p>
            <a:pPr eaLnBrk="1" hangingPunct="1">
              <a:buFont typeface="Arial" panose="020B0604020202020204" pitchFamily="34" charset="0"/>
            </a:pPr>
            <a:r>
              <a:rPr lang="zh-CN" altLang="en-US" sz="1800" b="1" dirty="0">
                <a:solidFill>
                  <a:srgbClr val="FF0000"/>
                </a:solidFill>
                <a:latin typeface="华文新魏" panose="02010800040101010101" pitchFamily="2" charset="-122"/>
                <a:ea typeface="华文新魏" panose="02010800040101010101" pitchFamily="2" charset="-122"/>
              </a:rPr>
              <a:t>4个巨块</a:t>
            </a:r>
            <a:r>
              <a:rPr lang="zh-CN" altLang="en-US" sz="1800" b="1" dirty="0">
                <a:solidFill>
                  <a:schemeClr val="tx1"/>
                </a:solidFill>
                <a:latin typeface="华文新魏" panose="02010800040101010101" pitchFamily="2" charset="-122"/>
                <a:ea typeface="华文新魏" panose="02010800040101010101" pitchFamily="2" charset="-122"/>
              </a:rPr>
              <a:t>是A～D，</a:t>
            </a:r>
            <a:r>
              <a:rPr lang="zh-CN" altLang="en-US" sz="1800" b="1" dirty="0">
                <a:solidFill>
                  <a:srgbClr val="FF0000"/>
                </a:solidFill>
                <a:latin typeface="华文新魏" panose="02010800040101010101" pitchFamily="2" charset="-122"/>
                <a:ea typeface="华文新魏" panose="02010800040101010101" pitchFamily="2" charset="-122"/>
              </a:rPr>
              <a:t>一个巨块包含8个GLB</a:t>
            </a:r>
            <a:r>
              <a:rPr lang="zh-CN" altLang="en-US" sz="1800" b="1" dirty="0">
                <a:solidFill>
                  <a:schemeClr val="tx1"/>
                </a:solidFill>
                <a:latin typeface="华文新魏" panose="02010800040101010101" pitchFamily="2" charset="-122"/>
                <a:ea typeface="华文新魏" panose="02010800040101010101" pitchFamily="2" charset="-122"/>
              </a:rPr>
              <a:t>。</a:t>
            </a:r>
          </a:p>
          <a:p>
            <a:pPr eaLnBrk="1" hangingPunct="1">
              <a:buFont typeface="Arial" panose="020B0604020202020204" pitchFamily="34" charset="0"/>
            </a:pPr>
            <a:r>
              <a:rPr lang="zh-CN" altLang="en-US" sz="1800" b="1" dirty="0">
                <a:solidFill>
                  <a:schemeClr val="tx1"/>
                </a:solidFill>
                <a:latin typeface="华文新魏" panose="02010800040101010101" pitchFamily="2" charset="-122"/>
                <a:ea typeface="华文新魏" panose="02010800040101010101" pitchFamily="2" charset="-122"/>
              </a:rPr>
              <a:t>16个I/O块，芯片共64个</a:t>
            </a:r>
            <a:r>
              <a:rPr lang="zh-CN" altLang="en-US" sz="1800" b="1" dirty="0">
                <a:solidFill>
                  <a:schemeClr val="tx1"/>
                </a:solidFill>
                <a:latin typeface="华文新魏" panose="02010800040101010101" pitchFamily="2" charset="-122"/>
                <a:ea typeface="华文新魏" panose="02010800040101010101" pitchFamily="2" charset="-122"/>
                <a:sym typeface="+mn-ea"/>
              </a:rPr>
              <a:t>I/O引脚</a:t>
            </a:r>
            <a:r>
              <a:rPr lang="zh-CN" altLang="en-US" sz="1800" b="1" dirty="0">
                <a:solidFill>
                  <a:schemeClr val="tx1"/>
                </a:solidFill>
                <a:latin typeface="华文新魏" panose="02010800040101010101" pitchFamily="2" charset="-122"/>
                <a:ea typeface="华文新魏" panose="02010800040101010101" pitchFamily="2" charset="-122"/>
              </a:rPr>
              <a:t>，分别为I/O</a:t>
            </a:r>
            <a:r>
              <a:rPr lang="zh-CN" altLang="en-US" sz="1800" b="1" baseline="-25000" dirty="0">
                <a:solidFill>
                  <a:schemeClr val="tx1"/>
                </a:solidFill>
                <a:uFillTx/>
                <a:latin typeface="华文新魏" panose="02010800040101010101" pitchFamily="2" charset="-122"/>
                <a:ea typeface="华文新魏" panose="02010800040101010101" pitchFamily="2" charset="-122"/>
              </a:rPr>
              <a:t>0</a:t>
            </a:r>
            <a:r>
              <a:rPr lang="zh-CN" altLang="en-US" sz="1800" b="1" dirty="0">
                <a:solidFill>
                  <a:schemeClr val="tx1"/>
                </a:solidFill>
                <a:latin typeface="华文新魏" panose="02010800040101010101" pitchFamily="2" charset="-122"/>
                <a:ea typeface="华文新魏" panose="02010800040101010101" pitchFamily="2" charset="-122"/>
              </a:rPr>
              <a:t>～I/O</a:t>
            </a:r>
            <a:r>
              <a:rPr lang="zh-CN" altLang="en-US" sz="1800" b="1" baseline="-25000" dirty="0">
                <a:solidFill>
                  <a:schemeClr val="tx1"/>
                </a:solidFill>
                <a:uFillTx/>
                <a:latin typeface="华文新魏" panose="02010800040101010101" pitchFamily="2" charset="-122"/>
                <a:ea typeface="华文新魏" panose="02010800040101010101" pitchFamily="2" charset="-122"/>
              </a:rPr>
              <a:t>63。</a:t>
            </a:r>
            <a:endParaRPr lang="zh-CN" altLang="en-US" sz="1800" b="1" dirty="0">
              <a:solidFill>
                <a:schemeClr val="tx1"/>
              </a:solidFill>
              <a:latin typeface="华文新魏" panose="02010800040101010101" pitchFamily="2" charset="-122"/>
              <a:ea typeface="华文新魏" panose="02010800040101010101" pitchFamily="2" charset="-122"/>
            </a:endParaRPr>
          </a:p>
          <a:p>
            <a:pPr eaLnBrk="1" hangingPunct="1">
              <a:buFont typeface="Arial" panose="020B0604020202020204" pitchFamily="34" charset="0"/>
            </a:pPr>
            <a:r>
              <a:rPr lang="zh-CN" altLang="en-US" sz="1800" b="1" dirty="0">
                <a:solidFill>
                  <a:schemeClr val="tx1"/>
                </a:solidFill>
                <a:latin typeface="华文新魏" panose="02010800040101010101" pitchFamily="2" charset="-122"/>
                <a:ea typeface="华文新魏" panose="02010800040101010101" pitchFamily="2" charset="-122"/>
              </a:rPr>
              <a:t>2个专用输入块，芯片共8个（IN0～IN7）。专用输入端不经过锁存器直接输入，由软件自动分配为本巨块内的GLB使用。</a:t>
            </a:r>
          </a:p>
          <a:p>
            <a:pPr eaLnBrk="1" hangingPunct="1">
              <a:buFont typeface="Arial" panose="020B0604020202020204" pitchFamily="34" charset="0"/>
            </a:pPr>
            <a:r>
              <a:rPr lang="zh-CN" altLang="en-US" sz="1800" b="1" dirty="0">
                <a:solidFill>
                  <a:srgbClr val="FF0000"/>
                </a:solidFill>
                <a:latin typeface="华文新魏" panose="02010800040101010101" pitchFamily="2" charset="-122"/>
                <a:ea typeface="华文新魏" panose="02010800040101010101" pitchFamily="2" charset="-122"/>
              </a:rPr>
              <a:t>GLB与I/O块间通过八选一的MUX来选择GLB。</a:t>
            </a:r>
          </a:p>
        </p:txBody>
      </p:sp>
      <p:pic>
        <p:nvPicPr>
          <p:cNvPr id="143364" name="图片 -2147482612" descr="4-27"/>
          <p:cNvPicPr>
            <a:picLocks noChangeAspect="1"/>
          </p:cNvPicPr>
          <p:nvPr/>
        </p:nvPicPr>
        <p:blipFill>
          <a:blip r:embed="rId3"/>
          <a:stretch>
            <a:fillRect/>
          </a:stretch>
        </p:blipFill>
        <p:spPr>
          <a:xfrm>
            <a:off x="3642360" y="474345"/>
            <a:ext cx="5311775" cy="4613275"/>
          </a:xfrm>
          <a:prstGeom prst="rect">
            <a:avLst/>
          </a:prstGeom>
          <a:noFill/>
          <a:ln w="9525">
            <a:noFill/>
          </a:ln>
        </p:spPr>
      </p:pic>
      <p:sp>
        <p:nvSpPr>
          <p:cNvPr id="143365" name="文本框 1"/>
          <p:cNvSpPr txBox="1"/>
          <p:nvPr/>
        </p:nvSpPr>
        <p:spPr>
          <a:xfrm>
            <a:off x="5435600" y="4797425"/>
            <a:ext cx="3708400" cy="344488"/>
          </a:xfrm>
          <a:prstGeom prst="rect">
            <a:avLst/>
          </a:prstGeom>
          <a:noFill/>
          <a:ln w="9525">
            <a:noFill/>
          </a:ln>
        </p:spPr>
        <p:txBody>
          <a:bodyPr lIns="68580" tIns="34290" rIns="68580" bIns="34290">
            <a:spAutoFit/>
          </a:bodyPr>
          <a:lstStyle/>
          <a:p>
            <a:pPr eaLnBrk="1" hangingPunct="1">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图4.27  ISPLSI 1032结构图和引脚图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animEffect transition="in" filter="blinds(horizontal)">
                                      <p:cBhvr>
                                        <p:cTn id="7" dur="500"/>
                                        <p:tgtEl>
                                          <p:spTgt spid="1433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3363">
                                            <p:txEl>
                                              <p:pRg st="1" end="1"/>
                                            </p:txEl>
                                          </p:spTgt>
                                        </p:tgtEl>
                                        <p:attrNameLst>
                                          <p:attrName>style.visibility</p:attrName>
                                        </p:attrNameLst>
                                      </p:cBhvr>
                                      <p:to>
                                        <p:strVal val="visible"/>
                                      </p:to>
                                    </p:set>
                                    <p:animEffect transition="in" filter="blinds(horizontal)">
                                      <p:cBhvr>
                                        <p:cTn id="12" dur="500"/>
                                        <p:tgtEl>
                                          <p:spTgt spid="1433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3363">
                                            <p:txEl>
                                              <p:pRg st="2" end="2"/>
                                            </p:txEl>
                                          </p:spTgt>
                                        </p:tgtEl>
                                        <p:attrNameLst>
                                          <p:attrName>style.visibility</p:attrName>
                                        </p:attrNameLst>
                                      </p:cBhvr>
                                      <p:to>
                                        <p:strVal val="visible"/>
                                      </p:to>
                                    </p:set>
                                    <p:animEffect transition="in" filter="blinds(horizontal)">
                                      <p:cBhvr>
                                        <p:cTn id="17" dur="500"/>
                                        <p:tgtEl>
                                          <p:spTgt spid="1433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3363">
                                            <p:txEl>
                                              <p:pRg st="3" end="3"/>
                                            </p:txEl>
                                          </p:spTgt>
                                        </p:tgtEl>
                                        <p:attrNameLst>
                                          <p:attrName>style.visibility</p:attrName>
                                        </p:attrNameLst>
                                      </p:cBhvr>
                                      <p:to>
                                        <p:strVal val="visible"/>
                                      </p:to>
                                    </p:set>
                                    <p:animEffect transition="in" filter="blinds(horizontal)">
                                      <p:cBhvr>
                                        <p:cTn id="22" dur="500"/>
                                        <p:tgtEl>
                                          <p:spTgt spid="1433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2"/>
          <p:cNvSpPr>
            <a:spLocks noGrp="1"/>
          </p:cNvSpPr>
          <p:nvPr>
            <p:ph type="title"/>
          </p:nvPr>
        </p:nvSpPr>
        <p:spPr>
          <a:xfrm>
            <a:off x="250825" y="555625"/>
            <a:ext cx="3168650" cy="503238"/>
          </a:xfrm>
          <a:prstGeom prst="rect">
            <a:avLst/>
          </a:prstGeom>
          <a:noFill/>
          <a:ln w="9525">
            <a:noFill/>
          </a:ln>
        </p:spPr>
        <p:txBody>
          <a:bodyPr lIns="68580" tIns="34290" rIns="68580" bIns="34290"/>
          <a:lstStyle/>
          <a:p>
            <a:pPr eaLnBrk="1" hangingPunct="1"/>
            <a:r>
              <a:rPr lang="zh-CN" altLang="en-US" sz="2000" dirty="0">
                <a:solidFill>
                  <a:srgbClr val="FF0066"/>
                </a:solidFill>
                <a:latin typeface="华文新魏" panose="02010800040101010101" pitchFamily="2" charset="-122"/>
                <a:ea typeface="华文新魏" panose="02010800040101010101" pitchFamily="2" charset="-122"/>
                <a:sym typeface="宋体" panose="02010600030101010101" pitchFamily="2" charset="-122"/>
              </a:rPr>
              <a:t>1．Lattice公司ISP器件</a:t>
            </a:r>
            <a:br>
              <a:rPr lang="zh-CN" altLang="en-US" sz="2000" dirty="0">
                <a:solidFill>
                  <a:srgbClr val="FF0066"/>
                </a:solidFill>
                <a:latin typeface="华文新魏" panose="02010800040101010101" pitchFamily="2" charset="-122"/>
                <a:ea typeface="华文新魏" panose="02010800040101010101" pitchFamily="2" charset="-122"/>
              </a:rPr>
            </a:br>
            <a:endParaRPr lang="zh-CN" altLang="en-US" sz="2000" dirty="0">
              <a:solidFill>
                <a:srgbClr val="FF0066"/>
              </a:solidFill>
              <a:latin typeface="华文新魏" panose="02010800040101010101" pitchFamily="2" charset="-122"/>
              <a:ea typeface="华文新魏" panose="02010800040101010101" pitchFamily="2" charset="-122"/>
            </a:endParaRPr>
          </a:p>
        </p:txBody>
      </p:sp>
      <p:sp>
        <p:nvSpPr>
          <p:cNvPr id="145411" name="文本框 4"/>
          <p:cNvSpPr txBox="1"/>
          <p:nvPr/>
        </p:nvSpPr>
        <p:spPr>
          <a:xfrm>
            <a:off x="250825" y="1132205"/>
            <a:ext cx="3018790" cy="3515360"/>
          </a:xfrm>
          <a:prstGeom prst="rect">
            <a:avLst/>
          </a:prstGeom>
          <a:noFill/>
          <a:ln w="9525">
            <a:noFill/>
          </a:ln>
        </p:spPr>
        <p:txBody>
          <a:bodyPr wrap="square" lIns="68580" tIns="34290" rIns="68580" bIns="34290">
            <a:spAutoFit/>
          </a:bodyPr>
          <a:lstStyle/>
          <a:p>
            <a:pPr eaLnBrk="1" hangingPunct="1">
              <a:lnSpc>
                <a:spcPct val="140000"/>
              </a:lnSpc>
              <a:buFont typeface="Arial" panose="020B0604020202020204" pitchFamily="34" charset="0"/>
            </a:pPr>
            <a:r>
              <a:rPr lang="zh-CN" altLang="en-US" dirty="0">
                <a:solidFill>
                  <a:srgbClr val="FF0000"/>
                </a:solidFill>
                <a:latin typeface="华文新魏" panose="02010800040101010101" pitchFamily="2" charset="-122"/>
                <a:ea typeface="华文新魏" panose="02010800040101010101" pitchFamily="2" charset="-122"/>
              </a:rPr>
              <a:t>2）通用逻辑块GLB</a:t>
            </a:r>
          </a:p>
          <a:p>
            <a:pPr eaLnBrk="1" hangingPunct="1">
              <a:lnSpc>
                <a:spcPct val="14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GLB是器件的基本逻辑单元，是芯片的核心部件。图4.28所示，它由</a:t>
            </a:r>
            <a:r>
              <a:rPr lang="zh-CN" altLang="en-US" u="sng" dirty="0">
                <a:solidFill>
                  <a:schemeClr val="tx1"/>
                </a:solidFill>
                <a:latin typeface="华文新魏" panose="02010800040101010101" pitchFamily="2" charset="-122"/>
                <a:ea typeface="华文新魏" panose="02010800040101010101" pitchFamily="2" charset="-122"/>
              </a:rPr>
              <a:t>与阵列</a:t>
            </a:r>
            <a:r>
              <a:rPr lang="zh-CN" altLang="en-US" dirty="0">
                <a:solidFill>
                  <a:schemeClr val="tx1"/>
                </a:solidFill>
                <a:latin typeface="华文新魏" panose="02010800040101010101" pitchFamily="2" charset="-122"/>
                <a:ea typeface="华文新魏" panose="02010800040101010101" pitchFamily="2" charset="-122"/>
              </a:rPr>
              <a:t>、</a:t>
            </a:r>
            <a:r>
              <a:rPr lang="zh-CN" altLang="en-US" u="sng" dirty="0">
                <a:solidFill>
                  <a:schemeClr val="tx1"/>
                </a:solidFill>
                <a:latin typeface="华文新魏" panose="02010800040101010101" pitchFamily="2" charset="-122"/>
                <a:ea typeface="华文新魏" panose="02010800040101010101" pitchFamily="2" charset="-122"/>
              </a:rPr>
              <a:t>乘积项共享阵列</a:t>
            </a:r>
            <a:r>
              <a:rPr lang="zh-CN" altLang="en-US" dirty="0">
                <a:solidFill>
                  <a:schemeClr val="tx1"/>
                </a:solidFill>
                <a:latin typeface="华文新魏" panose="02010800040101010101" pitchFamily="2" charset="-122"/>
                <a:ea typeface="华文新魏" panose="02010800040101010101" pitchFamily="2" charset="-122"/>
              </a:rPr>
              <a:t>、</a:t>
            </a:r>
            <a:r>
              <a:rPr lang="zh-CN" altLang="en-US" u="sng" dirty="0">
                <a:solidFill>
                  <a:schemeClr val="tx1"/>
                </a:solidFill>
                <a:latin typeface="华文新魏" panose="02010800040101010101" pitchFamily="2" charset="-122"/>
                <a:ea typeface="华文新魏" panose="02010800040101010101" pitchFamily="2" charset="-122"/>
              </a:rPr>
              <a:t>四输出逻辑宏单元</a:t>
            </a:r>
            <a:r>
              <a:rPr lang="zh-CN" altLang="en-US" dirty="0">
                <a:solidFill>
                  <a:schemeClr val="tx1"/>
                </a:solidFill>
                <a:latin typeface="华文新魏" panose="02010800040101010101" pitchFamily="2" charset="-122"/>
                <a:ea typeface="华文新魏" panose="02010800040101010101" pitchFamily="2" charset="-122"/>
              </a:rPr>
              <a:t>和</a:t>
            </a:r>
            <a:r>
              <a:rPr lang="zh-CN" altLang="en-US" u="sng" dirty="0">
                <a:solidFill>
                  <a:schemeClr val="tx1"/>
                </a:solidFill>
                <a:latin typeface="华文新魏" panose="02010800040101010101" pitchFamily="2" charset="-122"/>
                <a:ea typeface="华文新魏" panose="02010800040101010101" pitchFamily="2" charset="-122"/>
              </a:rPr>
              <a:t>控制逻辑</a:t>
            </a:r>
            <a:r>
              <a:rPr lang="zh-CN" altLang="en-US" dirty="0">
                <a:solidFill>
                  <a:schemeClr val="tx1"/>
                </a:solidFill>
                <a:latin typeface="华文新魏" panose="02010800040101010101" pitchFamily="2" charset="-122"/>
                <a:ea typeface="华文新魏" panose="02010800040101010101" pitchFamily="2" charset="-122"/>
              </a:rPr>
              <a:t>组成。图4.28中所展示的是GLB的标准组态。</a:t>
            </a:r>
          </a:p>
        </p:txBody>
      </p:sp>
      <p:pic>
        <p:nvPicPr>
          <p:cNvPr id="145412" name="图片 -2147482611" descr="4-28"/>
          <p:cNvPicPr>
            <a:picLocks noChangeAspect="1"/>
          </p:cNvPicPr>
          <p:nvPr/>
        </p:nvPicPr>
        <p:blipFill>
          <a:blip r:embed="rId3"/>
          <a:stretch>
            <a:fillRect/>
          </a:stretch>
        </p:blipFill>
        <p:spPr>
          <a:xfrm>
            <a:off x="3352800" y="866775"/>
            <a:ext cx="5683250" cy="4081780"/>
          </a:xfrm>
          <a:prstGeom prst="rect">
            <a:avLst/>
          </a:prstGeom>
          <a:noFill/>
          <a:ln w="9525">
            <a:noFill/>
          </a:ln>
        </p:spPr>
      </p:pic>
      <p:sp>
        <p:nvSpPr>
          <p:cNvPr id="145413" name="文本框 1"/>
          <p:cNvSpPr txBox="1"/>
          <p:nvPr/>
        </p:nvSpPr>
        <p:spPr>
          <a:xfrm>
            <a:off x="3051175" y="4659313"/>
            <a:ext cx="2528888" cy="342900"/>
          </a:xfrm>
          <a:prstGeom prst="rect">
            <a:avLst/>
          </a:prstGeom>
          <a:noFill/>
          <a:ln w="9525">
            <a:noFill/>
          </a:ln>
        </p:spPr>
        <p:txBody>
          <a:bodyPr lIns="68580" tIns="34290" rIns="68580" bIns="34290">
            <a:spAutoFit/>
          </a:bodyPr>
          <a:lstStyle/>
          <a:p>
            <a:pPr eaLnBrk="1" hangingPunct="1">
              <a:buFont typeface="Arial" panose="020B0604020202020204" pitchFamily="34" charset="0"/>
            </a:pPr>
            <a:r>
              <a:rPr lang="zh-CN" altLang="en-US" sz="1800" dirty="0">
                <a:solidFill>
                  <a:srgbClr val="FF0066"/>
                </a:solidFill>
                <a:latin typeface="华文新魏" panose="02010800040101010101" pitchFamily="2" charset="-122"/>
                <a:ea typeface="华文新魏" panose="02010800040101010101" pitchFamily="2" charset="-122"/>
              </a:rPr>
              <a:t>图4.28  GLB的标准组态</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图片 -2147482611" descr="4-28"/>
          <p:cNvPicPr>
            <a:picLocks noChangeAspect="1"/>
          </p:cNvPicPr>
          <p:nvPr/>
        </p:nvPicPr>
        <p:blipFill>
          <a:blip r:embed="rId3"/>
          <a:stretch>
            <a:fillRect/>
          </a:stretch>
        </p:blipFill>
        <p:spPr>
          <a:xfrm>
            <a:off x="395605" y="473075"/>
            <a:ext cx="6731635" cy="4603750"/>
          </a:xfrm>
          <a:prstGeom prst="rect">
            <a:avLst/>
          </a:prstGeom>
          <a:noFill/>
          <a:ln w="9525">
            <a:noFill/>
          </a:ln>
        </p:spPr>
      </p:pic>
      <p:sp>
        <p:nvSpPr>
          <p:cNvPr id="147459" name="文本框 1"/>
          <p:cNvSpPr txBox="1"/>
          <p:nvPr/>
        </p:nvSpPr>
        <p:spPr>
          <a:xfrm>
            <a:off x="6516370" y="4083685"/>
            <a:ext cx="2590165" cy="345440"/>
          </a:xfrm>
          <a:prstGeom prst="rect">
            <a:avLst/>
          </a:prstGeom>
          <a:noFill/>
          <a:ln w="9525">
            <a:noFill/>
          </a:ln>
        </p:spPr>
        <p:txBody>
          <a:bodyPr wrap="square" lIns="68580" tIns="34290" rIns="68580" bIns="34290">
            <a:spAutoFit/>
          </a:bodyPr>
          <a:lstStyle/>
          <a:p>
            <a:pPr eaLnBrk="1" hangingPunct="1">
              <a:buFont typeface="Arial" panose="020B0604020202020204" pitchFamily="34" charset="0"/>
            </a:pPr>
            <a:r>
              <a:rPr lang="zh-CN" altLang="en-US" sz="1800" dirty="0">
                <a:solidFill>
                  <a:srgbClr val="FF0066"/>
                </a:solidFill>
                <a:latin typeface="华文新魏" panose="02010800040101010101" pitchFamily="2" charset="-122"/>
                <a:ea typeface="华文新魏" panose="02010800040101010101" pitchFamily="2" charset="-122"/>
              </a:rPr>
              <a:t>图4.28  GLB的标准组态</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2"/>
          <p:cNvSpPr>
            <a:spLocks noGrp="1"/>
          </p:cNvSpPr>
          <p:nvPr>
            <p:ph type="title"/>
          </p:nvPr>
        </p:nvSpPr>
        <p:spPr>
          <a:xfrm>
            <a:off x="628650" y="777875"/>
            <a:ext cx="7886700" cy="993775"/>
          </a:xfrm>
          <a:prstGeom prst="rect">
            <a:avLst/>
          </a:prstGeom>
          <a:noFill/>
          <a:ln w="9525">
            <a:noFill/>
          </a:ln>
        </p:spPr>
        <p:txBody>
          <a:bodyPr lIns="68580" tIns="34290" rIns="68580" bIns="34290"/>
          <a:lstStyle/>
          <a:p>
            <a:pPr eaLnBrk="1" hangingPunct="1"/>
            <a:r>
              <a:rPr lang="zh-CN" altLang="en-US" sz="2000" dirty="0">
                <a:solidFill>
                  <a:srgbClr val="FF0066"/>
                </a:solidFill>
                <a:latin typeface="华文新魏" panose="02010800040101010101" pitchFamily="2" charset="-122"/>
                <a:ea typeface="华文新魏" panose="02010800040101010101" pitchFamily="2" charset="-122"/>
                <a:sym typeface="宋体" panose="02010600030101010101" pitchFamily="2" charset="-122"/>
              </a:rPr>
              <a:t>1．Lattice公司ISP器件（</a:t>
            </a:r>
            <a:r>
              <a:rPr lang="zh-CN" altLang="en-US" sz="2000" dirty="0">
                <a:latin typeface="华文新魏" panose="02010800040101010101" pitchFamily="2" charset="-122"/>
                <a:ea typeface="华文新魏" panose="02010800040101010101" pitchFamily="2" charset="-122"/>
                <a:sym typeface="+mn-ea"/>
              </a:rPr>
              <a:t>ISPLSI 1032）</a:t>
            </a:r>
            <a:endParaRPr lang="zh-CN" altLang="en-US" sz="2000" dirty="0">
              <a:solidFill>
                <a:schemeClr val="tx1"/>
              </a:solidFill>
              <a:latin typeface="华文新魏" panose="02010800040101010101" pitchFamily="2" charset="-122"/>
              <a:ea typeface="华文新魏" panose="02010800040101010101" pitchFamily="2" charset="-122"/>
              <a:sym typeface="+mn-ea"/>
            </a:endParaRPr>
          </a:p>
        </p:txBody>
      </p:sp>
      <p:sp>
        <p:nvSpPr>
          <p:cNvPr id="149507" name="文本框 4"/>
          <p:cNvSpPr txBox="1"/>
          <p:nvPr/>
        </p:nvSpPr>
        <p:spPr>
          <a:xfrm>
            <a:off x="542925" y="1586230"/>
            <a:ext cx="8068310" cy="3268980"/>
          </a:xfrm>
          <a:prstGeom prst="rect">
            <a:avLst/>
          </a:prstGeom>
          <a:noFill/>
          <a:ln w="9525">
            <a:noFill/>
          </a:ln>
        </p:spPr>
        <p:txBody>
          <a:bodyPr wrap="square" lIns="68580" tIns="34290" rIns="68580" bIns="34290">
            <a:spAutoFit/>
          </a:bodyPr>
          <a:lstStyle/>
          <a:p>
            <a:pPr eaLnBrk="1" hangingPunct="1">
              <a:lnSpc>
                <a:spcPct val="13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与阵列有18个输入端，其中16个来自全局布线区GRP，2个专用输入端。每个GLB有20个与门，形成20个乘积项，再通过4个输出或门与</a:t>
            </a:r>
            <a:r>
              <a:rPr lang="zh-CN" altLang="en-US" u="sng" dirty="0">
                <a:solidFill>
                  <a:schemeClr val="tx1"/>
                </a:solidFill>
                <a:latin typeface="华文新魏" panose="02010800040101010101" pitchFamily="2" charset="-122"/>
                <a:ea typeface="华文新魏" panose="02010800040101010101" pitchFamily="2" charset="-122"/>
              </a:rPr>
              <a:t>乘积项共享阵列PTSA</a:t>
            </a:r>
            <a:r>
              <a:rPr lang="zh-CN" altLang="en-US" dirty="0">
                <a:solidFill>
                  <a:schemeClr val="tx1"/>
                </a:solidFill>
                <a:latin typeface="华文新魏" panose="02010800040101010101" pitchFamily="2" charset="-122"/>
                <a:ea typeface="华文新魏" panose="02010800040101010101" pitchFamily="2" charset="-122"/>
              </a:rPr>
              <a:t>可组态电路连接，然后连接到输出逻辑宏单元，输出逻辑宏单元中有4个触发器。前一级输出再由可编程的多路选择器MUX编程组态为组合逻辑输出或寄存器输出。</a:t>
            </a:r>
            <a:r>
              <a:rPr lang="zh-CN" altLang="en-US" dirty="0">
                <a:solidFill>
                  <a:srgbClr val="FF0000"/>
                </a:solidFill>
                <a:latin typeface="华文新魏" panose="02010800040101010101" pitchFamily="2" charset="-122"/>
                <a:ea typeface="华文新魏" panose="02010800040101010101" pitchFamily="2" charset="-122"/>
              </a:rPr>
              <a:t>触发器可组态为D、T、JK等形式，组合电路可组态为“与或”或“异或”两种方式</a:t>
            </a:r>
            <a:r>
              <a:rPr lang="zh-CN" altLang="en-US" dirty="0">
                <a:solidFill>
                  <a:schemeClr val="tx1"/>
                </a:solidFill>
                <a:latin typeface="华文新魏" panose="02010800040101010101" pitchFamily="2" charset="-122"/>
                <a:ea typeface="华文新魏" panose="02010800040101010101" pitchFamily="2" charset="-122"/>
              </a:rPr>
              <a:t>。由图4.28可知，一个或门输出可以同时连接4个触发器；一个触发器也可同时接受4个或门的输出，</a:t>
            </a:r>
            <a:r>
              <a:rPr lang="zh-CN" altLang="en-US" dirty="0">
                <a:solidFill>
                  <a:srgbClr val="FF0066"/>
                </a:solidFill>
                <a:latin typeface="华文新魏" panose="02010800040101010101" pitchFamily="2" charset="-122"/>
                <a:ea typeface="华文新魏" panose="02010800040101010101" pitchFamily="2" charset="-122"/>
              </a:rPr>
              <a:t>相互为“或”关系</a:t>
            </a:r>
            <a:r>
              <a:rPr lang="zh-CN" altLang="en-US" dirty="0">
                <a:solidFill>
                  <a:schemeClr val="tx1"/>
                </a:solidFill>
                <a:latin typeface="华文新魏" panose="02010800040101010101" pitchFamily="2" charset="-122"/>
                <a:ea typeface="华文新魏" panose="02010800040101010101" pitchFamily="2" charset="-122"/>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2"/>
          <p:cNvSpPr>
            <a:spLocks noGrp="1"/>
          </p:cNvSpPr>
          <p:nvPr>
            <p:ph type="title"/>
          </p:nvPr>
        </p:nvSpPr>
        <p:spPr>
          <a:xfrm>
            <a:off x="628650" y="633413"/>
            <a:ext cx="7886700" cy="993775"/>
          </a:xfrm>
          <a:prstGeom prst="rect">
            <a:avLst/>
          </a:prstGeom>
          <a:noFill/>
          <a:ln w="9525">
            <a:noFill/>
          </a:ln>
        </p:spPr>
        <p:txBody>
          <a:bodyPr lIns="68580" tIns="34290" rIns="68580" bIns="34290"/>
          <a:lstStyle/>
          <a:p>
            <a:pPr eaLnBrk="1" hangingPunct="1">
              <a:lnSpc>
                <a:spcPct val="120000"/>
              </a:lnSpc>
            </a:pPr>
            <a:r>
              <a:rPr lang="zh-CN" altLang="en-US" sz="2000" dirty="0">
                <a:solidFill>
                  <a:srgbClr val="FF0066"/>
                </a:solidFill>
                <a:latin typeface="华文新魏" panose="02010800040101010101" pitchFamily="2" charset="-122"/>
                <a:ea typeface="华文新魏" panose="02010800040101010101" pitchFamily="2" charset="-122"/>
                <a:sym typeface="宋体" panose="02010600030101010101" pitchFamily="2" charset="-122"/>
              </a:rPr>
              <a:t>1．Lattice公司ISP器件</a:t>
            </a:r>
            <a:endParaRPr lang="zh-CN" altLang="en-US" sz="2000" dirty="0">
              <a:solidFill>
                <a:srgbClr val="FF0066"/>
              </a:solidFill>
              <a:latin typeface="华文新魏" panose="02010800040101010101" pitchFamily="2" charset="-122"/>
              <a:ea typeface="华文新魏" panose="02010800040101010101" pitchFamily="2" charset="-122"/>
            </a:endParaRPr>
          </a:p>
        </p:txBody>
      </p:sp>
      <p:sp>
        <p:nvSpPr>
          <p:cNvPr id="151555" name="文本框 4"/>
          <p:cNvSpPr txBox="1"/>
          <p:nvPr/>
        </p:nvSpPr>
        <p:spPr>
          <a:xfrm>
            <a:off x="395288" y="820738"/>
            <a:ext cx="8424862" cy="2762885"/>
          </a:xfrm>
          <a:prstGeom prst="rect">
            <a:avLst/>
          </a:prstGeom>
          <a:noFill/>
          <a:ln w="9525">
            <a:noFill/>
          </a:ln>
        </p:spPr>
        <p:txBody>
          <a:bodyPr wrap="square" lIns="68580" tIns="34290" rIns="68580" bIns="34290">
            <a:spAutoFit/>
          </a:bodyPr>
          <a:lstStyle/>
          <a:p>
            <a:pPr eaLnBrk="1" hangingPunct="1">
              <a:lnSpc>
                <a:spcPct val="120000"/>
              </a:lnSpc>
              <a:buFont typeface="Arial" panose="020B0604020202020204" pitchFamily="34" charset="0"/>
            </a:pPr>
            <a:endParaRPr lang="zh-CN" altLang="en-US" sz="1800" dirty="0">
              <a:solidFill>
                <a:schemeClr val="tx1"/>
              </a:solidFill>
              <a:latin typeface="华文新魏" panose="02010800040101010101" pitchFamily="2" charset="-122"/>
              <a:ea typeface="华文新魏" panose="02010800040101010101" pitchFamily="2" charset="-122"/>
            </a:endParaRPr>
          </a:p>
          <a:p>
            <a:pPr eaLnBrk="1" hangingPunct="1">
              <a:lnSpc>
                <a:spcPct val="120000"/>
              </a:lnSpc>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图4.28所示为标准组态模式1。实际上，GLB有5种组合模式。4个或门输入按4,4,5,7个输入配置，每个触发器的激励信号可以将所有20个乘积项集中于1个触发器使用。</a:t>
            </a:r>
          </a:p>
          <a:p>
            <a:pPr eaLnBrk="1" hangingPunct="1">
              <a:lnSpc>
                <a:spcPct val="120000"/>
              </a:lnSpc>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例如，图4.28中第一个或门的输出函数   F1=ACE+BD+ </a:t>
            </a:r>
            <a:r>
              <a:rPr lang="zh-CN" altLang="en-US" dirty="0">
                <a:solidFill>
                  <a:schemeClr val="tx1"/>
                </a:solidFill>
                <a:latin typeface="Calibri" panose="020F0502020204030204" pitchFamily="34" charset="0"/>
              </a:rPr>
              <a:t>ABCDE</a:t>
            </a:r>
            <a:r>
              <a:rPr lang="zh-CN" altLang="en-US" dirty="0">
                <a:latin typeface="Calibri" panose="020F0502020204030204" pitchFamily="34" charset="0"/>
              </a:rPr>
              <a:t> </a:t>
            </a:r>
            <a:r>
              <a:rPr lang="zh-CN" altLang="en-US" sz="1800" dirty="0">
                <a:solidFill>
                  <a:schemeClr val="tx1"/>
                </a:solidFill>
                <a:latin typeface="华文新魏" panose="02010800040101010101" pitchFamily="2" charset="-122"/>
                <a:ea typeface="华文新魏" panose="02010800040101010101" pitchFamily="2" charset="-122"/>
              </a:rPr>
              <a:t>+ABCDE</a:t>
            </a:r>
          </a:p>
          <a:p>
            <a:pPr eaLnBrk="1" hangingPunct="1">
              <a:lnSpc>
                <a:spcPct val="120000"/>
              </a:lnSpc>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图4.28中第二个或门的输出函数F2=XYZ+XY+XZ+YZ</a:t>
            </a:r>
          </a:p>
          <a:p>
            <a:pPr eaLnBrk="1" hangingPunct="1">
              <a:lnSpc>
                <a:spcPct val="120000"/>
              </a:lnSpc>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假定F1由O</a:t>
            </a:r>
            <a:r>
              <a:rPr lang="zh-CN" altLang="en-US" sz="1800" baseline="-25000" dirty="0">
                <a:solidFill>
                  <a:schemeClr val="tx1"/>
                </a:solidFill>
                <a:latin typeface="华文新魏" panose="02010800040101010101" pitchFamily="2" charset="-122"/>
                <a:ea typeface="华文新魏" panose="02010800040101010101" pitchFamily="2" charset="-122"/>
              </a:rPr>
              <a:t>3</a:t>
            </a:r>
            <a:r>
              <a:rPr lang="zh-CN" altLang="en-US" sz="1800" dirty="0">
                <a:solidFill>
                  <a:schemeClr val="tx1"/>
                </a:solidFill>
                <a:latin typeface="华文新魏" panose="02010800040101010101" pitchFamily="2" charset="-122"/>
                <a:ea typeface="华文新魏" panose="02010800040101010101" pitchFamily="2" charset="-122"/>
              </a:rPr>
              <a:t>,O</a:t>
            </a:r>
            <a:r>
              <a:rPr lang="zh-CN" altLang="en-US" sz="1800" baseline="-25000" dirty="0">
                <a:solidFill>
                  <a:schemeClr val="tx1"/>
                </a:solidFill>
                <a:latin typeface="华文新魏" panose="02010800040101010101" pitchFamily="2" charset="-122"/>
                <a:ea typeface="华文新魏" panose="02010800040101010101" pitchFamily="2" charset="-122"/>
              </a:rPr>
              <a:t>2</a:t>
            </a:r>
            <a:r>
              <a:rPr lang="zh-CN" altLang="en-US" sz="1800" dirty="0">
                <a:solidFill>
                  <a:schemeClr val="tx1"/>
                </a:solidFill>
                <a:latin typeface="华文新魏" panose="02010800040101010101" pitchFamily="2" charset="-122"/>
                <a:ea typeface="华文新魏" panose="02010800040101010101" pitchFamily="2" charset="-122"/>
              </a:rPr>
              <a:t>,O</a:t>
            </a:r>
            <a:r>
              <a:rPr lang="zh-CN" altLang="en-US" sz="1800" baseline="-25000" dirty="0">
                <a:solidFill>
                  <a:schemeClr val="tx1"/>
                </a:solidFill>
                <a:latin typeface="华文新魏" panose="02010800040101010101" pitchFamily="2" charset="-122"/>
                <a:ea typeface="华文新魏" panose="02010800040101010101" pitchFamily="2" charset="-122"/>
              </a:rPr>
              <a:t>1</a:t>
            </a:r>
            <a:r>
              <a:rPr lang="zh-CN" altLang="en-US" sz="1800" dirty="0">
                <a:solidFill>
                  <a:schemeClr val="tx1"/>
                </a:solidFill>
                <a:latin typeface="华文新魏" panose="02010800040101010101" pitchFamily="2" charset="-122"/>
                <a:ea typeface="华文新魏" panose="02010800040101010101" pitchFamily="2" charset="-122"/>
              </a:rPr>
              <a:t>进行输出，F2由O</a:t>
            </a:r>
            <a:r>
              <a:rPr lang="zh-CN" altLang="en-US" sz="1800" baseline="-25000" dirty="0">
                <a:solidFill>
                  <a:schemeClr val="tx1"/>
                </a:solidFill>
                <a:latin typeface="华文新魏" panose="02010800040101010101" pitchFamily="2" charset="-122"/>
                <a:ea typeface="华文新魏" panose="02010800040101010101" pitchFamily="2" charset="-122"/>
              </a:rPr>
              <a:t>0</a:t>
            </a:r>
            <a:r>
              <a:rPr lang="zh-CN" altLang="en-US" sz="1800" dirty="0">
                <a:solidFill>
                  <a:schemeClr val="tx1"/>
                </a:solidFill>
                <a:latin typeface="华文新魏" panose="02010800040101010101" pitchFamily="2" charset="-122"/>
                <a:ea typeface="华文新魏" panose="02010800040101010101" pitchFamily="2" charset="-122"/>
              </a:rPr>
              <a:t>输出，并用时钟CLK0控制D触发器（</a:t>
            </a:r>
            <a:r>
              <a:rPr lang="zh-CN" altLang="en-US" sz="1800" dirty="0">
                <a:solidFill>
                  <a:srgbClr val="FF0000"/>
                </a:solidFill>
                <a:latin typeface="华文新魏" panose="02010800040101010101" pitchFamily="2" charset="-122"/>
                <a:ea typeface="华文新魏" panose="02010800040101010101" pitchFamily="2" charset="-122"/>
              </a:rPr>
              <a:t>同学画图</a:t>
            </a:r>
            <a:r>
              <a:rPr lang="zh-CN" altLang="en-US" sz="1800" dirty="0">
                <a:solidFill>
                  <a:schemeClr val="tx1"/>
                </a:solidFill>
                <a:latin typeface="华文新魏" panose="02010800040101010101" pitchFamily="2" charset="-122"/>
                <a:ea typeface="华文新魏" panose="02010800040101010101" pitchFamily="2" charset="-122"/>
              </a:rPr>
              <a:t>）。</a:t>
            </a:r>
          </a:p>
        </p:txBody>
      </p:sp>
      <p:sp>
        <p:nvSpPr>
          <p:cNvPr id="151556" name="Line 6"/>
          <p:cNvSpPr/>
          <p:nvPr/>
        </p:nvSpPr>
        <p:spPr>
          <a:xfrm>
            <a:off x="6084888" y="2211388"/>
            <a:ext cx="144462" cy="0"/>
          </a:xfrm>
          <a:prstGeom prst="line">
            <a:avLst/>
          </a:prstGeom>
          <a:ln w="15875" cap="flat" cmpd="sng">
            <a:solidFill>
              <a:schemeClr val="tx1"/>
            </a:solidFill>
            <a:prstDash val="solid"/>
            <a:headEnd type="none" w="med" len="med"/>
            <a:tailEnd type="none" w="med" len="med"/>
          </a:ln>
        </p:spPr>
      </p:sp>
      <p:sp>
        <p:nvSpPr>
          <p:cNvPr id="151557" name="Line 7"/>
          <p:cNvSpPr/>
          <p:nvPr/>
        </p:nvSpPr>
        <p:spPr>
          <a:xfrm>
            <a:off x="6265863" y="2139950"/>
            <a:ext cx="144462" cy="0"/>
          </a:xfrm>
          <a:prstGeom prst="line">
            <a:avLst/>
          </a:prstGeom>
          <a:ln w="15875" cap="flat" cmpd="sng">
            <a:solidFill>
              <a:schemeClr val="tx1"/>
            </a:solidFill>
            <a:prstDash val="solid"/>
            <a:headEnd type="none" w="med" len="med"/>
            <a:tailEnd type="none" w="med" len="med"/>
          </a:ln>
        </p:spPr>
      </p:sp>
      <p:sp>
        <p:nvSpPr>
          <p:cNvPr id="151558" name="Line 8"/>
          <p:cNvSpPr/>
          <p:nvPr/>
        </p:nvSpPr>
        <p:spPr>
          <a:xfrm>
            <a:off x="6545263" y="2211388"/>
            <a:ext cx="144462" cy="0"/>
          </a:xfrm>
          <a:prstGeom prst="line">
            <a:avLst/>
          </a:prstGeom>
          <a:ln w="15875" cap="flat" cmpd="sng">
            <a:solidFill>
              <a:schemeClr val="tx1"/>
            </a:solidFill>
            <a:prstDash val="solid"/>
            <a:headEnd type="none" w="med" len="med"/>
            <a:tailEnd type="none" w="med" len="med"/>
          </a:ln>
        </p:spPr>
      </p:sp>
      <p:sp>
        <p:nvSpPr>
          <p:cNvPr id="151559" name="Line 9"/>
          <p:cNvSpPr/>
          <p:nvPr/>
        </p:nvSpPr>
        <p:spPr>
          <a:xfrm>
            <a:off x="6011863" y="2139950"/>
            <a:ext cx="144462" cy="0"/>
          </a:xfrm>
          <a:prstGeom prst="line">
            <a:avLst/>
          </a:prstGeom>
          <a:ln w="15875" cap="flat" cmpd="sng">
            <a:solidFill>
              <a:schemeClr val="tx1"/>
            </a:solidFill>
            <a:prstDash val="solid"/>
            <a:headEnd type="none" w="med" len="med"/>
            <a:tailEnd type="none" w="med" len="med"/>
          </a:ln>
        </p:spPr>
      </p:sp>
      <p:sp>
        <p:nvSpPr>
          <p:cNvPr id="151560" name="Line 10"/>
          <p:cNvSpPr/>
          <p:nvPr/>
        </p:nvSpPr>
        <p:spPr>
          <a:xfrm>
            <a:off x="6372225" y="2211388"/>
            <a:ext cx="144463" cy="0"/>
          </a:xfrm>
          <a:prstGeom prst="line">
            <a:avLst/>
          </a:prstGeom>
          <a:ln w="15875" cap="flat" cmpd="sng">
            <a:solidFill>
              <a:schemeClr val="tx1"/>
            </a:solidFill>
            <a:prstDash val="solid"/>
            <a:headEnd type="none" w="med" len="med"/>
            <a:tailEnd type="none" w="med" len="med"/>
          </a:ln>
        </p:spPr>
      </p:sp>
      <p:pic>
        <p:nvPicPr>
          <p:cNvPr id="3" name="图片 2"/>
          <p:cNvPicPr>
            <a:picLocks noChangeAspect="1"/>
          </p:cNvPicPr>
          <p:nvPr/>
        </p:nvPicPr>
        <p:blipFill>
          <a:blip r:embed="rId3"/>
          <a:stretch>
            <a:fillRect/>
          </a:stretch>
        </p:blipFill>
        <p:spPr>
          <a:xfrm>
            <a:off x="1907540" y="3259455"/>
            <a:ext cx="5877560" cy="1884680"/>
          </a:xfrm>
          <a:prstGeom prst="rect">
            <a:avLst/>
          </a:prstGeom>
        </p:spPr>
      </p:pic>
      <p:pic>
        <p:nvPicPr>
          <p:cNvPr id="4" name="图片 -2147482611" descr="4-28"/>
          <p:cNvPicPr>
            <a:picLocks noChangeAspect="1"/>
          </p:cNvPicPr>
          <p:nvPr/>
        </p:nvPicPr>
        <p:blipFill>
          <a:blip r:embed="rId4"/>
          <a:stretch>
            <a:fillRect/>
          </a:stretch>
        </p:blipFill>
        <p:spPr>
          <a:xfrm>
            <a:off x="252095" y="495935"/>
            <a:ext cx="8661400" cy="46037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标题 2"/>
          <p:cNvSpPr>
            <a:spLocks noGrp="1"/>
          </p:cNvSpPr>
          <p:nvPr>
            <p:ph type="title"/>
          </p:nvPr>
        </p:nvSpPr>
        <p:spPr>
          <a:xfrm>
            <a:off x="628650" y="561975"/>
            <a:ext cx="7886700" cy="993775"/>
          </a:xfrm>
          <a:prstGeom prst="rect">
            <a:avLst/>
          </a:prstGeom>
          <a:noFill/>
          <a:ln w="9525">
            <a:noFill/>
          </a:ln>
        </p:spPr>
        <p:txBody>
          <a:bodyPr lIns="68580" tIns="34290" rIns="68580" bIns="34290"/>
          <a:lstStyle/>
          <a:p>
            <a:pPr eaLnBrk="1" hangingPunct="1"/>
            <a:r>
              <a:rPr lang="zh-CN" altLang="en-US" sz="2000" dirty="0">
                <a:solidFill>
                  <a:srgbClr val="FF0066"/>
                </a:solidFill>
                <a:latin typeface="华文新魏" panose="02010800040101010101" pitchFamily="2" charset="-122"/>
                <a:ea typeface="华文新魏" panose="02010800040101010101" pitchFamily="2" charset="-122"/>
                <a:sym typeface="宋体" panose="02010600030101010101" pitchFamily="2" charset="-122"/>
              </a:rPr>
              <a:t>1．Lattice公司ISP器件</a:t>
            </a:r>
            <a:endParaRPr lang="zh-CN" altLang="en-US" sz="2000" dirty="0">
              <a:solidFill>
                <a:srgbClr val="FF0066"/>
              </a:solidFill>
              <a:latin typeface="华文新魏" panose="02010800040101010101" pitchFamily="2" charset="-122"/>
              <a:ea typeface="华文新魏" panose="02010800040101010101" pitchFamily="2" charset="-122"/>
            </a:endParaRPr>
          </a:p>
        </p:txBody>
      </p:sp>
      <p:sp>
        <p:nvSpPr>
          <p:cNvPr id="153603" name="文本框 4"/>
          <p:cNvSpPr txBox="1"/>
          <p:nvPr/>
        </p:nvSpPr>
        <p:spPr>
          <a:xfrm>
            <a:off x="693738" y="992188"/>
            <a:ext cx="7518400" cy="3453765"/>
          </a:xfrm>
          <a:prstGeom prst="rect">
            <a:avLst/>
          </a:prstGeom>
          <a:noFill/>
          <a:ln w="9525">
            <a:noFill/>
          </a:ln>
        </p:spPr>
        <p:txBody>
          <a:bodyPr lIns="68580" tIns="34290" rIns="68580" bIns="34290">
            <a:spAutoFit/>
          </a:bodyPr>
          <a:lstStyle/>
          <a:p>
            <a:pPr eaLnBrk="1" hangingPunct="1">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除了标准组态模式外，还有如下4种组态模式：</a:t>
            </a:r>
          </a:p>
          <a:p>
            <a:pPr eaLnBrk="1" hangingPunct="1">
              <a:buFont typeface="Arial" panose="020B0604020202020204" pitchFamily="34" charset="0"/>
            </a:pPr>
            <a:endParaRPr lang="zh-CN" altLang="en-US" dirty="0">
              <a:solidFill>
                <a:schemeClr val="tx1"/>
              </a:solidFill>
              <a:latin typeface="华文新魏" panose="02010800040101010101" pitchFamily="2" charset="-122"/>
              <a:ea typeface="华文新魏" panose="02010800040101010101" pitchFamily="2" charset="-122"/>
            </a:endParaRPr>
          </a:p>
          <a:p>
            <a:pPr eaLnBrk="1" hangingPunct="1">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（1）高速直通组态模式。4个或门跨过PTSA和异或门直接与4个触发器相连，可用来支持设计快速计数器。</a:t>
            </a:r>
          </a:p>
          <a:p>
            <a:pPr eaLnBrk="1" hangingPunct="1">
              <a:buFont typeface="Arial" panose="020B0604020202020204" pitchFamily="34" charset="0"/>
            </a:pPr>
            <a:endParaRPr lang="zh-CN" altLang="en-US" dirty="0">
              <a:solidFill>
                <a:schemeClr val="tx1"/>
              </a:solidFill>
              <a:latin typeface="华文新魏" panose="02010800040101010101" pitchFamily="2" charset="-122"/>
              <a:ea typeface="华文新魏" panose="02010800040101010101" pitchFamily="2" charset="-122"/>
            </a:endParaRPr>
          </a:p>
          <a:p>
            <a:pPr eaLnBrk="1" hangingPunct="1">
              <a:lnSpc>
                <a:spcPct val="15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（2）异或逻辑组态模式。4个或门后增加了4个异或门，各异或门的一个输入分别为乘积项0,4,8,13，另一个输入则从4个或门输出中任意组合。</a:t>
            </a:r>
            <a:r>
              <a:rPr lang="zh-CN" altLang="en-US" u="sng" dirty="0">
                <a:solidFill>
                  <a:schemeClr val="tx1"/>
                </a:solidFill>
                <a:latin typeface="华文新魏" panose="02010800040101010101" pitchFamily="2" charset="-122"/>
                <a:ea typeface="华文新魏" panose="02010800040101010101" pitchFamily="2" charset="-122"/>
              </a:rPr>
              <a:t>依赖此组态可将D触发器转换成T触发器或J-K触发器</a:t>
            </a:r>
            <a:r>
              <a:rPr lang="zh-CN" altLang="en-US" dirty="0">
                <a:solidFill>
                  <a:schemeClr val="tx1"/>
                </a:solidFill>
                <a:latin typeface="华文新魏" panose="02010800040101010101" pitchFamily="2" charset="-122"/>
                <a:ea typeface="华文新魏" panose="02010800040101010101" pitchFamily="2" charset="-122"/>
              </a:rPr>
              <a:t>。</a:t>
            </a:r>
            <a:r>
              <a:rPr lang="zh-CN" altLang="en-US" u="sng" dirty="0">
                <a:solidFill>
                  <a:schemeClr val="tx1"/>
                </a:solidFill>
                <a:latin typeface="华文新魏" panose="02010800040101010101" pitchFamily="2" charset="-122"/>
                <a:ea typeface="华文新魏" panose="02010800040101010101" pitchFamily="2" charset="-122"/>
              </a:rPr>
              <a:t>此种组合结构尤其适用于计数器、比较器和ALU的设计</a:t>
            </a:r>
            <a:r>
              <a:rPr lang="zh-CN" altLang="en-US" dirty="0">
                <a:solidFill>
                  <a:schemeClr val="tx1"/>
                </a:solidFill>
                <a:latin typeface="华文新魏" panose="02010800040101010101" pitchFamily="2" charset="-122"/>
                <a:ea typeface="华文新魏" panose="02010800040101010101" pitchFamily="2" charset="-122"/>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标题 2"/>
          <p:cNvSpPr>
            <a:spLocks noGrp="1"/>
          </p:cNvSpPr>
          <p:nvPr>
            <p:ph type="title"/>
          </p:nvPr>
        </p:nvSpPr>
        <p:spPr>
          <a:xfrm>
            <a:off x="628650" y="561975"/>
            <a:ext cx="7886700" cy="993775"/>
          </a:xfrm>
          <a:prstGeom prst="rect">
            <a:avLst/>
          </a:prstGeom>
          <a:noFill/>
          <a:ln w="9525">
            <a:noFill/>
          </a:ln>
        </p:spPr>
        <p:txBody>
          <a:bodyPr lIns="68580" tIns="34290" rIns="68580" bIns="34290"/>
          <a:lstStyle/>
          <a:p>
            <a:pPr eaLnBrk="1" hangingPunct="1"/>
            <a:r>
              <a:rPr lang="zh-CN" altLang="en-US" sz="2000" dirty="0">
                <a:solidFill>
                  <a:srgbClr val="FF0066"/>
                </a:solidFill>
                <a:latin typeface="华文新魏" panose="02010800040101010101" pitchFamily="2" charset="-122"/>
                <a:ea typeface="华文新魏" panose="02010800040101010101" pitchFamily="2" charset="-122"/>
                <a:sym typeface="宋体" panose="02010600030101010101" pitchFamily="2" charset="-122"/>
              </a:rPr>
              <a:t>1．Lattice公司ISP器件</a:t>
            </a:r>
            <a:endParaRPr lang="zh-CN" altLang="en-US" sz="2000" dirty="0">
              <a:solidFill>
                <a:srgbClr val="FF0066"/>
              </a:solidFill>
              <a:latin typeface="华文新魏" panose="02010800040101010101" pitchFamily="2" charset="-122"/>
              <a:ea typeface="华文新魏" panose="02010800040101010101" pitchFamily="2" charset="-122"/>
            </a:endParaRPr>
          </a:p>
        </p:txBody>
      </p:sp>
      <p:sp>
        <p:nvSpPr>
          <p:cNvPr id="155651" name="文本框 4"/>
          <p:cNvSpPr txBox="1"/>
          <p:nvPr/>
        </p:nvSpPr>
        <p:spPr>
          <a:xfrm>
            <a:off x="479425" y="992505"/>
            <a:ext cx="8373110" cy="3546475"/>
          </a:xfrm>
          <a:prstGeom prst="rect">
            <a:avLst/>
          </a:prstGeom>
          <a:noFill/>
          <a:ln w="9525">
            <a:noFill/>
          </a:ln>
        </p:spPr>
        <p:txBody>
          <a:bodyPr wrap="square" lIns="68580" tIns="34290" rIns="68580" bIns="34290">
            <a:spAutoFit/>
          </a:bodyPr>
          <a:lstStyle/>
          <a:p>
            <a:pPr eaLnBrk="1" hangingPunct="1">
              <a:lnSpc>
                <a:spcPct val="12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（3）单乘积项结构。乘积项0,4,</a:t>
            </a:r>
            <a:r>
              <a:rPr lang="en-US" altLang="zh-CN" dirty="0">
                <a:solidFill>
                  <a:schemeClr val="tx1"/>
                </a:solidFill>
                <a:latin typeface="华文新魏" panose="02010800040101010101" pitchFamily="2" charset="-122"/>
                <a:ea typeface="华文新魏" panose="02010800040101010101" pitchFamily="2" charset="-122"/>
              </a:rPr>
              <a:t>8,13</a:t>
            </a:r>
            <a:r>
              <a:rPr lang="zh-CN" altLang="en-US" dirty="0">
                <a:solidFill>
                  <a:schemeClr val="tx1"/>
                </a:solidFill>
                <a:latin typeface="华文新魏" panose="02010800040101010101" pitchFamily="2" charset="-122"/>
                <a:ea typeface="华文新魏" panose="02010800040101010101" pitchFamily="2" charset="-122"/>
              </a:rPr>
              <a:t>分别与4个触发器直接相连并输出，速度更快。</a:t>
            </a:r>
          </a:p>
          <a:p>
            <a:pPr eaLnBrk="1" hangingPunct="1">
              <a:lnSpc>
                <a:spcPct val="120000"/>
              </a:lnSpc>
              <a:buFont typeface="Arial" panose="020B0604020202020204" pitchFamily="34" charset="0"/>
            </a:pPr>
            <a:endParaRPr lang="zh-CN" altLang="en-US" dirty="0">
              <a:solidFill>
                <a:schemeClr val="tx1"/>
              </a:solidFill>
              <a:latin typeface="华文新魏" panose="02010800040101010101" pitchFamily="2" charset="-122"/>
              <a:ea typeface="华文新魏" panose="02010800040101010101" pitchFamily="2" charset="-122"/>
            </a:endParaRPr>
          </a:p>
          <a:p>
            <a:pPr eaLnBrk="1" hangingPunct="1">
              <a:lnSpc>
                <a:spcPct val="12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（4）多模式结构。在同一个GLB中将前4种模式混合使用构成多模式结构。</a:t>
            </a:r>
          </a:p>
          <a:p>
            <a:pPr eaLnBrk="1" hangingPunct="1">
              <a:lnSpc>
                <a:spcPct val="120000"/>
              </a:lnSpc>
              <a:spcBef>
                <a:spcPts val="600"/>
              </a:spcBef>
              <a:buFont typeface="Arial" panose="020B0604020202020204" pitchFamily="34" charset="0"/>
            </a:pPr>
            <a:r>
              <a:rPr lang="en-US" altLang="zh-CN" dirty="0">
                <a:solidFill>
                  <a:schemeClr val="tx1"/>
                </a:solidFill>
                <a:latin typeface="华文新魏" panose="02010800040101010101" pitchFamily="2" charset="-122"/>
                <a:ea typeface="华文新魏" panose="02010800040101010101" pitchFamily="2" charset="-122"/>
              </a:rPr>
              <a:t>        </a:t>
            </a:r>
          </a:p>
          <a:p>
            <a:pPr eaLnBrk="1" hangingPunct="1">
              <a:lnSpc>
                <a:spcPct val="120000"/>
              </a:lnSpc>
              <a:spcBef>
                <a:spcPts val="600"/>
              </a:spcBef>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复位信号可以是全局复位信号，也可以是本GLB中乘积项12或19产生的复位信号。也就是说，</a:t>
            </a:r>
            <a:r>
              <a:rPr lang="zh-CN" altLang="en-US" u="sng" dirty="0">
                <a:solidFill>
                  <a:schemeClr val="tx1"/>
                </a:solidFill>
                <a:latin typeface="华文新魏" panose="02010800040101010101" pitchFamily="2" charset="-122"/>
                <a:ea typeface="华文新魏" panose="02010800040101010101" pitchFamily="2" charset="-122"/>
              </a:rPr>
              <a:t>在GLB内，4个触发器复位端是相连的，可以同时复位，各GLB间则可以不同时复位</a:t>
            </a:r>
            <a:r>
              <a:rPr lang="zh-CN" altLang="en-US" dirty="0">
                <a:solidFill>
                  <a:schemeClr val="tx1"/>
                </a:solidFill>
                <a:latin typeface="华文新魏" panose="02010800040101010101" pitchFamily="2" charset="-122"/>
                <a:ea typeface="华文新魏" panose="02010800040101010101" pitchFamily="2" charset="-122"/>
              </a:rPr>
              <a:t>。同样，同一GLB中的触发器必须同步工作，但使用的时钟信号可以是全局时钟，也可以是片内生成的乘积项时钟。</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标题 2"/>
          <p:cNvSpPr>
            <a:spLocks noGrp="1"/>
          </p:cNvSpPr>
          <p:nvPr>
            <p:ph type="title"/>
          </p:nvPr>
        </p:nvSpPr>
        <p:spPr>
          <a:xfrm>
            <a:off x="628650" y="633730"/>
            <a:ext cx="7886700" cy="405765"/>
          </a:xfrm>
          <a:prstGeom prst="rect">
            <a:avLst/>
          </a:prstGeom>
          <a:noFill/>
          <a:ln w="9525">
            <a:noFill/>
          </a:ln>
        </p:spPr>
        <p:txBody>
          <a:bodyPr lIns="68580" tIns="34290" rIns="68580" bIns="34290"/>
          <a:lstStyle/>
          <a:p>
            <a:pPr eaLnBrk="1" hangingPunct="1"/>
            <a:r>
              <a:rPr lang="zh-CN" altLang="en-US" sz="2000" dirty="0">
                <a:solidFill>
                  <a:srgbClr val="FF0066"/>
                </a:solidFill>
                <a:latin typeface="华文新魏" panose="02010800040101010101" pitchFamily="2" charset="-122"/>
                <a:ea typeface="华文新魏" panose="02010800040101010101" pitchFamily="2" charset="-122"/>
                <a:sym typeface="宋体" panose="02010600030101010101" pitchFamily="2" charset="-122"/>
              </a:rPr>
              <a:t>1．Lattice公司ISP器件（</a:t>
            </a:r>
            <a:r>
              <a:rPr lang="zh-CN" altLang="en-US" sz="2000" dirty="0">
                <a:latin typeface="华文新魏" panose="02010800040101010101" pitchFamily="2" charset="-122"/>
                <a:ea typeface="华文新魏" panose="02010800040101010101" pitchFamily="2" charset="-122"/>
                <a:sym typeface="+mn-ea"/>
              </a:rPr>
              <a:t>ISPLSI 1032</a:t>
            </a:r>
            <a:r>
              <a:rPr lang="zh-CN" altLang="en-US" sz="2000" dirty="0">
                <a:solidFill>
                  <a:srgbClr val="FF0066"/>
                </a:solidFill>
                <a:latin typeface="华文新魏" panose="02010800040101010101" pitchFamily="2" charset="-122"/>
                <a:ea typeface="华文新魏" panose="02010800040101010101" pitchFamily="2" charset="-122"/>
                <a:sym typeface="宋体" panose="02010600030101010101" pitchFamily="2" charset="-122"/>
              </a:rPr>
              <a:t>）</a:t>
            </a:r>
            <a:endParaRPr lang="zh-CN" altLang="en-US" sz="2000" dirty="0">
              <a:solidFill>
                <a:srgbClr val="FF0066"/>
              </a:solidFill>
              <a:latin typeface="华文新魏" panose="02010800040101010101" pitchFamily="2" charset="-122"/>
              <a:ea typeface="华文新魏" panose="02010800040101010101" pitchFamily="2" charset="-122"/>
            </a:endParaRPr>
          </a:p>
        </p:txBody>
      </p:sp>
      <p:sp>
        <p:nvSpPr>
          <p:cNvPr id="157699" name="文本框 4"/>
          <p:cNvSpPr txBox="1"/>
          <p:nvPr/>
        </p:nvSpPr>
        <p:spPr>
          <a:xfrm>
            <a:off x="181610" y="1132840"/>
            <a:ext cx="6996430" cy="3721735"/>
          </a:xfrm>
          <a:prstGeom prst="rect">
            <a:avLst/>
          </a:prstGeom>
          <a:noFill/>
          <a:ln w="9525">
            <a:noFill/>
          </a:ln>
        </p:spPr>
        <p:txBody>
          <a:bodyPr wrap="square" lIns="68580" tIns="34290" rIns="68580" bIns="34290">
            <a:spAutoFit/>
          </a:bodyPr>
          <a:lstStyle/>
          <a:p>
            <a:pPr eaLnBrk="1" hangingPunct="1">
              <a:lnSpc>
                <a:spcPct val="120000"/>
              </a:lnSpc>
              <a:buFont typeface="Arial" panose="020B0604020202020204" pitchFamily="34" charset="0"/>
            </a:pPr>
            <a:r>
              <a:rPr lang="zh-CN" altLang="en-US" sz="1800" dirty="0">
                <a:solidFill>
                  <a:srgbClr val="FF0000"/>
                </a:solidFill>
                <a:latin typeface="华文新魏" panose="02010800040101010101" pitchFamily="2" charset="-122"/>
                <a:ea typeface="华文新魏" panose="02010800040101010101" pitchFamily="2" charset="-122"/>
              </a:rPr>
              <a:t>3）时钟分配网络</a:t>
            </a:r>
          </a:p>
          <a:p>
            <a:pPr eaLnBrk="1" hangingPunct="1">
              <a:lnSpc>
                <a:spcPct val="120000"/>
              </a:lnSpc>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时钟分配网络随器件而异。本芯片的时</a:t>
            </a:r>
            <a:r>
              <a:rPr lang="zh-CN" altLang="en-US" sz="1800" dirty="0">
                <a:solidFill>
                  <a:schemeClr val="tx1"/>
                </a:solidFill>
                <a:latin typeface="华文新魏" panose="02010800040101010101" pitchFamily="2" charset="-122"/>
                <a:ea typeface="华文新魏" panose="02010800040101010101" pitchFamily="2" charset="-122"/>
                <a:sym typeface="+mn-ea"/>
              </a:rPr>
              <a:t>钟</a:t>
            </a:r>
            <a:r>
              <a:rPr lang="zh-CN" altLang="en-US" sz="1800" dirty="0">
                <a:solidFill>
                  <a:schemeClr val="tx1"/>
                </a:solidFill>
                <a:latin typeface="华文新魏" panose="02010800040101010101" pitchFamily="2" charset="-122"/>
                <a:ea typeface="华文新魏" panose="02010800040101010101" pitchFamily="2" charset="-122"/>
              </a:rPr>
              <a:t>网络产生5个全局时钟信号：CLK0</a:t>
            </a:r>
            <a:r>
              <a:rPr lang="en-US" altLang="zh-CN" sz="1800" dirty="0">
                <a:solidFill>
                  <a:schemeClr val="tx1"/>
                </a:solidFill>
                <a:latin typeface="华文新魏" panose="02010800040101010101" pitchFamily="2" charset="-122"/>
                <a:ea typeface="华文新魏" panose="02010800040101010101" pitchFamily="2" charset="-122"/>
              </a:rPr>
              <a:t>~</a:t>
            </a:r>
            <a:r>
              <a:rPr lang="zh-CN" altLang="en-US" sz="1800" dirty="0">
                <a:solidFill>
                  <a:schemeClr val="tx1"/>
                </a:solidFill>
                <a:latin typeface="华文新魏" panose="02010800040101010101" pitchFamily="2" charset="-122"/>
                <a:ea typeface="华文新魏" panose="02010800040101010101" pitchFamily="2" charset="-122"/>
              </a:rPr>
              <a:t>CLK2，IOCLK0、IOCLK1。其中CLK0</a:t>
            </a:r>
            <a:r>
              <a:rPr lang="en-US" altLang="zh-CN" sz="1800" dirty="0">
                <a:solidFill>
                  <a:schemeClr val="tx1"/>
                </a:solidFill>
                <a:latin typeface="华文新魏" panose="02010800040101010101" pitchFamily="2" charset="-122"/>
                <a:ea typeface="华文新魏" panose="02010800040101010101" pitchFamily="2" charset="-122"/>
              </a:rPr>
              <a:t>~</a:t>
            </a:r>
            <a:r>
              <a:rPr lang="zh-CN" altLang="en-US" sz="1800" dirty="0">
                <a:solidFill>
                  <a:schemeClr val="tx1"/>
                </a:solidFill>
                <a:latin typeface="华文新魏" panose="02010800040101010101" pitchFamily="2" charset="-122"/>
                <a:ea typeface="华文新魏" panose="02010800040101010101" pitchFamily="2" charset="-122"/>
              </a:rPr>
              <a:t>CLK2供GLB使用；后两个用于I/O单元的触发器。</a:t>
            </a:r>
          </a:p>
          <a:p>
            <a:pPr eaLnBrk="1" hangingPunct="1">
              <a:lnSpc>
                <a:spcPct val="120000"/>
              </a:lnSpc>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专用时钟输入引脚Y0</a:t>
            </a:r>
            <a:r>
              <a:rPr lang="en-US" altLang="zh-CN" sz="1800" dirty="0">
                <a:solidFill>
                  <a:schemeClr val="tx1"/>
                </a:solidFill>
                <a:latin typeface="华文新魏" panose="02010800040101010101" pitchFamily="2" charset="-122"/>
                <a:ea typeface="华文新魏" panose="02010800040101010101" pitchFamily="2" charset="-122"/>
              </a:rPr>
              <a:t>~</a:t>
            </a:r>
            <a:r>
              <a:rPr lang="zh-CN" altLang="en-US" sz="1800" dirty="0">
                <a:solidFill>
                  <a:schemeClr val="tx1"/>
                </a:solidFill>
                <a:latin typeface="华文新魏" panose="02010800040101010101" pitchFamily="2" charset="-122"/>
                <a:ea typeface="华文新魏" panose="02010800040101010101" pitchFamily="2" charset="-122"/>
              </a:rPr>
              <a:t>Y3。输入可被直接连到任意的GLB或者I/O单元。应注意的是，时钟网络的输入也可以是GLB的4个输出，以便生成由用户自己定义的内部时钟信号（也称门控时钟）。</a:t>
            </a:r>
          </a:p>
          <a:p>
            <a:pPr eaLnBrk="1" hangingPunct="1">
              <a:lnSpc>
                <a:spcPct val="120000"/>
              </a:lnSpc>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例如，主时钟由Y0送入作为全局时钟CLK0。GLB输出O</a:t>
            </a:r>
            <a:r>
              <a:rPr lang="zh-CN" altLang="en-US" sz="1800" baseline="-25000" dirty="0">
                <a:solidFill>
                  <a:schemeClr val="tx1"/>
                </a:solidFill>
                <a:latin typeface="华文新魏" panose="02010800040101010101" pitchFamily="2" charset="-122"/>
                <a:ea typeface="华文新魏" panose="02010800040101010101" pitchFamily="2" charset="-122"/>
              </a:rPr>
              <a:t>0</a:t>
            </a:r>
            <a:r>
              <a:rPr lang="zh-CN" altLang="en-US" sz="1800" dirty="0">
                <a:solidFill>
                  <a:schemeClr val="tx1"/>
                </a:solidFill>
                <a:latin typeface="华文新魏" panose="02010800040101010101" pitchFamily="2" charset="-122"/>
                <a:ea typeface="华文新魏" panose="02010800040101010101" pitchFamily="2" charset="-122"/>
              </a:rPr>
              <a:t>，O</a:t>
            </a:r>
            <a:r>
              <a:rPr lang="zh-CN" altLang="en-US" sz="1800" baseline="-25000" dirty="0">
                <a:solidFill>
                  <a:schemeClr val="tx1"/>
                </a:solidFill>
                <a:latin typeface="华文新魏" panose="02010800040101010101" pitchFamily="2" charset="-122"/>
                <a:ea typeface="华文新魏" panose="02010800040101010101" pitchFamily="2" charset="-122"/>
              </a:rPr>
              <a:t>1</a:t>
            </a:r>
            <a:r>
              <a:rPr lang="zh-CN" altLang="en-US" sz="1800" dirty="0">
                <a:solidFill>
                  <a:schemeClr val="tx1"/>
                </a:solidFill>
                <a:latin typeface="华文新魏" panose="02010800040101010101" pitchFamily="2" charset="-122"/>
                <a:ea typeface="华文新魏" panose="02010800040101010101" pitchFamily="2" charset="-122"/>
              </a:rPr>
              <a:t>，O</a:t>
            </a:r>
            <a:r>
              <a:rPr lang="zh-CN" altLang="en-US" sz="1800" baseline="-25000" dirty="0">
                <a:solidFill>
                  <a:schemeClr val="tx1"/>
                </a:solidFill>
                <a:latin typeface="华文新魏" panose="02010800040101010101" pitchFamily="2" charset="-122"/>
                <a:ea typeface="华文新魏" panose="02010800040101010101" pitchFamily="2" charset="-122"/>
              </a:rPr>
              <a:t>2</a:t>
            </a:r>
            <a:r>
              <a:rPr lang="zh-CN" altLang="en-US" sz="1800" dirty="0">
                <a:solidFill>
                  <a:schemeClr val="tx1"/>
                </a:solidFill>
                <a:latin typeface="华文新魏" panose="02010800040101010101" pitchFamily="2" charset="-122"/>
                <a:ea typeface="华文新魏" panose="02010800040101010101" pitchFamily="2" charset="-122"/>
              </a:rPr>
              <a:t>，O</a:t>
            </a:r>
            <a:r>
              <a:rPr lang="zh-CN" altLang="en-US" sz="1800" baseline="-25000" dirty="0">
                <a:solidFill>
                  <a:schemeClr val="tx1"/>
                </a:solidFill>
                <a:latin typeface="华文新魏" panose="02010800040101010101" pitchFamily="2" charset="-122"/>
                <a:ea typeface="华文新魏" panose="02010800040101010101" pitchFamily="2" charset="-122"/>
              </a:rPr>
              <a:t>3</a:t>
            </a:r>
            <a:r>
              <a:rPr lang="zh-CN" altLang="en-US" sz="1800" dirty="0">
                <a:solidFill>
                  <a:schemeClr val="tx1"/>
                </a:solidFill>
                <a:latin typeface="华文新魏" panose="02010800040101010101" pitchFamily="2" charset="-122"/>
                <a:ea typeface="华文新魏" panose="02010800040101010101" pitchFamily="2" charset="-122"/>
              </a:rPr>
              <a:t>顺次产生的分频信号，连接这些信号到CLK1</a:t>
            </a:r>
            <a:r>
              <a:rPr lang="en-US" altLang="zh-CN" sz="1800" dirty="0">
                <a:solidFill>
                  <a:schemeClr val="tx1"/>
                </a:solidFill>
                <a:latin typeface="华文新魏" panose="02010800040101010101" pitchFamily="2" charset="-122"/>
                <a:ea typeface="华文新魏" panose="02010800040101010101" pitchFamily="2" charset="-122"/>
              </a:rPr>
              <a:t>~</a:t>
            </a:r>
            <a:r>
              <a:rPr lang="zh-CN" altLang="en-US" sz="1800" dirty="0">
                <a:solidFill>
                  <a:schemeClr val="tx1"/>
                </a:solidFill>
                <a:latin typeface="华文新魏" panose="02010800040101010101" pitchFamily="2" charset="-122"/>
                <a:ea typeface="华文新魏" panose="02010800040101010101" pitchFamily="2" charset="-122"/>
              </a:rPr>
              <a:t>2，IOCLK0</a:t>
            </a:r>
            <a:r>
              <a:rPr lang="en-US" altLang="zh-CN" sz="1800" dirty="0">
                <a:solidFill>
                  <a:schemeClr val="tx1"/>
                </a:solidFill>
                <a:latin typeface="华文新魏" panose="02010800040101010101" pitchFamily="2" charset="-122"/>
                <a:ea typeface="华文新魏" panose="02010800040101010101" pitchFamily="2" charset="-122"/>
              </a:rPr>
              <a:t>~</a:t>
            </a:r>
            <a:r>
              <a:rPr lang="zh-CN" altLang="en-US" sz="1800" dirty="0">
                <a:solidFill>
                  <a:schemeClr val="tx1"/>
                </a:solidFill>
                <a:latin typeface="华文新魏" panose="02010800040101010101" pitchFamily="2" charset="-122"/>
                <a:ea typeface="华文新魏" panose="02010800040101010101" pitchFamily="2" charset="-122"/>
              </a:rPr>
              <a:t>1时钟线上，生成内部时钟电路，这时其他GLB或I/O单元便可以在比外部输入主时钟较低频率的节拍上工作。</a:t>
            </a:r>
          </a:p>
        </p:txBody>
      </p:sp>
      <p:pic>
        <p:nvPicPr>
          <p:cNvPr id="2" name="图片 1"/>
          <p:cNvPicPr>
            <a:picLocks noChangeAspect="1"/>
          </p:cNvPicPr>
          <p:nvPr/>
        </p:nvPicPr>
        <p:blipFill>
          <a:blip r:embed="rId3"/>
          <a:stretch>
            <a:fillRect/>
          </a:stretch>
        </p:blipFill>
        <p:spPr>
          <a:xfrm>
            <a:off x="7314565" y="1557020"/>
            <a:ext cx="1816735" cy="18745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7699">
                                            <p:txEl>
                                              <p:pRg st="1" end="1"/>
                                            </p:txEl>
                                          </p:spTgt>
                                        </p:tgtEl>
                                        <p:attrNameLst>
                                          <p:attrName>style.visibility</p:attrName>
                                        </p:attrNameLst>
                                      </p:cBhvr>
                                      <p:to>
                                        <p:strVal val="visible"/>
                                      </p:to>
                                    </p:set>
                                    <p:anim calcmode="lin" valueType="num">
                                      <p:cBhvr additive="base">
                                        <p:cTn id="7" dur="500" fill="hold"/>
                                        <p:tgtEl>
                                          <p:spTgt spid="15769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76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7699">
                                            <p:txEl>
                                              <p:pRg st="2" end="2"/>
                                            </p:txEl>
                                          </p:spTgt>
                                        </p:tgtEl>
                                        <p:attrNameLst>
                                          <p:attrName>style.visibility</p:attrName>
                                        </p:attrNameLst>
                                      </p:cBhvr>
                                      <p:to>
                                        <p:strVal val="visible"/>
                                      </p:to>
                                    </p:set>
                                    <p:anim calcmode="lin" valueType="num">
                                      <p:cBhvr additive="base">
                                        <p:cTn id="13" dur="500" fill="hold"/>
                                        <p:tgtEl>
                                          <p:spTgt spid="15769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76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7699">
                                            <p:txEl>
                                              <p:pRg st="3" end="3"/>
                                            </p:txEl>
                                          </p:spTgt>
                                        </p:tgtEl>
                                        <p:attrNameLst>
                                          <p:attrName>style.visibility</p:attrName>
                                        </p:attrNameLst>
                                      </p:cBhvr>
                                      <p:to>
                                        <p:strVal val="visible"/>
                                      </p:to>
                                    </p:set>
                                    <p:anim calcmode="lin" valueType="num">
                                      <p:cBhvr additive="base">
                                        <p:cTn id="19" dur="500" fill="hold"/>
                                        <p:tgtEl>
                                          <p:spTgt spid="15769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769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文本框 4"/>
          <p:cNvSpPr txBox="1"/>
          <p:nvPr/>
        </p:nvSpPr>
        <p:spPr>
          <a:xfrm>
            <a:off x="1020763" y="935038"/>
            <a:ext cx="7654925" cy="893762"/>
          </a:xfrm>
          <a:prstGeom prst="rect">
            <a:avLst/>
          </a:prstGeom>
          <a:noFill/>
          <a:ln w="9525">
            <a:noFill/>
          </a:ln>
        </p:spPr>
        <p:txBody>
          <a:bodyPr lIns="68580" tIns="34290" rIns="68580" bIns="34290">
            <a:spAutoFit/>
          </a:bodyPr>
          <a:lstStyle/>
          <a:p>
            <a:pPr eaLnBrk="1" hangingPunct="1">
              <a:buFont typeface="Arial" panose="020B0604020202020204" pitchFamily="34" charset="0"/>
            </a:pPr>
            <a:r>
              <a:rPr lang="zh-CN" altLang="en-US" sz="1800" dirty="0">
                <a:solidFill>
                  <a:srgbClr val="FF0000"/>
                </a:solidFill>
                <a:latin typeface="华文新魏" panose="02010800040101010101" pitchFamily="2" charset="-122"/>
                <a:ea typeface="华文新魏" panose="02010800040101010101" pitchFamily="2" charset="-122"/>
              </a:rPr>
              <a:t>4）输入输出单元IOC</a:t>
            </a:r>
          </a:p>
          <a:p>
            <a:pPr eaLnBrk="1" hangingPunct="1">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I/O单元的内部结构如图4.29所示，它是芯片结构最外层的小方块，图中有6个多路开关MUX、1个特殊触发器和三态门、缓冲器等电路。</a:t>
            </a:r>
          </a:p>
        </p:txBody>
      </p:sp>
      <p:pic>
        <p:nvPicPr>
          <p:cNvPr id="159747" name="图片 -2147482596" descr="4-29"/>
          <p:cNvPicPr>
            <a:picLocks noChangeAspect="1"/>
          </p:cNvPicPr>
          <p:nvPr/>
        </p:nvPicPr>
        <p:blipFill>
          <a:blip r:embed="rId3"/>
          <a:stretch>
            <a:fillRect/>
          </a:stretch>
        </p:blipFill>
        <p:spPr>
          <a:xfrm>
            <a:off x="1258888" y="1851025"/>
            <a:ext cx="7416800" cy="2827338"/>
          </a:xfrm>
          <a:prstGeom prst="rect">
            <a:avLst/>
          </a:prstGeom>
          <a:noFill/>
          <a:ln w="9525">
            <a:noFill/>
          </a:ln>
        </p:spPr>
      </p:pic>
      <p:sp>
        <p:nvSpPr>
          <p:cNvPr id="159748" name="文本框 1"/>
          <p:cNvSpPr txBox="1"/>
          <p:nvPr/>
        </p:nvSpPr>
        <p:spPr>
          <a:xfrm>
            <a:off x="2987675" y="4803775"/>
            <a:ext cx="3240088" cy="342900"/>
          </a:xfrm>
          <a:prstGeom prst="rect">
            <a:avLst/>
          </a:prstGeom>
          <a:noFill/>
          <a:ln w="9525">
            <a:noFill/>
          </a:ln>
        </p:spPr>
        <p:txBody>
          <a:bodyPr lIns="68580" tIns="34290" rIns="68580" bIns="34290">
            <a:spAutoFit/>
          </a:bodyPr>
          <a:lstStyle/>
          <a:p>
            <a:pPr eaLnBrk="1" hangingPunct="1">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图4.29  IOC结构图</a:t>
            </a:r>
          </a:p>
        </p:txBody>
      </p:sp>
      <p:sp>
        <p:nvSpPr>
          <p:cNvPr id="159749" name="标题 2"/>
          <p:cNvSpPr/>
          <p:nvPr/>
        </p:nvSpPr>
        <p:spPr>
          <a:xfrm>
            <a:off x="612775" y="555625"/>
            <a:ext cx="7886700" cy="993775"/>
          </a:xfrm>
          <a:prstGeom prst="rect">
            <a:avLst/>
          </a:prstGeom>
          <a:noFill/>
          <a:ln w="9525">
            <a:noFill/>
          </a:ln>
        </p:spPr>
        <p:txBody>
          <a:bodyPr lIns="68580" tIns="34290" rIns="68580" bIns="34290"/>
          <a:lstStyle/>
          <a:p>
            <a:pPr defTabSz="685800" eaLnBrk="1" hangingPunct="1">
              <a:lnSpc>
                <a:spcPct val="90000"/>
              </a:lnSpc>
            </a:pPr>
            <a:r>
              <a:rPr lang="zh-CN" altLang="en-US" dirty="0">
                <a:solidFill>
                  <a:srgbClr val="FF0066"/>
                </a:solidFill>
                <a:latin typeface="华文新魏" panose="02010800040101010101" pitchFamily="2" charset="-122"/>
                <a:ea typeface="华文新魏" panose="02010800040101010101" pitchFamily="2" charset="-122"/>
                <a:sym typeface="宋体" panose="02010600030101010101" pitchFamily="2" charset="-122"/>
              </a:rPr>
              <a:t>1．Lattice公司ISP器件</a:t>
            </a:r>
            <a:endParaRPr lang="zh-CN" altLang="en-US" dirty="0">
              <a:solidFill>
                <a:srgbClr val="FF0066"/>
              </a:solidFill>
              <a:latin typeface="华文新魏" panose="02010800040101010101" pitchFamily="2" charset="-122"/>
              <a:ea typeface="华文新魏" panose="02010800040101010101" pitchFamily="2" charset="-122"/>
            </a:endParaRPr>
          </a:p>
        </p:txBody>
      </p:sp>
      <p:sp>
        <p:nvSpPr>
          <p:cNvPr id="2" name="矩形 1"/>
          <p:cNvSpPr/>
          <p:nvPr/>
        </p:nvSpPr>
        <p:spPr>
          <a:xfrm>
            <a:off x="1117600" y="4462463"/>
            <a:ext cx="1657350" cy="307975"/>
          </a:xfrm>
          <a:prstGeom prst="rect">
            <a:avLst/>
          </a:prstGeom>
          <a:solidFill>
            <a:schemeClr val="bg1"/>
          </a:solidFill>
          <a:ln w="9525">
            <a:noFill/>
          </a:ln>
        </p:spPr>
        <p:txBody>
          <a:bodyPr>
            <a:spAutoFit/>
          </a:bodyPr>
          <a:lstStyle/>
          <a:p>
            <a:r>
              <a:rPr lang="zh-CN" altLang="en-US" sz="1400" b="1" dirty="0">
                <a:solidFill>
                  <a:srgbClr val="FF0000"/>
                </a:solidFill>
                <a:latin typeface="Calibri" panose="020F0502020204030204" pitchFamily="34" charset="0"/>
              </a:rPr>
              <a:t>来自全局复位信号</a:t>
            </a:r>
          </a:p>
        </p:txBody>
      </p:sp>
      <p:pic>
        <p:nvPicPr>
          <p:cNvPr id="3" name="图片 2"/>
          <p:cNvPicPr>
            <a:picLocks noChangeAspect="1"/>
          </p:cNvPicPr>
          <p:nvPr/>
        </p:nvPicPr>
        <p:blipFill>
          <a:blip r:embed="rId4"/>
          <a:stretch>
            <a:fillRect/>
          </a:stretch>
        </p:blipFill>
        <p:spPr>
          <a:xfrm>
            <a:off x="6156325" y="454025"/>
            <a:ext cx="2712085" cy="787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文本框 4"/>
          <p:cNvSpPr txBox="1"/>
          <p:nvPr/>
        </p:nvSpPr>
        <p:spPr>
          <a:xfrm>
            <a:off x="196850" y="2463800"/>
            <a:ext cx="8863965" cy="2438400"/>
          </a:xfrm>
          <a:prstGeom prst="rect">
            <a:avLst/>
          </a:prstGeom>
          <a:noFill/>
          <a:ln w="9525">
            <a:noFill/>
          </a:ln>
        </p:spPr>
        <p:txBody>
          <a:bodyPr wrap="square" lIns="68580" tIns="34290" rIns="68580" bIns="34290">
            <a:spAutoFit/>
          </a:bodyPr>
          <a:lstStyle/>
          <a:p>
            <a:pPr eaLnBrk="1" hangingPunct="1">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I/O单元组态，靠MUX</a:t>
            </a:r>
            <a:r>
              <a:rPr lang="en-US" altLang="zh-CN" sz="1800" dirty="0">
                <a:solidFill>
                  <a:srgbClr val="FF0066"/>
                </a:solidFill>
                <a:latin typeface="华文新魏" panose="02010800040101010101" pitchFamily="2" charset="-122"/>
                <a:ea typeface="华文新魏" panose="02010800040101010101" pitchFamily="2" charset="-122"/>
              </a:rPr>
              <a:t> 1</a:t>
            </a:r>
            <a:r>
              <a:rPr lang="zh-CN" altLang="en-US" sz="1800" dirty="0">
                <a:solidFill>
                  <a:schemeClr val="tx1"/>
                </a:solidFill>
                <a:latin typeface="华文新魏" panose="02010800040101010101" pitchFamily="2" charset="-122"/>
                <a:ea typeface="华文新魏" panose="02010800040101010101" pitchFamily="2" charset="-122"/>
              </a:rPr>
              <a:t>来选择。选择端为00，将高电平接至输出使能端，IOC为输出组态；若为10或01，则由GLB产生的输出使能信号来控制输出使能，IOC为I/O组态；若为11，则将使能接地，IOC为输入组态。</a:t>
            </a:r>
          </a:p>
          <a:p>
            <a:pPr eaLnBrk="1" hangingPunct="1">
              <a:spcBef>
                <a:spcPts val="600"/>
              </a:spcBef>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多路选择器MUX2和MUX3用来选择输出极性和选择信号输出途径。</a:t>
            </a:r>
            <a:r>
              <a:rPr lang="zh-CN" altLang="en-US" sz="1800" dirty="0">
                <a:solidFill>
                  <a:schemeClr val="tx1"/>
                </a:solidFill>
                <a:latin typeface="华文新魏" panose="02010800040101010101" pitchFamily="2" charset="-122"/>
                <a:ea typeface="华文新魏" panose="02010800040101010101" pitchFamily="2" charset="-122"/>
                <a:sym typeface="+mn-ea"/>
              </a:rPr>
              <a:t>MUX4则用来选择输入组态时用何种方式输入。</a:t>
            </a:r>
            <a:endParaRPr lang="zh-CN" altLang="en-US" sz="1800" dirty="0">
              <a:solidFill>
                <a:schemeClr val="tx1"/>
              </a:solidFill>
              <a:latin typeface="华文新魏" panose="02010800040101010101" pitchFamily="2" charset="-122"/>
              <a:ea typeface="华文新魏" panose="02010800040101010101" pitchFamily="2" charset="-122"/>
            </a:endParaRPr>
          </a:p>
          <a:p>
            <a:pPr eaLnBrk="1" hangingPunct="1">
              <a:spcBef>
                <a:spcPts val="600"/>
              </a:spcBef>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IOC中的触发器是特殊的触发器，两种工作方式：锁存方式；寄存器（</a:t>
            </a:r>
            <a:r>
              <a:rPr lang="zh-CN" altLang="en-US" sz="1800" dirty="0">
                <a:solidFill>
                  <a:srgbClr val="FF0000"/>
                </a:solidFill>
                <a:latin typeface="华文新魏" panose="02010800040101010101" pitchFamily="2" charset="-122"/>
                <a:ea typeface="华文新魏" panose="02010800040101010101" pitchFamily="2" charset="-122"/>
              </a:rPr>
              <a:t>触发器</a:t>
            </a:r>
            <a:r>
              <a:rPr lang="zh-CN" altLang="en-US" sz="1800" dirty="0">
                <a:solidFill>
                  <a:schemeClr val="tx1"/>
                </a:solidFill>
                <a:latin typeface="华文新魏" panose="02010800040101010101" pitchFamily="2" charset="-122"/>
                <a:ea typeface="华文新魏" panose="02010800040101010101" pitchFamily="2" charset="-122"/>
              </a:rPr>
              <a:t>）方式，方式由R/L端编程确定。触发器的时钟由时钟分配网络提供，并可通过MUX5和MUX6选择和调整极性。触发器的复位则由芯片全局复位信号RESET实现。</a:t>
            </a:r>
          </a:p>
        </p:txBody>
      </p:sp>
      <p:sp>
        <p:nvSpPr>
          <p:cNvPr id="161795" name="标题 2"/>
          <p:cNvSpPr/>
          <p:nvPr/>
        </p:nvSpPr>
        <p:spPr>
          <a:xfrm>
            <a:off x="198120" y="633413"/>
            <a:ext cx="7886700" cy="993775"/>
          </a:xfrm>
          <a:prstGeom prst="rect">
            <a:avLst/>
          </a:prstGeom>
          <a:noFill/>
          <a:ln w="9525">
            <a:noFill/>
          </a:ln>
        </p:spPr>
        <p:txBody>
          <a:bodyPr lIns="68580" tIns="34290" rIns="68580" bIns="34290"/>
          <a:lstStyle/>
          <a:p>
            <a:pPr defTabSz="685800" eaLnBrk="1" hangingPunct="1">
              <a:lnSpc>
                <a:spcPct val="90000"/>
              </a:lnSpc>
            </a:pPr>
            <a:r>
              <a:rPr lang="zh-CN" altLang="en-US" dirty="0">
                <a:solidFill>
                  <a:srgbClr val="FF0066"/>
                </a:solidFill>
                <a:latin typeface="华文新魏" panose="02010800040101010101" pitchFamily="2" charset="-122"/>
                <a:ea typeface="华文新魏" panose="02010800040101010101" pitchFamily="2" charset="-122"/>
                <a:sym typeface="宋体" panose="02010600030101010101" pitchFamily="2" charset="-122"/>
              </a:rPr>
              <a:t>1．Lattice公司ISP器件</a:t>
            </a:r>
            <a:endParaRPr lang="zh-CN" altLang="en-US" dirty="0">
              <a:solidFill>
                <a:srgbClr val="FF0066"/>
              </a:solidFill>
              <a:latin typeface="华文新魏" panose="02010800040101010101" pitchFamily="2" charset="-122"/>
              <a:ea typeface="华文新魏" panose="02010800040101010101" pitchFamily="2" charset="-122"/>
            </a:endParaRPr>
          </a:p>
        </p:txBody>
      </p:sp>
      <p:pic>
        <p:nvPicPr>
          <p:cNvPr id="159747" name="图片 -2147482596" descr="4-29"/>
          <p:cNvPicPr>
            <a:picLocks noChangeAspect="1"/>
          </p:cNvPicPr>
          <p:nvPr>
            <p:custDataLst>
              <p:tags r:id="rId1"/>
            </p:custDataLst>
          </p:nvPr>
        </p:nvPicPr>
        <p:blipFill>
          <a:blip r:embed="rId4"/>
          <a:stretch>
            <a:fillRect/>
          </a:stretch>
        </p:blipFill>
        <p:spPr>
          <a:xfrm>
            <a:off x="2886710" y="438785"/>
            <a:ext cx="6173470" cy="180911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1794">
                                            <p:txEl>
                                              <p:pRg st="0" end="0"/>
                                            </p:txEl>
                                          </p:spTgt>
                                        </p:tgtEl>
                                        <p:attrNameLst>
                                          <p:attrName>style.visibility</p:attrName>
                                        </p:attrNameLst>
                                      </p:cBhvr>
                                      <p:to>
                                        <p:strVal val="visible"/>
                                      </p:to>
                                    </p:set>
                                    <p:animEffect transition="in" filter="blinds(horizontal)">
                                      <p:cBhvr>
                                        <p:cTn id="7" dur="500"/>
                                        <p:tgtEl>
                                          <p:spTgt spid="1617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1794">
                                            <p:txEl>
                                              <p:pRg st="1" end="1"/>
                                            </p:txEl>
                                          </p:spTgt>
                                        </p:tgtEl>
                                        <p:attrNameLst>
                                          <p:attrName>style.visibility</p:attrName>
                                        </p:attrNameLst>
                                      </p:cBhvr>
                                      <p:to>
                                        <p:strVal val="visible"/>
                                      </p:to>
                                    </p:set>
                                    <p:animEffect transition="in" filter="blinds(horizontal)">
                                      <p:cBhvr>
                                        <p:cTn id="12" dur="500"/>
                                        <p:tgtEl>
                                          <p:spTgt spid="1617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1794">
                                            <p:txEl>
                                              <p:pRg st="2" end="2"/>
                                            </p:txEl>
                                          </p:spTgt>
                                        </p:tgtEl>
                                        <p:attrNameLst>
                                          <p:attrName>style.visibility</p:attrName>
                                        </p:attrNameLst>
                                      </p:cBhvr>
                                      <p:to>
                                        <p:strVal val="visible"/>
                                      </p:to>
                                    </p:set>
                                    <p:animEffect transition="in" filter="blinds(horizontal)">
                                      <p:cBhvr>
                                        <p:cTn id="17" dur="500"/>
                                        <p:tgtEl>
                                          <p:spTgt spid="16179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灯片编号占位符 5"/>
          <p:cNvSpPr txBox="1">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lstStyle>
            <a:lvl1pPr>
              <a:spcBef>
                <a:spcPct val="20000"/>
              </a:spcBef>
              <a:buChar char="•"/>
              <a:defRPr sz="2400">
                <a:solidFill>
                  <a:schemeClr val="tx1"/>
                </a:solidFill>
                <a:latin typeface="Arial" panose="020B0604020202020204" pitchFamily="34" charset="0"/>
                <a:ea typeface="宋体" panose="02010600030101010101" pitchFamily="2" charset="-122"/>
              </a:defRPr>
            </a:lvl1pPr>
            <a:lvl2pPr marL="557530" indent="-214630">
              <a:spcBef>
                <a:spcPct val="20000"/>
              </a:spcBef>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0F48BC1A-775E-4FA0-808E-7A38156C8630}" type="slidenum">
              <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4</a:t>
            </a:fld>
            <a:endPar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106499" name="Picture 4"/>
          <p:cNvPicPr>
            <a:picLocks noGrp="1" noChangeAspect="1"/>
          </p:cNvPicPr>
          <p:nvPr>
            <p:ph idx="1" hasCustomPrompt="1"/>
          </p:nvPr>
        </p:nvPicPr>
        <p:blipFill>
          <a:blip r:embed="rId3"/>
          <a:stretch>
            <a:fillRect/>
          </a:stretch>
        </p:blipFill>
        <p:spPr>
          <a:xfrm>
            <a:off x="1277938" y="912813"/>
            <a:ext cx="6588125" cy="4106862"/>
          </a:xfrm>
          <a:noFill/>
          <a:ln>
            <a:noFill/>
          </a:ln>
        </p:spPr>
      </p:pic>
      <p:sp>
        <p:nvSpPr>
          <p:cNvPr id="201732" name="Rectangle 5"/>
          <p:cNvSpPr>
            <a:spLocks noChangeArrowheads="1"/>
          </p:cNvSpPr>
          <p:nvPr/>
        </p:nvSpPr>
        <p:spPr bwMode="auto">
          <a:xfrm>
            <a:off x="3384550" y="382588"/>
            <a:ext cx="24844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ASIC</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的分类</a:t>
            </a:r>
          </a:p>
        </p:txBody>
      </p:sp>
      <p:sp>
        <p:nvSpPr>
          <p:cNvPr id="201733" name="Text Box 7"/>
          <p:cNvSpPr txBox="1">
            <a:spLocks noChangeArrowheads="1"/>
          </p:cNvSpPr>
          <p:nvPr/>
        </p:nvSpPr>
        <p:spPr bwMode="auto">
          <a:xfrm>
            <a:off x="3995936" y="936768"/>
            <a:ext cx="863600" cy="32226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u="sng">
                <a:solidFill>
                  <a:schemeClr val="tx1"/>
                </a:solidFill>
                <a:latin typeface="Arial" panose="020B0604020202020204" pitchFamily="34" charset="0"/>
                <a:ea typeface="宋体" panose="02010600030101010101" pitchFamily="2" charset="-122"/>
              </a:defRPr>
            </a:lvl1pPr>
            <a:lvl2pPr marL="742950" indent="-285750" eaLnBrk="0" hangingPunct="0">
              <a:defRPr u="sng">
                <a:solidFill>
                  <a:schemeClr val="tx1"/>
                </a:solidFill>
                <a:latin typeface="Arial" panose="020B0604020202020204" pitchFamily="34" charset="0"/>
                <a:ea typeface="宋体" panose="02010600030101010101" pitchFamily="2" charset="-122"/>
              </a:defRPr>
            </a:lvl2pPr>
            <a:lvl3pPr marL="1143000" indent="-228600" eaLnBrk="0" hangingPunct="0">
              <a:defRPr u="sng">
                <a:solidFill>
                  <a:schemeClr val="tx1"/>
                </a:solidFill>
                <a:latin typeface="Arial" panose="020B0604020202020204" pitchFamily="34" charset="0"/>
                <a:ea typeface="宋体" panose="02010600030101010101" pitchFamily="2" charset="-122"/>
              </a:defRPr>
            </a:lvl3pPr>
            <a:lvl4pPr marL="1600200" indent="-228600" eaLnBrk="0" hangingPunct="0">
              <a:defRPr u="sng">
                <a:solidFill>
                  <a:schemeClr val="tx1"/>
                </a:solidFill>
                <a:latin typeface="Arial" panose="020B0604020202020204" pitchFamily="34" charset="0"/>
                <a:ea typeface="宋体" panose="02010600030101010101" pitchFamily="2" charset="-122"/>
              </a:defRPr>
            </a:lvl4pPr>
            <a:lvl5pPr marL="2057400" indent="-228600" eaLnBrk="0" hangingPunc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15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   ASIC</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文本框 4"/>
          <p:cNvSpPr txBox="1"/>
          <p:nvPr/>
        </p:nvSpPr>
        <p:spPr>
          <a:xfrm>
            <a:off x="539750" y="1144588"/>
            <a:ext cx="8353425" cy="3392170"/>
          </a:xfrm>
          <a:prstGeom prst="rect">
            <a:avLst/>
          </a:prstGeom>
          <a:noFill/>
          <a:ln w="9525">
            <a:noFill/>
          </a:ln>
        </p:spPr>
        <p:txBody>
          <a:bodyPr wrap="square" lIns="68580" tIns="34290" rIns="68580" bIns="34290">
            <a:spAutoFit/>
          </a:bodyPr>
          <a:lstStyle/>
          <a:p>
            <a:pPr eaLnBrk="1" hangingPunct="1">
              <a:lnSpc>
                <a:spcPct val="150000"/>
              </a:lnSpc>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I/O单元的工作组态可工作于：</a:t>
            </a:r>
          </a:p>
          <a:p>
            <a:pPr eaLnBrk="1" hangingPunct="1">
              <a:lnSpc>
                <a:spcPct val="150000"/>
              </a:lnSpc>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（1）输入状态。有输入缓冲、锁存器输入及寄存器输入；</a:t>
            </a:r>
          </a:p>
          <a:p>
            <a:pPr eaLnBrk="1" hangingPunct="1">
              <a:lnSpc>
                <a:spcPct val="150000"/>
              </a:lnSpc>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（2）输出状态。有输出缓冲、反向输出缓冲、三态输出缓冲。</a:t>
            </a:r>
          </a:p>
          <a:p>
            <a:pPr eaLnBrk="1" hangingPunct="1">
              <a:lnSpc>
                <a:spcPct val="150000"/>
              </a:lnSpc>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（3）双向状态。有双向I/O及带有寄存器的双向I/O。</a:t>
            </a:r>
          </a:p>
          <a:p>
            <a:pPr eaLnBrk="1" hangingPunct="1">
              <a:lnSpc>
                <a:spcPct val="150000"/>
              </a:lnSpc>
              <a:buFont typeface="Arial" panose="020B0604020202020204" pitchFamily="34" charset="0"/>
            </a:pPr>
            <a:r>
              <a:rPr lang="zh-CN" altLang="en-US" sz="1800" dirty="0">
                <a:solidFill>
                  <a:srgbClr val="FF0000"/>
                </a:solidFill>
                <a:latin typeface="华文新魏" panose="02010800040101010101" pitchFamily="2" charset="-122"/>
                <a:ea typeface="华文新魏" panose="02010800040101010101" pitchFamily="2" charset="-122"/>
              </a:rPr>
              <a:t>各种I/O组态再与各GLB的5种组态以及GLB中4个输出宏单元的组态方式相组合，便可得到几十种电路</a:t>
            </a:r>
            <a:r>
              <a:rPr lang="zh-CN" altLang="en-US" sz="1800" dirty="0">
                <a:solidFill>
                  <a:schemeClr val="tx1"/>
                </a:solidFill>
                <a:latin typeface="华文新魏" panose="02010800040101010101" pitchFamily="2" charset="-122"/>
                <a:ea typeface="华文新魏" panose="02010800040101010101" pitchFamily="2" charset="-122"/>
              </a:rPr>
              <a:t>。每个I/O单元还有一个有源上拉电阻，当该I/O端不使用时，接上该电阻可以避免因输入悬空引入噪声，并可以减小电路的电源电流。正常工作时如接上上拉电阻也具有以上优点。</a:t>
            </a:r>
          </a:p>
        </p:txBody>
      </p:sp>
      <p:sp>
        <p:nvSpPr>
          <p:cNvPr id="163843" name="标题 2"/>
          <p:cNvSpPr/>
          <p:nvPr/>
        </p:nvSpPr>
        <p:spPr>
          <a:xfrm>
            <a:off x="628650" y="633413"/>
            <a:ext cx="7886700" cy="993775"/>
          </a:xfrm>
          <a:prstGeom prst="rect">
            <a:avLst/>
          </a:prstGeom>
          <a:noFill/>
          <a:ln w="9525">
            <a:noFill/>
          </a:ln>
        </p:spPr>
        <p:txBody>
          <a:bodyPr lIns="68580" tIns="34290" rIns="68580" bIns="34290"/>
          <a:lstStyle/>
          <a:p>
            <a:pPr defTabSz="685800" eaLnBrk="1" hangingPunct="1">
              <a:lnSpc>
                <a:spcPct val="90000"/>
              </a:lnSpc>
            </a:pPr>
            <a:r>
              <a:rPr lang="zh-CN" altLang="en-US" dirty="0">
                <a:solidFill>
                  <a:srgbClr val="FF0066"/>
                </a:solidFill>
                <a:latin typeface="华文新魏" panose="02010800040101010101" pitchFamily="2" charset="-122"/>
                <a:ea typeface="华文新魏" panose="02010800040101010101" pitchFamily="2" charset="-122"/>
                <a:sym typeface="宋体" panose="02010600030101010101" pitchFamily="2" charset="-122"/>
              </a:rPr>
              <a:t>1．Lattice公司ISP器件</a:t>
            </a:r>
            <a:endParaRPr lang="zh-CN" altLang="en-US" dirty="0">
              <a:solidFill>
                <a:srgbClr val="FF0066"/>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文本框 4"/>
          <p:cNvSpPr txBox="1"/>
          <p:nvPr/>
        </p:nvSpPr>
        <p:spPr>
          <a:xfrm>
            <a:off x="900113" y="1203325"/>
            <a:ext cx="3403600" cy="3324225"/>
          </a:xfrm>
          <a:prstGeom prst="rect">
            <a:avLst/>
          </a:prstGeom>
          <a:noFill/>
          <a:ln w="9525">
            <a:noFill/>
          </a:ln>
        </p:spPr>
        <p:txBody>
          <a:bodyPr lIns="68580" tIns="34290" rIns="68580" bIns="34290">
            <a:spAutoFit/>
          </a:bodyPr>
          <a:lstStyle/>
          <a:p>
            <a:pPr eaLnBrk="1" hangingPunct="1">
              <a:lnSpc>
                <a:spcPct val="130000"/>
              </a:lnSpc>
              <a:buFont typeface="Arial" panose="020B0604020202020204" pitchFamily="34" charset="0"/>
            </a:pPr>
            <a:r>
              <a:rPr lang="zh-CN" altLang="en-US" dirty="0">
                <a:solidFill>
                  <a:srgbClr val="FF0000"/>
                </a:solidFill>
                <a:latin typeface="华文新魏" panose="02010800040101010101" pitchFamily="2" charset="-122"/>
                <a:ea typeface="华文新魏" panose="02010800040101010101" pitchFamily="2" charset="-122"/>
              </a:rPr>
              <a:t>5）布线区</a:t>
            </a:r>
          </a:p>
          <a:p>
            <a:pPr eaLnBrk="1" hangingPunct="1">
              <a:lnSpc>
                <a:spcPct val="130000"/>
              </a:lnSpc>
              <a:buFont typeface="Arial" panose="020B0604020202020204" pitchFamily="34" charset="0"/>
            </a:pPr>
            <a:r>
              <a:rPr lang="zh-CN" altLang="en-US" sz="1800" dirty="0">
                <a:solidFill>
                  <a:srgbClr val="FF0000"/>
                </a:solidFill>
                <a:latin typeface="华文新魏" panose="02010800040101010101" pitchFamily="2" charset="-122"/>
                <a:ea typeface="华文新魏" panose="02010800040101010101" pitchFamily="2" charset="-122"/>
              </a:rPr>
              <a:t>（1）</a:t>
            </a:r>
            <a:r>
              <a:rPr lang="zh-CN" altLang="en-US" sz="1800" dirty="0">
                <a:solidFill>
                  <a:srgbClr val="FF0066"/>
                </a:solidFill>
                <a:latin typeface="华文新魏" panose="02010800040101010101" pitchFamily="2" charset="-122"/>
                <a:ea typeface="华文新魏" panose="02010800040101010101" pitchFamily="2" charset="-122"/>
              </a:rPr>
              <a:t>全局布线区GRP</a:t>
            </a:r>
            <a:r>
              <a:rPr lang="zh-CN" altLang="en-US" sz="1800" dirty="0">
                <a:solidFill>
                  <a:schemeClr val="tx1"/>
                </a:solidFill>
                <a:latin typeface="华文新魏" panose="02010800040101010101" pitchFamily="2" charset="-122"/>
                <a:ea typeface="华文新魏" panose="02010800040101010101" pitchFamily="2" charset="-122"/>
              </a:rPr>
              <a:t>。</a:t>
            </a:r>
            <a:endParaRPr lang="en-US" altLang="zh-CN" sz="1800" dirty="0">
              <a:solidFill>
                <a:schemeClr val="tx1"/>
              </a:solidFill>
              <a:latin typeface="华文新魏" panose="02010800040101010101" pitchFamily="2" charset="-122"/>
              <a:ea typeface="华文新魏" panose="02010800040101010101" pitchFamily="2" charset="-122"/>
            </a:endParaRPr>
          </a:p>
          <a:p>
            <a:pPr eaLnBrk="1" hangingPunct="1">
              <a:lnSpc>
                <a:spcPct val="130000"/>
              </a:lnSpc>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GRP位于芯片的中央，如右图所示。它实际上是通用总线，以固定的方式将所有片内逻辑联系在一起，其</a:t>
            </a:r>
            <a:r>
              <a:rPr lang="zh-CN" altLang="en-US" sz="1800" dirty="0">
                <a:solidFill>
                  <a:srgbClr val="FF0000"/>
                </a:solidFill>
                <a:latin typeface="华文新魏" panose="02010800040101010101" pitchFamily="2" charset="-122"/>
                <a:ea typeface="华文新魏" panose="02010800040101010101" pitchFamily="2" charset="-122"/>
              </a:rPr>
              <a:t>输入/输出之间的延迟是恒定的和可预知的</a:t>
            </a:r>
            <a:r>
              <a:rPr lang="zh-CN" altLang="en-US" sz="1800" dirty="0">
                <a:solidFill>
                  <a:schemeClr val="tx1"/>
                </a:solidFill>
                <a:latin typeface="华文新魏" panose="02010800040101010101" pitchFamily="2" charset="-122"/>
                <a:ea typeface="华文新魏" panose="02010800040101010101" pitchFamily="2" charset="-122"/>
              </a:rPr>
              <a:t>。该特点使片内互连性非常好，使用者可以很方便地实现各种复杂的设计。</a:t>
            </a:r>
          </a:p>
        </p:txBody>
      </p:sp>
      <p:sp>
        <p:nvSpPr>
          <p:cNvPr id="165891" name="标题 2"/>
          <p:cNvSpPr/>
          <p:nvPr/>
        </p:nvSpPr>
        <p:spPr>
          <a:xfrm>
            <a:off x="612775" y="628650"/>
            <a:ext cx="7886700" cy="993775"/>
          </a:xfrm>
          <a:prstGeom prst="rect">
            <a:avLst/>
          </a:prstGeom>
          <a:noFill/>
          <a:ln w="9525">
            <a:noFill/>
          </a:ln>
        </p:spPr>
        <p:txBody>
          <a:bodyPr lIns="68580" tIns="34290" rIns="68580" bIns="34290"/>
          <a:lstStyle/>
          <a:p>
            <a:pPr defTabSz="685800" eaLnBrk="1" hangingPunct="1">
              <a:lnSpc>
                <a:spcPct val="90000"/>
              </a:lnSpc>
            </a:pPr>
            <a:r>
              <a:rPr lang="zh-CN" altLang="en-US" dirty="0">
                <a:solidFill>
                  <a:srgbClr val="FF0066"/>
                </a:solidFill>
                <a:latin typeface="华文新魏" panose="02010800040101010101" pitchFamily="2" charset="-122"/>
                <a:ea typeface="华文新魏" panose="02010800040101010101" pitchFamily="2" charset="-122"/>
                <a:sym typeface="宋体" panose="02010600030101010101" pitchFamily="2" charset="-122"/>
              </a:rPr>
              <a:t>1．Lattice公司ISP器件</a:t>
            </a:r>
            <a:endParaRPr lang="zh-CN" altLang="en-US" dirty="0">
              <a:solidFill>
                <a:srgbClr val="FF0066"/>
              </a:solidFill>
              <a:latin typeface="华文新魏" panose="02010800040101010101" pitchFamily="2" charset="-122"/>
              <a:ea typeface="华文新魏" panose="02010800040101010101" pitchFamily="2" charset="-122"/>
            </a:endParaRPr>
          </a:p>
        </p:txBody>
      </p:sp>
      <p:pic>
        <p:nvPicPr>
          <p:cNvPr id="165892" name="图片 -2147482612" descr="4-27"/>
          <p:cNvPicPr>
            <a:picLocks noChangeAspect="1"/>
          </p:cNvPicPr>
          <p:nvPr/>
        </p:nvPicPr>
        <p:blipFill>
          <a:blip r:embed="rId3"/>
          <a:stretch>
            <a:fillRect/>
          </a:stretch>
        </p:blipFill>
        <p:spPr>
          <a:xfrm>
            <a:off x="4840288" y="877888"/>
            <a:ext cx="3979862" cy="3973512"/>
          </a:xfrm>
          <a:prstGeom prst="rect">
            <a:avLst/>
          </a:prstGeom>
          <a:noFill/>
          <a:ln w="9525">
            <a:noFill/>
          </a:ln>
        </p:spPr>
      </p:pic>
      <p:sp>
        <p:nvSpPr>
          <p:cNvPr id="2" name="矩形 1"/>
          <p:cNvSpPr/>
          <p:nvPr/>
        </p:nvSpPr>
        <p:spPr>
          <a:xfrm flipH="1" flipV="1">
            <a:off x="6084888" y="1871663"/>
            <a:ext cx="1511300" cy="1649412"/>
          </a:xfrm>
          <a:prstGeom prst="rect">
            <a:avLst/>
          </a:prstGeom>
          <a:noFill/>
          <a:ln w="9525" cap="flat" cmpd="sng">
            <a:solidFill>
              <a:srgbClr val="FF0000"/>
            </a:solidFill>
            <a:prstDash val="solid"/>
            <a:round/>
            <a:headEnd type="none" w="med" len="med"/>
            <a:tailEnd type="none" w="med" len="med"/>
          </a:ln>
        </p:spPr>
        <p:txBody>
          <a:bodyPr/>
          <a:lstStyle/>
          <a:p>
            <a:pPr eaLnBrk="1" hangingPunct="1">
              <a:buFont typeface="Arial" panose="020B0604020202020204" pitchFamily="34" charset="0"/>
            </a:pPr>
            <a:endParaRPr lang="zh-CN" altLang="en-US"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文本框 4"/>
          <p:cNvSpPr txBox="1"/>
          <p:nvPr/>
        </p:nvSpPr>
        <p:spPr>
          <a:xfrm>
            <a:off x="342265" y="1405255"/>
            <a:ext cx="8676005" cy="3427095"/>
          </a:xfrm>
          <a:prstGeom prst="rect">
            <a:avLst/>
          </a:prstGeom>
          <a:noFill/>
          <a:ln w="9525">
            <a:noFill/>
          </a:ln>
        </p:spPr>
        <p:txBody>
          <a:bodyPr wrap="square" lIns="68580" tIns="34290" rIns="68580" bIns="34290">
            <a:spAutoFit/>
          </a:bodyPr>
          <a:lstStyle/>
          <a:p>
            <a:pPr eaLnBrk="1" hangingPunct="1">
              <a:lnSpc>
                <a:spcPct val="12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5）布线区</a:t>
            </a:r>
            <a:endParaRPr lang="zh-CN" altLang="en-US" sz="1800" dirty="0">
              <a:solidFill>
                <a:schemeClr val="tx1"/>
              </a:solidFill>
              <a:latin typeface="华文新魏" panose="02010800040101010101" pitchFamily="2" charset="-122"/>
              <a:ea typeface="华文新魏" panose="02010800040101010101" pitchFamily="2" charset="-122"/>
            </a:endParaRPr>
          </a:p>
          <a:p>
            <a:pPr eaLnBrk="1" hangingPunct="1">
              <a:lnSpc>
                <a:spcPct val="120000"/>
              </a:lnSpc>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（2）</a:t>
            </a:r>
            <a:r>
              <a:rPr lang="zh-CN" altLang="en-US" sz="1800" dirty="0">
                <a:solidFill>
                  <a:srgbClr val="FF0066"/>
                </a:solidFill>
                <a:latin typeface="华文新魏" panose="02010800040101010101" pitchFamily="2" charset="-122"/>
                <a:ea typeface="华文新魏" panose="02010800040101010101" pitchFamily="2" charset="-122"/>
              </a:rPr>
              <a:t>输出布线区ORP</a:t>
            </a:r>
            <a:r>
              <a:rPr lang="zh-CN" altLang="en-US" sz="1800" dirty="0">
                <a:solidFill>
                  <a:schemeClr val="tx1"/>
                </a:solidFill>
                <a:latin typeface="华文新魏" panose="02010800040101010101" pitchFamily="2" charset="-122"/>
                <a:ea typeface="华文新魏" panose="02010800040101010101" pitchFamily="2" charset="-122"/>
              </a:rPr>
              <a:t>。</a:t>
            </a:r>
            <a:endParaRPr lang="en-US" altLang="zh-CN" sz="1800" dirty="0">
              <a:solidFill>
                <a:schemeClr val="tx1"/>
              </a:solidFill>
              <a:latin typeface="华文新魏" panose="02010800040101010101" pitchFamily="2" charset="-122"/>
              <a:ea typeface="华文新魏" panose="02010800040101010101" pitchFamily="2" charset="-122"/>
            </a:endParaRPr>
          </a:p>
          <a:p>
            <a:pPr eaLnBrk="1" hangingPunct="1">
              <a:lnSpc>
                <a:spcPct val="120000"/>
              </a:lnSpc>
              <a:buFont typeface="Arial" panose="020B0604020202020204" pitchFamily="34" charset="0"/>
            </a:pPr>
            <a:r>
              <a:rPr lang="en-US" altLang="zh-CN" sz="1800" dirty="0">
                <a:solidFill>
                  <a:schemeClr val="tx1"/>
                </a:solidFill>
                <a:latin typeface="华文新魏" panose="02010800040101010101" pitchFamily="2" charset="-122"/>
                <a:ea typeface="华文新魏" panose="02010800040101010101" pitchFamily="2" charset="-122"/>
              </a:rPr>
              <a:t>        </a:t>
            </a:r>
            <a:r>
              <a:rPr lang="zh-CN" altLang="en-US" sz="1800" dirty="0">
                <a:solidFill>
                  <a:schemeClr val="tx1"/>
                </a:solidFill>
                <a:latin typeface="华文新魏" panose="02010800040101010101" pitchFamily="2" charset="-122"/>
                <a:ea typeface="华文新魏" panose="02010800040101010101" pitchFamily="2" charset="-122"/>
              </a:rPr>
              <a:t>ORP介于GLB和</a:t>
            </a:r>
            <a:r>
              <a:rPr lang="zh-CN" altLang="en-US" sz="1800" dirty="0">
                <a:solidFill>
                  <a:schemeClr val="tx1"/>
                </a:solidFill>
                <a:latin typeface="华文新魏" panose="02010800040101010101" pitchFamily="2" charset="-122"/>
                <a:ea typeface="华文新魏" panose="02010800040101010101" pitchFamily="2" charset="-122"/>
                <a:sym typeface="+mn-ea"/>
              </a:rPr>
              <a:t>IOC</a:t>
            </a:r>
            <a:r>
              <a:rPr lang="zh-CN" altLang="en-US" sz="1800" dirty="0">
                <a:solidFill>
                  <a:schemeClr val="tx1"/>
                </a:solidFill>
                <a:latin typeface="华文新魏" panose="02010800040101010101" pitchFamily="2" charset="-122"/>
                <a:ea typeface="华文新魏" panose="02010800040101010101" pitchFamily="2" charset="-122"/>
              </a:rPr>
              <a:t>单元间，是一个可编程互连阵列。该阵列的输入是8个GLB的32个输出端，阵列有16个输出端，分别与该侧的IOC相连。通过对ORP的编程，可以将GLB的32个输出中的任一个灵活地送到16个I/O端之一。</a:t>
            </a:r>
          </a:p>
          <a:p>
            <a:pPr eaLnBrk="1" hangingPunct="1">
              <a:lnSpc>
                <a:spcPct val="120000"/>
              </a:lnSpc>
              <a:buFont typeface="Arial" panose="020B0604020202020204" pitchFamily="34" charset="0"/>
            </a:pPr>
            <a:r>
              <a:rPr lang="en-US" altLang="zh-CN" sz="1800" dirty="0">
                <a:solidFill>
                  <a:schemeClr val="tx1"/>
                </a:solidFill>
                <a:latin typeface="华文新魏" panose="02010800040101010101" pitchFamily="2" charset="-122"/>
                <a:ea typeface="华文新魏" panose="02010800040101010101" pitchFamily="2" charset="-122"/>
              </a:rPr>
              <a:t>        </a:t>
            </a:r>
            <a:r>
              <a:rPr lang="zh-CN" altLang="en-US" sz="1800" dirty="0">
                <a:solidFill>
                  <a:schemeClr val="tx1"/>
                </a:solidFill>
                <a:latin typeface="华文新魏" panose="02010800040101010101" pitchFamily="2" charset="-122"/>
                <a:ea typeface="华文新魏" panose="02010800040101010101" pitchFamily="2" charset="-122"/>
              </a:rPr>
              <a:t>IOC与GLB间没有一一对应的关系，因而对GLB的编程和对外部引脚排列的编程可以分开进行，并可以在不改变外部引脚排列的情况下修改芯片内部的逻辑设计，这是其他PLD器件最不容易解决的问题。</a:t>
            </a:r>
          </a:p>
          <a:p>
            <a:pPr eaLnBrk="1" hangingPunct="1">
              <a:lnSpc>
                <a:spcPct val="120000"/>
              </a:lnSpc>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 </a:t>
            </a:r>
            <a:r>
              <a:rPr lang="en-US" altLang="zh-CN" sz="1800" dirty="0">
                <a:solidFill>
                  <a:schemeClr val="tx1"/>
                </a:solidFill>
                <a:latin typeface="华文新魏" panose="02010800040101010101" pitchFamily="2" charset="-122"/>
                <a:ea typeface="华文新魏" panose="02010800040101010101" pitchFamily="2" charset="-122"/>
              </a:rPr>
              <a:t>      </a:t>
            </a:r>
            <a:r>
              <a:rPr lang="zh-CN" altLang="en-US" sz="1800" dirty="0">
                <a:solidFill>
                  <a:schemeClr val="tx1"/>
                </a:solidFill>
                <a:latin typeface="华文新魏" panose="02010800040101010101" pitchFamily="2" charset="-122"/>
                <a:ea typeface="华文新魏" panose="02010800040101010101" pitchFamily="2" charset="-122"/>
              </a:rPr>
              <a:t>I/O单元和GLB的输出可以通过ORP使用另外的16条通向GRP的总线，方便实现GLB之间的互连和I/O端复用。GLB的输出还可直接与I/O单元相连来实现高速工作。</a:t>
            </a:r>
          </a:p>
        </p:txBody>
      </p:sp>
      <p:sp>
        <p:nvSpPr>
          <p:cNvPr id="167939" name="标题 2"/>
          <p:cNvSpPr/>
          <p:nvPr/>
        </p:nvSpPr>
        <p:spPr>
          <a:xfrm>
            <a:off x="612775" y="628650"/>
            <a:ext cx="7886700" cy="993775"/>
          </a:xfrm>
          <a:prstGeom prst="rect">
            <a:avLst/>
          </a:prstGeom>
          <a:noFill/>
          <a:ln w="9525">
            <a:noFill/>
          </a:ln>
        </p:spPr>
        <p:txBody>
          <a:bodyPr lIns="68580" tIns="34290" rIns="68580" bIns="34290"/>
          <a:lstStyle/>
          <a:p>
            <a:pPr defTabSz="685800" eaLnBrk="1" hangingPunct="1">
              <a:lnSpc>
                <a:spcPct val="90000"/>
              </a:lnSpc>
            </a:pPr>
            <a:r>
              <a:rPr lang="zh-CN" altLang="en-US" dirty="0">
                <a:solidFill>
                  <a:srgbClr val="FF0066"/>
                </a:solidFill>
                <a:latin typeface="华文新魏" panose="02010800040101010101" pitchFamily="2" charset="-122"/>
                <a:ea typeface="华文新魏" panose="02010800040101010101" pitchFamily="2" charset="-122"/>
                <a:sym typeface="宋体" panose="02010600030101010101" pitchFamily="2" charset="-122"/>
              </a:rPr>
              <a:t>1．Lattice公司ISP器件</a:t>
            </a:r>
            <a:endParaRPr lang="zh-CN" altLang="en-US" dirty="0">
              <a:solidFill>
                <a:srgbClr val="FF0066"/>
              </a:solidFill>
              <a:latin typeface="华文新魏" panose="02010800040101010101" pitchFamily="2" charset="-122"/>
              <a:ea typeface="华文新魏" panose="02010800040101010101" pitchFamily="2" charset="-122"/>
            </a:endParaRPr>
          </a:p>
        </p:txBody>
      </p:sp>
      <p:pic>
        <p:nvPicPr>
          <p:cNvPr id="169986" name="图片 -2147482595" descr="4-30"/>
          <p:cNvPicPr>
            <a:picLocks noChangeAspect="1"/>
          </p:cNvPicPr>
          <p:nvPr>
            <p:custDataLst>
              <p:tags r:id="rId1"/>
            </p:custDataLst>
          </p:nvPr>
        </p:nvPicPr>
        <p:blipFill>
          <a:blip r:embed="rId4"/>
          <a:stretch>
            <a:fillRect/>
          </a:stretch>
        </p:blipFill>
        <p:spPr>
          <a:xfrm>
            <a:off x="4024630" y="33655"/>
            <a:ext cx="4801870" cy="204279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7938">
                                            <p:txEl>
                                              <p:pRg st="3" end="3"/>
                                            </p:txEl>
                                          </p:spTgt>
                                        </p:tgtEl>
                                        <p:attrNameLst>
                                          <p:attrName>style.visibility</p:attrName>
                                        </p:attrNameLst>
                                      </p:cBhvr>
                                      <p:to>
                                        <p:strVal val="visible"/>
                                      </p:to>
                                    </p:set>
                                    <p:animEffect transition="in" filter="blinds(horizontal)">
                                      <p:cBhvr>
                                        <p:cTn id="7" dur="500"/>
                                        <p:tgtEl>
                                          <p:spTgt spid="16793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7938">
                                            <p:txEl>
                                              <p:pRg st="4" end="4"/>
                                            </p:txEl>
                                          </p:spTgt>
                                        </p:tgtEl>
                                        <p:attrNameLst>
                                          <p:attrName>style.visibility</p:attrName>
                                        </p:attrNameLst>
                                      </p:cBhvr>
                                      <p:to>
                                        <p:strVal val="visible"/>
                                      </p:to>
                                    </p:set>
                                    <p:animEffect transition="in" filter="blinds(horizontal)">
                                      <p:cBhvr>
                                        <p:cTn id="12" dur="500"/>
                                        <p:tgtEl>
                                          <p:spTgt spid="16793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图片 -2147482595" descr="4-30"/>
          <p:cNvPicPr>
            <a:picLocks noChangeAspect="1"/>
          </p:cNvPicPr>
          <p:nvPr/>
        </p:nvPicPr>
        <p:blipFill>
          <a:blip r:embed="rId3"/>
          <a:stretch>
            <a:fillRect/>
          </a:stretch>
        </p:blipFill>
        <p:spPr>
          <a:xfrm>
            <a:off x="252730" y="802640"/>
            <a:ext cx="7948930" cy="3943350"/>
          </a:xfrm>
          <a:prstGeom prst="rect">
            <a:avLst/>
          </a:prstGeom>
          <a:noFill/>
          <a:ln w="9525">
            <a:noFill/>
          </a:ln>
        </p:spPr>
      </p:pic>
      <p:sp>
        <p:nvSpPr>
          <p:cNvPr id="169987" name="文本框 1"/>
          <p:cNvSpPr txBox="1"/>
          <p:nvPr/>
        </p:nvSpPr>
        <p:spPr>
          <a:xfrm>
            <a:off x="2595563" y="4677410"/>
            <a:ext cx="3789362" cy="342900"/>
          </a:xfrm>
          <a:prstGeom prst="rect">
            <a:avLst/>
          </a:prstGeom>
          <a:noFill/>
          <a:ln w="9525">
            <a:noFill/>
          </a:ln>
        </p:spPr>
        <p:txBody>
          <a:bodyPr lIns="68580" tIns="34290" rIns="68580" bIns="34290">
            <a:spAutoFit/>
          </a:bodyPr>
          <a:lstStyle/>
          <a:p>
            <a:pPr eaLnBrk="1" hangingPunct="1">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图4.30  </a:t>
            </a:r>
            <a:r>
              <a:rPr lang="zh-CN" altLang="en-US" sz="1800" dirty="0">
                <a:solidFill>
                  <a:srgbClr val="FF0000"/>
                </a:solidFill>
                <a:latin typeface="华文新魏" panose="02010800040101010101" pitchFamily="2" charset="-122"/>
                <a:ea typeface="华文新魏" panose="02010800040101010101" pitchFamily="2" charset="-122"/>
              </a:rPr>
              <a:t>ORP逻辑图</a:t>
            </a:r>
          </a:p>
        </p:txBody>
      </p:sp>
      <p:sp>
        <p:nvSpPr>
          <p:cNvPr id="169988" name="标题 2"/>
          <p:cNvSpPr/>
          <p:nvPr/>
        </p:nvSpPr>
        <p:spPr>
          <a:xfrm>
            <a:off x="628650" y="633413"/>
            <a:ext cx="7886700" cy="993775"/>
          </a:xfrm>
          <a:prstGeom prst="rect">
            <a:avLst/>
          </a:prstGeom>
          <a:noFill/>
          <a:ln w="9525">
            <a:noFill/>
          </a:ln>
        </p:spPr>
        <p:txBody>
          <a:bodyPr lIns="68580" tIns="34290" rIns="68580" bIns="34290"/>
          <a:lstStyle/>
          <a:p>
            <a:pPr defTabSz="685800" eaLnBrk="1" hangingPunct="1">
              <a:lnSpc>
                <a:spcPct val="90000"/>
              </a:lnSpc>
            </a:pPr>
            <a:r>
              <a:rPr lang="zh-CN" altLang="en-US" dirty="0">
                <a:solidFill>
                  <a:srgbClr val="FF0066"/>
                </a:solidFill>
                <a:latin typeface="华文新魏" panose="02010800040101010101" pitchFamily="2" charset="-122"/>
                <a:ea typeface="华文新魏" panose="02010800040101010101" pitchFamily="2" charset="-122"/>
                <a:sym typeface="宋体" panose="02010600030101010101" pitchFamily="2" charset="-122"/>
              </a:rPr>
              <a:t>1．Lattice公司ISP器件</a:t>
            </a:r>
            <a:endParaRPr lang="zh-CN" altLang="en-US" dirty="0">
              <a:solidFill>
                <a:srgbClr val="FF0066"/>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标题 2"/>
          <p:cNvSpPr>
            <a:spLocks noGrp="1"/>
          </p:cNvSpPr>
          <p:nvPr>
            <p:ph type="title"/>
          </p:nvPr>
        </p:nvSpPr>
        <p:spPr>
          <a:xfrm>
            <a:off x="628650" y="842963"/>
            <a:ext cx="7886700" cy="360362"/>
          </a:xfrm>
          <a:prstGeom prst="rect">
            <a:avLst/>
          </a:prstGeom>
          <a:noFill/>
          <a:ln w="9525">
            <a:noFill/>
          </a:ln>
        </p:spPr>
        <p:txBody>
          <a:bodyPr lIns="68580" tIns="34290" rIns="68580" bIns="34290"/>
          <a:lstStyle/>
          <a:p>
            <a:pPr eaLnBrk="1" hangingPunct="1"/>
            <a:r>
              <a:rPr lang="zh-CN" altLang="en-US" sz="2000" dirty="0">
                <a:solidFill>
                  <a:srgbClr val="FF0066"/>
                </a:solidFill>
                <a:latin typeface="华文新魏" panose="02010800040101010101" pitchFamily="2" charset="-122"/>
                <a:ea typeface="华文新魏" panose="02010800040101010101" pitchFamily="2" charset="-122"/>
                <a:sym typeface="宋体" panose="02010600030101010101" pitchFamily="2" charset="-122"/>
              </a:rPr>
              <a:t>2. Altera公司CPLD器件（</a:t>
            </a:r>
            <a:r>
              <a:rPr lang="zh-CN" altLang="en-US" sz="2000" dirty="0">
                <a:latin typeface="华文新魏" panose="02010800040101010101" pitchFamily="2" charset="-122"/>
                <a:ea typeface="华文新魏" panose="02010800040101010101" pitchFamily="2" charset="-122"/>
                <a:sym typeface="+mn-ea"/>
              </a:rPr>
              <a:t>EPM7128S</a:t>
            </a:r>
            <a:r>
              <a:rPr lang="zh-CN" altLang="en-US" sz="2000" dirty="0">
                <a:solidFill>
                  <a:srgbClr val="FF0066"/>
                </a:solidFill>
                <a:latin typeface="华文新魏" panose="02010800040101010101" pitchFamily="2" charset="-122"/>
                <a:ea typeface="华文新魏" panose="02010800040101010101" pitchFamily="2" charset="-122"/>
                <a:sym typeface="宋体" panose="02010600030101010101" pitchFamily="2" charset="-122"/>
              </a:rPr>
              <a:t>）</a:t>
            </a:r>
          </a:p>
        </p:txBody>
      </p:sp>
      <p:sp>
        <p:nvSpPr>
          <p:cNvPr id="172035" name="文本框 4"/>
          <p:cNvSpPr txBox="1"/>
          <p:nvPr/>
        </p:nvSpPr>
        <p:spPr>
          <a:xfrm>
            <a:off x="694690" y="1492250"/>
            <a:ext cx="8065135" cy="2868930"/>
          </a:xfrm>
          <a:prstGeom prst="rect">
            <a:avLst/>
          </a:prstGeom>
          <a:noFill/>
          <a:ln w="9525">
            <a:noFill/>
          </a:ln>
        </p:spPr>
        <p:txBody>
          <a:bodyPr wrap="square" lIns="68580" tIns="34290" rIns="68580" bIns="34290">
            <a:spAutoFit/>
          </a:bodyPr>
          <a:lstStyle/>
          <a:p>
            <a:pPr eaLnBrk="1" hangingPunct="1">
              <a:lnSpc>
                <a:spcPct val="13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EPM7128S是在系统可编程的CPLD器件，它是Altera公司的产品，是MAX7000S系列</a:t>
            </a:r>
            <a:r>
              <a:rPr lang="zh-CN" altLang="en-US" dirty="0">
                <a:solidFill>
                  <a:schemeClr val="tx1"/>
                </a:solidFill>
                <a:latin typeface="华文新魏" panose="02010800040101010101" pitchFamily="2" charset="-122"/>
                <a:ea typeface="华文新魏" panose="02010800040101010101" pitchFamily="2" charset="-122"/>
                <a:sym typeface="+mn-ea"/>
              </a:rPr>
              <a:t>器件</a:t>
            </a:r>
            <a:r>
              <a:rPr lang="zh-CN" altLang="en-US" dirty="0">
                <a:solidFill>
                  <a:schemeClr val="tx1"/>
                </a:solidFill>
                <a:latin typeface="华文新魏" panose="02010800040101010101" pitchFamily="2" charset="-122"/>
                <a:ea typeface="华文新魏" panose="02010800040101010101" pitchFamily="2" charset="-122"/>
              </a:rPr>
              <a:t>中的一种。其内部包含</a:t>
            </a:r>
            <a:r>
              <a:rPr lang="zh-CN" altLang="en-US" dirty="0">
                <a:solidFill>
                  <a:srgbClr val="FF0000"/>
                </a:solidFill>
                <a:latin typeface="华文新魏" panose="02010800040101010101" pitchFamily="2" charset="-122"/>
                <a:ea typeface="华文新魏" panose="02010800040101010101" pitchFamily="2" charset="-122"/>
              </a:rPr>
              <a:t>128</a:t>
            </a:r>
            <a:r>
              <a:rPr lang="zh-CN" altLang="en-US" dirty="0">
                <a:solidFill>
                  <a:schemeClr val="tx1"/>
                </a:solidFill>
                <a:latin typeface="华文新魏" panose="02010800040101010101" pitchFamily="2" charset="-122"/>
                <a:ea typeface="华文新魏" panose="02010800040101010101" pitchFamily="2" charset="-122"/>
              </a:rPr>
              <a:t>个宏单元（MacroCell），最多可有100个I/O引脚，其中PLCC封装的I/O引脚为</a:t>
            </a:r>
            <a:r>
              <a:rPr lang="en-US" altLang="zh-CN" dirty="0">
                <a:solidFill>
                  <a:schemeClr val="tx1"/>
                </a:solidFill>
                <a:latin typeface="华文新魏" panose="02010800040101010101" pitchFamily="2" charset="-122"/>
                <a:ea typeface="华文新魏" panose="02010800040101010101" pitchFamily="2" charset="-122"/>
              </a:rPr>
              <a:t>8</a:t>
            </a:r>
            <a:r>
              <a:rPr lang="zh-CN" altLang="en-US" dirty="0">
                <a:solidFill>
                  <a:schemeClr val="tx1"/>
                </a:solidFill>
                <a:latin typeface="华文新魏" panose="02010800040101010101" pitchFamily="2" charset="-122"/>
                <a:ea typeface="华文新魏" panose="02010800040101010101" pitchFamily="2" charset="-122"/>
              </a:rPr>
              <a:t>4个。图4.31所示是PLCC封装的EPM7128S引脚图。在该图中有84个引脚，引脚I/O（TMS）、I/O（TDI）、I/O（TCK）、I/O（TDO）有2种功能，一是作为I/O引脚使用，二是组成</a:t>
            </a:r>
            <a:r>
              <a:rPr lang="zh-CN" altLang="en-US" dirty="0">
                <a:solidFill>
                  <a:srgbClr val="FF0000"/>
                </a:solidFill>
                <a:latin typeface="华文新魏" panose="02010800040101010101" pitchFamily="2" charset="-122"/>
                <a:ea typeface="华文新魏" panose="02010800040101010101" pitchFamily="2" charset="-122"/>
              </a:rPr>
              <a:t>JTAG</a:t>
            </a:r>
            <a:r>
              <a:rPr lang="zh-CN" altLang="en-US" dirty="0">
                <a:solidFill>
                  <a:schemeClr val="tx1"/>
                </a:solidFill>
                <a:latin typeface="华文新魏" panose="02010800040101010101" pitchFamily="2" charset="-122"/>
                <a:ea typeface="华文新魏" panose="02010800040101010101" pitchFamily="2" charset="-122"/>
              </a:rPr>
              <a:t>（</a:t>
            </a:r>
            <a:r>
              <a:rPr lang="zh-CN" altLang="en-US" dirty="0">
                <a:solidFill>
                  <a:schemeClr val="tx1"/>
                </a:solidFill>
                <a:latin typeface="华文新魏" panose="02010800040101010101" pitchFamily="2" charset="-122"/>
                <a:ea typeface="华文新魏" panose="02010800040101010101" pitchFamily="2" charset="-122"/>
                <a:sym typeface="+mn-ea"/>
              </a:rPr>
              <a:t>Joint Test Action Group</a:t>
            </a:r>
            <a:r>
              <a:rPr lang="zh-CN" altLang="en-US" dirty="0">
                <a:solidFill>
                  <a:schemeClr val="tx1"/>
                </a:solidFill>
                <a:latin typeface="华文新魏" panose="02010800040101010101" pitchFamily="2" charset="-122"/>
                <a:ea typeface="华文新魏" panose="02010800040101010101" pitchFamily="2" charset="-122"/>
              </a:rPr>
              <a:t>）接口，下载时使用。芯片只使用</a:t>
            </a:r>
            <a:r>
              <a:rPr lang="zh-CN" altLang="en-US" dirty="0">
                <a:solidFill>
                  <a:srgbClr val="FF0000"/>
                </a:solidFill>
                <a:latin typeface="华文新魏" panose="02010800040101010101" pitchFamily="2" charset="-122"/>
                <a:ea typeface="华文新魏" panose="02010800040101010101" pitchFamily="2" charset="-122"/>
              </a:rPr>
              <a:t>+5V电源</a:t>
            </a:r>
            <a:r>
              <a:rPr lang="zh-CN" altLang="en-US" dirty="0">
                <a:solidFill>
                  <a:schemeClr val="tx1"/>
                </a:solidFill>
                <a:latin typeface="华文新魏" panose="02010800040101010101" pitchFamily="2" charset="-122"/>
                <a:ea typeface="华文新魏" panose="02010800040101010101" pitchFamily="2" charset="-122"/>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图片 -2147482594" descr="4-31"/>
          <p:cNvPicPr>
            <a:picLocks noChangeAspect="1"/>
          </p:cNvPicPr>
          <p:nvPr/>
        </p:nvPicPr>
        <p:blipFill>
          <a:blip r:embed="rId3"/>
          <a:stretch>
            <a:fillRect/>
          </a:stretch>
        </p:blipFill>
        <p:spPr>
          <a:xfrm>
            <a:off x="1042988" y="484188"/>
            <a:ext cx="5473700" cy="4038600"/>
          </a:xfrm>
          <a:prstGeom prst="rect">
            <a:avLst/>
          </a:prstGeom>
          <a:noFill/>
          <a:ln w="9525">
            <a:noFill/>
          </a:ln>
        </p:spPr>
      </p:pic>
      <p:sp>
        <p:nvSpPr>
          <p:cNvPr id="174083" name="文本框 1"/>
          <p:cNvSpPr txBox="1"/>
          <p:nvPr/>
        </p:nvSpPr>
        <p:spPr>
          <a:xfrm>
            <a:off x="1933575" y="4659313"/>
            <a:ext cx="4006850" cy="342900"/>
          </a:xfrm>
          <a:prstGeom prst="rect">
            <a:avLst/>
          </a:prstGeom>
          <a:noFill/>
          <a:ln w="9525">
            <a:noFill/>
          </a:ln>
        </p:spPr>
        <p:txBody>
          <a:bodyPr lIns="68580" tIns="34290" rIns="68580" bIns="34290">
            <a:spAutoFit/>
          </a:bodyPr>
          <a:lstStyle/>
          <a:p>
            <a:pPr eaLnBrk="1" hangingPunct="1">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图4.31  PLCC封装的EPM7128S引脚图</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文本框 4"/>
          <p:cNvSpPr txBox="1"/>
          <p:nvPr/>
        </p:nvSpPr>
        <p:spPr>
          <a:xfrm>
            <a:off x="172720" y="1016000"/>
            <a:ext cx="3495040" cy="3808095"/>
          </a:xfrm>
          <a:prstGeom prst="rect">
            <a:avLst/>
          </a:prstGeom>
          <a:noFill/>
          <a:ln w="9525">
            <a:noFill/>
          </a:ln>
        </p:spPr>
        <p:txBody>
          <a:bodyPr wrap="square" lIns="68580" tIns="34290" rIns="68580" bIns="34290">
            <a:spAutoFit/>
          </a:bodyPr>
          <a:lstStyle/>
          <a:p>
            <a:pPr eaLnBrk="1" hangingPunct="1">
              <a:lnSpc>
                <a:spcPct val="150000"/>
              </a:lnSpc>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EPM7128S的内部采用E</a:t>
            </a:r>
            <a:r>
              <a:rPr lang="zh-CN" altLang="en-US" sz="1800" baseline="30000" dirty="0">
                <a:solidFill>
                  <a:schemeClr val="tx1"/>
                </a:solidFill>
                <a:latin typeface="华文新魏" panose="02010800040101010101" pitchFamily="2" charset="-122"/>
                <a:ea typeface="华文新魏" panose="02010800040101010101" pitchFamily="2" charset="-122"/>
              </a:rPr>
              <a:t>2</a:t>
            </a:r>
            <a:r>
              <a:rPr lang="zh-CN" altLang="en-US" sz="1800" dirty="0">
                <a:solidFill>
                  <a:schemeClr val="tx1"/>
                </a:solidFill>
                <a:latin typeface="华文新魏" panose="02010800040101010101" pitchFamily="2" charset="-122"/>
                <a:ea typeface="华文新魏" panose="02010800040101010101" pitchFamily="2" charset="-122"/>
              </a:rPr>
              <a:t>PROM技术编程，采用多电压的I/O接口，其I/O能够和</a:t>
            </a:r>
            <a:r>
              <a:rPr lang="zh-CN" altLang="en-US" sz="1800" dirty="0">
                <a:solidFill>
                  <a:srgbClr val="FF0000"/>
                </a:solidFill>
                <a:latin typeface="华文新魏" panose="02010800040101010101" pitchFamily="2" charset="-122"/>
                <a:ea typeface="华文新魏" panose="02010800040101010101" pitchFamily="2" charset="-122"/>
              </a:rPr>
              <a:t>5V及3.3V</a:t>
            </a:r>
            <a:r>
              <a:rPr lang="zh-CN" altLang="en-US" sz="1800" dirty="0">
                <a:solidFill>
                  <a:schemeClr val="tx1"/>
                </a:solidFill>
                <a:latin typeface="华文新魏" panose="02010800040101010101" pitchFamily="2" charset="-122"/>
                <a:ea typeface="华文新魏" panose="02010800040101010101" pitchFamily="2" charset="-122"/>
              </a:rPr>
              <a:t>的器件兼容，有6个输出控制信号（Output Enables），2个全局时钟输入信号GCLK1和GCLK2。它在功能上和Lattice公司的</a:t>
            </a:r>
            <a:r>
              <a:rPr lang="en-US" altLang="zh-CN" sz="1800" dirty="0">
                <a:solidFill>
                  <a:schemeClr val="tx1"/>
                </a:solidFill>
                <a:latin typeface="华文新魏" panose="02010800040101010101" pitchFamily="2" charset="-122"/>
                <a:ea typeface="华文新魏" panose="02010800040101010101" pitchFamily="2" charset="-122"/>
              </a:rPr>
              <a:t>ISP1</a:t>
            </a:r>
            <a:r>
              <a:rPr lang="zh-CN" altLang="en-US" sz="1800" dirty="0">
                <a:solidFill>
                  <a:schemeClr val="tx1"/>
                </a:solidFill>
                <a:latin typeface="华文新魏" panose="02010800040101010101" pitchFamily="2" charset="-122"/>
                <a:ea typeface="华文新魏" panose="02010800040101010101" pitchFamily="2" charset="-122"/>
              </a:rPr>
              <a:t>032E相当，但在内部逻辑的组织上有差异。</a:t>
            </a:r>
          </a:p>
        </p:txBody>
      </p:sp>
      <p:sp>
        <p:nvSpPr>
          <p:cNvPr id="176131" name="标题 2"/>
          <p:cNvSpPr/>
          <p:nvPr/>
        </p:nvSpPr>
        <p:spPr>
          <a:xfrm>
            <a:off x="295275" y="628015"/>
            <a:ext cx="8131175" cy="425450"/>
          </a:xfrm>
          <a:prstGeom prst="rect">
            <a:avLst/>
          </a:prstGeom>
          <a:noFill/>
          <a:ln w="9525">
            <a:noFill/>
          </a:ln>
        </p:spPr>
        <p:txBody>
          <a:bodyPr lIns="68580" tIns="34290" rIns="68580" bIns="34290"/>
          <a:lstStyle/>
          <a:p>
            <a:pPr defTabSz="685800" eaLnBrk="1" hangingPunct="1">
              <a:lnSpc>
                <a:spcPct val="90000"/>
              </a:lnSpc>
            </a:pPr>
            <a:r>
              <a:rPr lang="zh-CN" altLang="en-US" dirty="0">
                <a:solidFill>
                  <a:srgbClr val="FF0066"/>
                </a:solidFill>
                <a:latin typeface="华文新魏" panose="02010800040101010101" pitchFamily="2" charset="-122"/>
                <a:ea typeface="华文新魏" panose="02010800040101010101" pitchFamily="2" charset="-122"/>
                <a:sym typeface="宋体" panose="02010600030101010101" pitchFamily="2" charset="-122"/>
              </a:rPr>
              <a:t>2. Altera公司CPLD器件</a:t>
            </a:r>
          </a:p>
        </p:txBody>
      </p:sp>
      <p:pic>
        <p:nvPicPr>
          <p:cNvPr id="178179" name="图片 -2147482593" descr="4-32"/>
          <p:cNvPicPr>
            <a:picLocks noChangeAspect="1"/>
          </p:cNvPicPr>
          <p:nvPr/>
        </p:nvPicPr>
        <p:blipFill>
          <a:blip r:embed="rId3"/>
          <a:stretch>
            <a:fillRect/>
          </a:stretch>
        </p:blipFill>
        <p:spPr>
          <a:xfrm>
            <a:off x="3654425" y="910590"/>
            <a:ext cx="5495925" cy="3740150"/>
          </a:xfrm>
          <a:prstGeom prst="rect">
            <a:avLst/>
          </a:prstGeom>
          <a:noFill/>
          <a:ln w="9525">
            <a:noFill/>
          </a:ln>
        </p:spPr>
      </p:pic>
      <p:sp>
        <p:nvSpPr>
          <p:cNvPr id="178178" name="文本框 1"/>
          <p:cNvSpPr txBox="1"/>
          <p:nvPr/>
        </p:nvSpPr>
        <p:spPr>
          <a:xfrm>
            <a:off x="4919980" y="4659948"/>
            <a:ext cx="4000500" cy="342900"/>
          </a:xfrm>
          <a:prstGeom prst="rect">
            <a:avLst/>
          </a:prstGeom>
          <a:noFill/>
          <a:ln w="9525">
            <a:noFill/>
          </a:ln>
        </p:spPr>
        <p:txBody>
          <a:bodyPr lIns="68580" tIns="34290" rIns="68580" bIns="34290">
            <a:spAutoFit/>
          </a:bodyPr>
          <a:lstStyle/>
          <a:p>
            <a:pPr eaLnBrk="1" hangingPunct="1">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图4.32  EPM7128S的内部结构图</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文本框 1"/>
          <p:cNvSpPr txBox="1"/>
          <p:nvPr/>
        </p:nvSpPr>
        <p:spPr>
          <a:xfrm>
            <a:off x="2336800" y="4731703"/>
            <a:ext cx="4000500" cy="342900"/>
          </a:xfrm>
          <a:prstGeom prst="rect">
            <a:avLst/>
          </a:prstGeom>
          <a:noFill/>
          <a:ln w="9525">
            <a:noFill/>
          </a:ln>
        </p:spPr>
        <p:txBody>
          <a:bodyPr lIns="68580" tIns="34290" rIns="68580" bIns="34290">
            <a:spAutoFit/>
          </a:bodyPr>
          <a:lstStyle/>
          <a:p>
            <a:pPr eaLnBrk="1" hangingPunct="1">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图4.32  EPM7128S的内部结构图</a:t>
            </a:r>
          </a:p>
        </p:txBody>
      </p:sp>
      <p:pic>
        <p:nvPicPr>
          <p:cNvPr id="178179" name="图片 -2147482593" descr="4-32"/>
          <p:cNvPicPr>
            <a:picLocks noChangeAspect="1"/>
          </p:cNvPicPr>
          <p:nvPr/>
        </p:nvPicPr>
        <p:blipFill>
          <a:blip r:embed="rId3"/>
          <a:stretch>
            <a:fillRect/>
          </a:stretch>
        </p:blipFill>
        <p:spPr>
          <a:xfrm>
            <a:off x="1114425" y="557530"/>
            <a:ext cx="6154420" cy="4186555"/>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文本框 4"/>
          <p:cNvSpPr txBox="1"/>
          <p:nvPr/>
        </p:nvSpPr>
        <p:spPr>
          <a:xfrm>
            <a:off x="685800" y="846455"/>
            <a:ext cx="8051165" cy="4531360"/>
          </a:xfrm>
          <a:prstGeom prst="rect">
            <a:avLst/>
          </a:prstGeom>
          <a:noFill/>
          <a:ln w="9525">
            <a:noFill/>
          </a:ln>
        </p:spPr>
        <p:txBody>
          <a:bodyPr wrap="square" lIns="68580" tIns="34290" rIns="68580" bIns="34290">
            <a:spAutoFit/>
          </a:bodyPr>
          <a:lstStyle/>
          <a:p>
            <a:pPr eaLnBrk="1" hangingPunct="1">
              <a:lnSpc>
                <a:spcPct val="150000"/>
              </a:lnSpc>
              <a:buFont typeface="Arial" panose="020B0604020202020204" pitchFamily="34" charset="0"/>
            </a:pPr>
            <a:r>
              <a:rPr lang="zh-CN" altLang="en-US" dirty="0">
                <a:solidFill>
                  <a:srgbClr val="FF0000"/>
                </a:solidFill>
                <a:latin typeface="华文新魏" panose="02010800040101010101" pitchFamily="2" charset="-122"/>
                <a:ea typeface="华文新魏" panose="02010800040101010101" pitchFamily="2" charset="-122"/>
              </a:rPr>
              <a:t>1）逻辑阵列LAB（</a:t>
            </a:r>
            <a:r>
              <a:rPr lang="en-US" altLang="zh-CN" u="sng" dirty="0">
                <a:solidFill>
                  <a:srgbClr val="FF0000"/>
                </a:solidFill>
                <a:latin typeface="华文新魏" panose="02010800040101010101" pitchFamily="2" charset="-122"/>
                <a:ea typeface="华文新魏" panose="02010800040101010101" pitchFamily="2" charset="-122"/>
              </a:rPr>
              <a:t>Logic Array Block</a:t>
            </a:r>
            <a:r>
              <a:rPr lang="zh-CN" altLang="en-US" dirty="0">
                <a:solidFill>
                  <a:srgbClr val="FF0000"/>
                </a:solidFill>
                <a:latin typeface="华文新魏" panose="02010800040101010101" pitchFamily="2" charset="-122"/>
                <a:ea typeface="华文新魏" panose="02010800040101010101" pitchFamily="2" charset="-122"/>
              </a:rPr>
              <a:t>）</a:t>
            </a:r>
          </a:p>
          <a:p>
            <a:pPr eaLnBrk="1" hangingPunct="1">
              <a:lnSpc>
                <a:spcPct val="15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EPM7128S由LAB为基础构成，1个</a:t>
            </a:r>
            <a:r>
              <a:rPr lang="zh-CN" altLang="en-US" dirty="0">
                <a:solidFill>
                  <a:schemeClr val="tx1"/>
                </a:solidFill>
                <a:latin typeface="华文新魏" panose="02010800040101010101" pitchFamily="2" charset="-122"/>
                <a:ea typeface="华文新魏" panose="02010800040101010101" pitchFamily="2" charset="-122"/>
                <a:sym typeface="+mn-ea"/>
              </a:rPr>
              <a:t>LAB</a:t>
            </a:r>
            <a:r>
              <a:rPr lang="zh-CN" altLang="en-US" dirty="0">
                <a:solidFill>
                  <a:schemeClr val="tx1"/>
                </a:solidFill>
                <a:latin typeface="华文新魏" panose="02010800040101010101" pitchFamily="2" charset="-122"/>
                <a:ea typeface="华文新魏" panose="02010800040101010101" pitchFamily="2" charset="-122"/>
              </a:rPr>
              <a:t>包含16个宏单元。多个逻辑阵列块通过可编程互连阵列PIA （Programmable Interconnect Array）连接。</a:t>
            </a:r>
          </a:p>
          <a:p>
            <a:pPr eaLnBrk="1" hangingPunct="1">
              <a:lnSpc>
                <a:spcPct val="150000"/>
              </a:lnSpc>
              <a:buFont typeface="Arial" panose="020B0604020202020204" pitchFamily="34" charset="0"/>
            </a:pPr>
            <a:endParaRPr lang="zh-CN" altLang="en-US" dirty="0">
              <a:solidFill>
                <a:schemeClr val="tx1"/>
              </a:solidFill>
              <a:latin typeface="华文新魏" panose="02010800040101010101" pitchFamily="2" charset="-122"/>
              <a:ea typeface="华文新魏" panose="02010800040101010101" pitchFamily="2" charset="-122"/>
            </a:endParaRPr>
          </a:p>
          <a:p>
            <a:pPr eaLnBrk="1" hangingPunct="1">
              <a:lnSpc>
                <a:spcPct val="15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PIA接受来自专用输入引脚、I/O引脚和宏单元的</a:t>
            </a:r>
            <a:r>
              <a:rPr lang="zh-CN" altLang="en-US" dirty="0">
                <a:solidFill>
                  <a:schemeClr val="tx1"/>
                </a:solidFill>
                <a:latin typeface="华文新魏" panose="02010800040101010101" pitchFamily="2" charset="-122"/>
                <a:ea typeface="华文新魏" panose="02010800040101010101" pitchFamily="2" charset="-122"/>
                <a:sym typeface="+mn-ea"/>
              </a:rPr>
              <a:t>输出</a:t>
            </a:r>
            <a:r>
              <a:rPr lang="zh-CN" altLang="en-US" dirty="0">
                <a:solidFill>
                  <a:schemeClr val="tx1"/>
                </a:solidFill>
                <a:latin typeface="华文新魏" panose="02010800040101010101" pitchFamily="2" charset="-122"/>
                <a:ea typeface="华文新魏" panose="02010800040101010101" pitchFamily="2" charset="-122"/>
              </a:rPr>
              <a:t>信号。</a:t>
            </a:r>
          </a:p>
          <a:p>
            <a:pPr eaLnBrk="1" hangingPunct="1">
              <a:lnSpc>
                <a:spcPct val="150000"/>
              </a:lnSpc>
              <a:buFont typeface="Arial" panose="020B0604020202020204" pitchFamily="34" charset="0"/>
            </a:pPr>
            <a:endParaRPr lang="zh-CN" altLang="en-US" dirty="0">
              <a:solidFill>
                <a:schemeClr val="tx1"/>
              </a:solidFill>
              <a:latin typeface="华文新魏" panose="02010800040101010101" pitchFamily="2" charset="-122"/>
              <a:ea typeface="华文新魏" panose="02010800040101010101" pitchFamily="2" charset="-122"/>
            </a:endParaRPr>
          </a:p>
          <a:p>
            <a:pPr eaLnBrk="1" hangingPunct="1">
              <a:lnSpc>
                <a:spcPct val="15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各逻辑阵列块接收：①被用于寄存器的复位、置位、时钟和时钟允许信号的全局控制信号；②作为通用逻辑输入信号的来自PIA的36个信号；③用于提供快速建立时间的寄存器的直接来自于I/O引脚的信号。</a:t>
            </a:r>
          </a:p>
          <a:p>
            <a:pPr eaLnBrk="1" hangingPunct="1">
              <a:buFont typeface="Arial" panose="020B0604020202020204" pitchFamily="34" charset="0"/>
            </a:pPr>
            <a:endParaRPr lang="zh-CN" altLang="en-US" dirty="0">
              <a:solidFill>
                <a:schemeClr val="tx1"/>
              </a:solidFill>
              <a:latin typeface="华文新魏" panose="02010800040101010101" pitchFamily="2" charset="-122"/>
              <a:ea typeface="华文新魏" panose="02010800040101010101" pitchFamily="2" charset="-122"/>
            </a:endParaRPr>
          </a:p>
        </p:txBody>
      </p:sp>
      <p:sp>
        <p:nvSpPr>
          <p:cNvPr id="182275" name="标题 2"/>
          <p:cNvSpPr/>
          <p:nvPr/>
        </p:nvSpPr>
        <p:spPr>
          <a:xfrm>
            <a:off x="628650" y="490538"/>
            <a:ext cx="7886700" cy="425450"/>
          </a:xfrm>
          <a:prstGeom prst="rect">
            <a:avLst/>
          </a:prstGeom>
          <a:noFill/>
          <a:ln w="9525">
            <a:noFill/>
          </a:ln>
        </p:spPr>
        <p:txBody>
          <a:bodyPr lIns="68580" tIns="34290" rIns="68580" bIns="34290"/>
          <a:lstStyle/>
          <a:p>
            <a:pPr defTabSz="685800" eaLnBrk="1" hangingPunct="1">
              <a:lnSpc>
                <a:spcPct val="90000"/>
              </a:lnSpc>
            </a:pPr>
            <a:r>
              <a:rPr lang="zh-CN" altLang="en-US" dirty="0">
                <a:solidFill>
                  <a:srgbClr val="FF0066"/>
                </a:solidFill>
                <a:latin typeface="华文新魏" panose="02010800040101010101" pitchFamily="2" charset="-122"/>
                <a:ea typeface="华文新魏" panose="02010800040101010101" pitchFamily="2" charset="-122"/>
                <a:sym typeface="宋体" panose="02010600030101010101" pitchFamily="2" charset="-122"/>
              </a:rPr>
              <a:t>2. Altera公司CPLD器件</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2"/>
          <p:cNvSpPr txBox="1"/>
          <p:nvPr/>
        </p:nvSpPr>
        <p:spPr>
          <a:xfrm>
            <a:off x="611188" y="1131888"/>
            <a:ext cx="7993062" cy="3784600"/>
          </a:xfrm>
          <a:prstGeom prst="rect">
            <a:avLst/>
          </a:prstGeom>
          <a:noFill/>
          <a:ln w="9525">
            <a:noFill/>
          </a:ln>
        </p:spPr>
        <p:txBody>
          <a:bodyPr wrap="square">
            <a:spAutoFit/>
          </a:bodyPr>
          <a:lstStyle/>
          <a:p>
            <a:pPr eaLnBrk="1" hangingPunct="1">
              <a:lnSpc>
                <a:spcPct val="120000"/>
              </a:lnSpc>
              <a:buFont typeface="Arial" panose="020B0604020202020204" pitchFamily="34" charset="0"/>
            </a:pPr>
            <a:r>
              <a:rPr lang="zh-CN" altLang="en-US" dirty="0">
                <a:solidFill>
                  <a:srgbClr val="FF0000"/>
                </a:solidFill>
                <a:latin typeface="华文新魏" panose="02010800040101010101" pitchFamily="2" charset="-122"/>
                <a:ea typeface="华文新魏" panose="02010800040101010101" pitchFamily="2" charset="-122"/>
              </a:rPr>
              <a:t>2）宏单元</a:t>
            </a:r>
          </a:p>
          <a:p>
            <a:pPr eaLnBrk="1" hangingPunct="1">
              <a:lnSpc>
                <a:spcPct val="12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宏单元由</a:t>
            </a:r>
            <a:r>
              <a:rPr lang="zh-CN" altLang="en-US" u="sng" dirty="0">
                <a:solidFill>
                  <a:srgbClr val="FF0000"/>
                </a:solidFill>
                <a:latin typeface="华文新魏" panose="02010800040101010101" pitchFamily="2" charset="-122"/>
                <a:ea typeface="华文新魏" panose="02010800040101010101" pitchFamily="2" charset="-122"/>
              </a:rPr>
              <a:t>逻辑阵列</a:t>
            </a:r>
            <a:r>
              <a:rPr lang="zh-CN" altLang="en-US" dirty="0">
                <a:solidFill>
                  <a:schemeClr val="tx1"/>
                </a:solidFill>
                <a:latin typeface="华文新魏" panose="02010800040101010101" pitchFamily="2" charset="-122"/>
                <a:ea typeface="华文新魏" panose="02010800040101010101" pitchFamily="2" charset="-122"/>
              </a:rPr>
              <a:t>、</a:t>
            </a:r>
            <a:r>
              <a:rPr lang="zh-CN" altLang="en-US" u="sng" dirty="0">
                <a:solidFill>
                  <a:srgbClr val="FF0000"/>
                </a:solidFill>
                <a:latin typeface="华文新魏" panose="02010800040101010101" pitchFamily="2" charset="-122"/>
                <a:ea typeface="华文新魏" panose="02010800040101010101" pitchFamily="2" charset="-122"/>
              </a:rPr>
              <a:t>乘积项选择矩阵</a:t>
            </a:r>
            <a:r>
              <a:rPr lang="zh-CN" altLang="en-US" dirty="0">
                <a:solidFill>
                  <a:schemeClr val="tx1"/>
                </a:solidFill>
                <a:latin typeface="华文新魏" panose="02010800040101010101" pitchFamily="2" charset="-122"/>
                <a:ea typeface="华文新魏" panose="02010800040101010101" pitchFamily="2" charset="-122"/>
              </a:rPr>
              <a:t>和</a:t>
            </a:r>
            <a:r>
              <a:rPr lang="zh-CN" altLang="en-US" u="sng" dirty="0">
                <a:solidFill>
                  <a:srgbClr val="FF0000"/>
                </a:solidFill>
                <a:latin typeface="华文新魏" panose="02010800040101010101" pitchFamily="2" charset="-122"/>
                <a:ea typeface="华文新魏" panose="02010800040101010101" pitchFamily="2" charset="-122"/>
              </a:rPr>
              <a:t>可编程的寄存器</a:t>
            </a:r>
            <a:r>
              <a:rPr lang="zh-CN" altLang="en-US" dirty="0">
                <a:solidFill>
                  <a:schemeClr val="tx1"/>
                </a:solidFill>
                <a:latin typeface="华文新魏" panose="02010800040101010101" pitchFamily="2" charset="-122"/>
                <a:ea typeface="华文新魏" panose="02010800040101010101" pitchFamily="2" charset="-122"/>
              </a:rPr>
              <a:t>等3个功能块构成。每个宏单元能单独配置为组合逻辑或者时序逻辑。组合逻辑在逻辑阵列中完成，每个宏单元可提供5个乘积项，乘积项是可扩充的。乘积项选择矩阵允许这些乘积项在组合逻辑功能时作为“或”和“异或”的输入，或者在实现寄存器功能时作为寄存器的复位、置位、时钟和时钟允许信号。当宏单元配置为时序逻辑时，是将每个宏单元中的触发器编程为D、T、J-K或者R-S触发器，而将宏单元配置为组合逻辑使用时，不使用触发器。触发器的时钟来源于时钟允许信号控制的全局时钟、乘积项产生的时钟和I/O引脚时钟。</a:t>
            </a:r>
            <a:endParaRPr lang="zh-CN" altLang="en-US" dirty="0">
              <a:latin typeface="华文新魏" panose="02010800040101010101" pitchFamily="2" charset="-122"/>
              <a:ea typeface="华文新魏" panose="02010800040101010101" pitchFamily="2" charset="-122"/>
            </a:endParaRPr>
          </a:p>
        </p:txBody>
      </p:sp>
      <p:sp>
        <p:nvSpPr>
          <p:cNvPr id="184323" name="标题 2"/>
          <p:cNvSpPr/>
          <p:nvPr/>
        </p:nvSpPr>
        <p:spPr>
          <a:xfrm>
            <a:off x="628650" y="490538"/>
            <a:ext cx="7886700" cy="425450"/>
          </a:xfrm>
          <a:prstGeom prst="rect">
            <a:avLst/>
          </a:prstGeom>
          <a:noFill/>
          <a:ln w="9525">
            <a:noFill/>
          </a:ln>
        </p:spPr>
        <p:txBody>
          <a:bodyPr lIns="68580" tIns="34290" rIns="68580" bIns="34290"/>
          <a:lstStyle/>
          <a:p>
            <a:pPr defTabSz="685800" eaLnBrk="1" hangingPunct="1">
              <a:lnSpc>
                <a:spcPct val="90000"/>
              </a:lnSpc>
            </a:pPr>
            <a:r>
              <a:rPr lang="zh-CN" altLang="en-US" dirty="0">
                <a:solidFill>
                  <a:srgbClr val="FF0066"/>
                </a:solidFill>
                <a:latin typeface="华文新魏" panose="02010800040101010101" pitchFamily="2" charset="-122"/>
                <a:ea typeface="华文新魏" panose="02010800040101010101" pitchFamily="2" charset="-122"/>
                <a:sym typeface="宋体" panose="02010600030101010101" pitchFamily="2" charset="-122"/>
              </a:rPr>
              <a:t>2. Altera公司CPLD器件</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灯片编号占位符 5"/>
          <p:cNvSpPr txBox="1">
            <a:spLocks noGrp="1"/>
          </p:cNvSpPr>
          <p:nvPr>
            <p:ph type="sldNum" sz="quarter" idx="12"/>
          </p:nvPr>
        </p:nvSpPr>
        <p:spPr>
          <a:xfrm>
            <a:off x="6457950" y="4767263"/>
            <a:ext cx="2057400" cy="274637"/>
          </a:xfrm>
        </p:spPr>
        <p:txBody>
          <a:bodyPr anchor="ctr"/>
          <a:lstStyle>
            <a:lvl1pPr marL="0" lvl="0"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cs typeface="+mn-cs"/>
              </a:defRPr>
            </a:lvl5pPr>
          </a:lstStyle>
          <a:p>
            <a:pPr lvl="0" algn="r" eaLnBrk="1" hangingPunct="1">
              <a:buFont typeface="Arial" panose="020B0604020202020204" pitchFamily="34" charset="0"/>
            </a:pPr>
            <a:fld id="{9A0DB2DC-4C9A-4742-B13C-FB6460FD3503}" type="slidenum">
              <a:rPr lang="en-US" altLang="zh-CN" sz="900" dirty="0">
                <a:solidFill>
                  <a:srgbClr val="898989"/>
                </a:solidFill>
                <a:latin typeface="Times New Roman" panose="02020603050405020304" pitchFamily="18" charset="0"/>
              </a:rPr>
              <a:t>5</a:t>
            </a:fld>
            <a:endParaRPr lang="en-US" altLang="zh-CN" sz="900" dirty="0">
              <a:solidFill>
                <a:srgbClr val="898989"/>
              </a:solidFill>
              <a:latin typeface="Times New Roman" panose="02020603050405020304" pitchFamily="18" charset="0"/>
            </a:endParaRPr>
          </a:p>
        </p:txBody>
      </p:sp>
      <p:sp>
        <p:nvSpPr>
          <p:cNvPr id="107523" name="Rectangle 2"/>
          <p:cNvSpPr>
            <a:spLocks noGrp="1"/>
          </p:cNvSpPr>
          <p:nvPr>
            <p:ph type="title"/>
          </p:nvPr>
        </p:nvSpPr>
        <p:spPr>
          <a:xfrm>
            <a:off x="1600200" y="484188"/>
            <a:ext cx="5829300" cy="544512"/>
          </a:xfrm>
          <a:noFill/>
          <a:ln>
            <a:noFill/>
          </a:ln>
        </p:spPr>
        <p:txBody>
          <a:bodyPr/>
          <a:lstStyle/>
          <a:p>
            <a:r>
              <a:rPr lang="zh-CN" altLang="en-US" dirty="0">
                <a:solidFill>
                  <a:srgbClr val="3333FF"/>
                </a:solidFill>
                <a:latin typeface="华文新魏" panose="02010800040101010101" pitchFamily="2" charset="-122"/>
                <a:ea typeface="华文新魏" panose="02010800040101010101" pitchFamily="2" charset="-122"/>
              </a:rPr>
              <a:t>简单可编程</a:t>
            </a:r>
            <a:r>
              <a:rPr lang="en-US" altLang="zh-CN" dirty="0">
                <a:solidFill>
                  <a:srgbClr val="3333FF"/>
                </a:solidFill>
                <a:latin typeface="华文新魏" panose="02010800040101010101" pitchFamily="2" charset="-122"/>
                <a:ea typeface="华文新魏" panose="02010800040101010101" pitchFamily="2" charset="-122"/>
              </a:rPr>
              <a:t>ASIC(PLD)</a:t>
            </a:r>
          </a:p>
        </p:txBody>
      </p:sp>
      <p:sp>
        <p:nvSpPr>
          <p:cNvPr id="107524" name="Rectangle 3"/>
          <p:cNvSpPr>
            <a:spLocks noGrp="1"/>
          </p:cNvSpPr>
          <p:nvPr>
            <p:ph idx="1" hasCustomPrompt="1"/>
          </p:nvPr>
        </p:nvSpPr>
        <p:spPr>
          <a:xfrm>
            <a:off x="62865" y="1132205"/>
            <a:ext cx="8841740" cy="3887470"/>
          </a:xfrm>
          <a:noFill/>
          <a:ln>
            <a:noFill/>
          </a:ln>
        </p:spPr>
        <p:txBody>
          <a:bodyPr/>
          <a:lstStyle/>
          <a:p>
            <a:pPr latinLnBrk="0">
              <a:lnSpc>
                <a:spcPct val="140000"/>
              </a:lnSpc>
            </a:pPr>
            <a:r>
              <a:rPr lang="en-US" altLang="zh-CN" sz="2400" dirty="0">
                <a:latin typeface="华文新魏" panose="02010800040101010101" pitchFamily="2" charset="-122"/>
                <a:ea typeface="华文新魏" panose="02010800040101010101" pitchFamily="2" charset="-122"/>
              </a:rPr>
              <a:t>   </a:t>
            </a:r>
            <a:r>
              <a:rPr lang="en-US" altLang="zh-CN" sz="2000" dirty="0">
                <a:latin typeface="华文新魏" panose="02010800040101010101" pitchFamily="2" charset="-122"/>
                <a:ea typeface="华文新魏" panose="02010800040101010101" pitchFamily="2" charset="-122"/>
              </a:rPr>
              <a:t>SPLD</a:t>
            </a:r>
            <a:r>
              <a:rPr lang="zh-CN" altLang="en-US" sz="2000" dirty="0">
                <a:latin typeface="华文新魏" panose="02010800040101010101" pitchFamily="2" charset="-122"/>
                <a:ea typeface="华文新魏" panose="02010800040101010101" pitchFamily="2" charset="-122"/>
              </a:rPr>
              <a:t>主要</a:t>
            </a:r>
            <a:r>
              <a:rPr lang="zh-CN" altLang="zh-CN" sz="2000" dirty="0">
                <a:latin typeface="华文新魏" panose="02010800040101010101" pitchFamily="2" charset="-122"/>
                <a:ea typeface="华文新魏" panose="02010800040101010101" pitchFamily="2" charset="-122"/>
              </a:rPr>
              <a:t>指早期开发的可编程器件PLD，通常由</a:t>
            </a:r>
            <a:r>
              <a:rPr lang="zh-CN" altLang="zh-CN" sz="2000" dirty="0">
                <a:ea typeface="华文新魏" panose="02010800040101010101" pitchFamily="2" charset="-122"/>
              </a:rPr>
              <a:t>“</a:t>
            </a:r>
            <a:r>
              <a:rPr lang="zh-CN" altLang="zh-CN" sz="2000" dirty="0">
                <a:solidFill>
                  <a:srgbClr val="FF0000"/>
                </a:solidFill>
                <a:latin typeface="华文新魏" panose="02010800040101010101" pitchFamily="2" charset="-122"/>
                <a:ea typeface="华文新魏" panose="02010800040101010101" pitchFamily="2" charset="-122"/>
              </a:rPr>
              <a:t>与阵列</a:t>
            </a:r>
            <a:r>
              <a:rPr lang="zh-CN" altLang="zh-CN" sz="2000" dirty="0">
                <a:ea typeface="华文新魏" panose="02010800040101010101" pitchFamily="2" charset="-122"/>
              </a:rPr>
              <a:t>”</a:t>
            </a:r>
            <a:r>
              <a:rPr lang="zh-CN" altLang="zh-CN" sz="2000" dirty="0">
                <a:latin typeface="华文新魏" panose="02010800040101010101" pitchFamily="2" charset="-122"/>
                <a:ea typeface="华文新魏" panose="02010800040101010101" pitchFamily="2" charset="-122"/>
              </a:rPr>
              <a:t>和</a:t>
            </a:r>
            <a:r>
              <a:rPr lang="zh-CN" altLang="zh-CN" sz="2000" dirty="0">
                <a:ea typeface="华文新魏" panose="02010800040101010101" pitchFamily="2" charset="-122"/>
              </a:rPr>
              <a:t>“</a:t>
            </a:r>
            <a:r>
              <a:rPr lang="zh-CN" altLang="zh-CN" sz="2000" dirty="0">
                <a:solidFill>
                  <a:srgbClr val="FF0000"/>
                </a:solidFill>
                <a:latin typeface="华文新魏" panose="02010800040101010101" pitchFamily="2" charset="-122"/>
                <a:ea typeface="华文新魏" panose="02010800040101010101" pitchFamily="2" charset="-122"/>
              </a:rPr>
              <a:t>或阵列</a:t>
            </a:r>
            <a:r>
              <a:rPr lang="zh-CN" altLang="zh-CN" sz="2000" dirty="0">
                <a:ea typeface="华文新魏" panose="02010800040101010101" pitchFamily="2" charset="-122"/>
              </a:rPr>
              <a:t>”</a:t>
            </a:r>
            <a:r>
              <a:rPr lang="zh-CN" altLang="zh-CN" sz="2000" dirty="0">
                <a:latin typeface="华文新魏" panose="02010800040101010101" pitchFamily="2" charset="-122"/>
                <a:ea typeface="华文新魏" panose="02010800040101010101" pitchFamily="2" charset="-122"/>
              </a:rPr>
              <a:t>组成，能够用来实现任何</a:t>
            </a:r>
            <a:r>
              <a:rPr lang="zh-CN" altLang="zh-CN" sz="2000" dirty="0">
                <a:ea typeface="华文新魏" panose="02010800040101010101" pitchFamily="2" charset="-122"/>
              </a:rPr>
              <a:t>“</a:t>
            </a:r>
            <a:r>
              <a:rPr lang="zh-CN" altLang="zh-CN" sz="2000" dirty="0">
                <a:solidFill>
                  <a:srgbClr val="FF0000"/>
                </a:solidFill>
                <a:latin typeface="华文新魏" panose="02010800040101010101" pitchFamily="2" charset="-122"/>
                <a:ea typeface="华文新魏" panose="02010800040101010101" pitchFamily="2" charset="-122"/>
              </a:rPr>
              <a:t>乘积和</a:t>
            </a:r>
            <a:r>
              <a:rPr lang="zh-CN" altLang="en-US" sz="2000" dirty="0">
                <a:solidFill>
                  <a:srgbClr val="FF0000"/>
                </a:solidFill>
                <a:latin typeface="华文新魏" panose="02010800040101010101" pitchFamily="2" charset="-122"/>
                <a:ea typeface="华文新魏" panose="02010800040101010101" pitchFamily="2" charset="-122"/>
              </a:rPr>
              <a:t>（与或表达式）</a:t>
            </a:r>
            <a:r>
              <a:rPr lang="zh-CN" altLang="zh-CN" sz="2000" dirty="0">
                <a:ea typeface="华文新魏" panose="02010800040101010101" pitchFamily="2" charset="-122"/>
              </a:rPr>
              <a:t>”</a:t>
            </a:r>
            <a:r>
              <a:rPr lang="zh-CN" altLang="zh-CN" sz="2000" dirty="0">
                <a:latin typeface="华文新魏" panose="02010800040101010101" pitchFamily="2" charset="-122"/>
                <a:ea typeface="华文新魏" panose="02010800040101010101" pitchFamily="2" charset="-122"/>
              </a:rPr>
              <a:t>形式表示的布尔逻辑函数</a:t>
            </a:r>
            <a:r>
              <a:rPr lang="zh-CN" altLang="en-US" sz="2000" dirty="0">
                <a:latin typeface="华文新魏" panose="02010800040101010101" pitchFamily="2" charset="-122"/>
                <a:ea typeface="华文新魏" panose="02010800040101010101" pitchFamily="2" charset="-122"/>
              </a:rPr>
              <a:t>：</a:t>
            </a:r>
            <a:endParaRPr lang="zh-CN" altLang="zh-CN" sz="2000" dirty="0">
              <a:latin typeface="华文新魏" panose="02010800040101010101" pitchFamily="2" charset="-122"/>
              <a:ea typeface="华文新魏" panose="02010800040101010101" pitchFamily="2" charset="-122"/>
            </a:endParaRPr>
          </a:p>
          <a:p>
            <a:pPr lvl="2" latinLnBrk="0">
              <a:lnSpc>
                <a:spcPct val="140000"/>
              </a:lnSpc>
            </a:pPr>
            <a:r>
              <a:rPr lang="zh-CN" altLang="zh-CN" sz="2000" dirty="0">
                <a:ea typeface="华文新魏" panose="02010800040101010101" pitchFamily="2" charset="-122"/>
              </a:rPr>
              <a:t>“</a:t>
            </a:r>
            <a:r>
              <a:rPr lang="zh-CN" altLang="zh-CN" sz="2000" dirty="0">
                <a:latin typeface="华文新魏" panose="02010800040101010101" pitchFamily="2" charset="-122"/>
                <a:ea typeface="华文新魏" panose="02010800040101010101" pitchFamily="2" charset="-122"/>
              </a:rPr>
              <a:t>与</a:t>
            </a:r>
            <a:r>
              <a:rPr lang="zh-CN" altLang="zh-CN" sz="2000" dirty="0">
                <a:ea typeface="华文新魏" panose="02010800040101010101" pitchFamily="2" charset="-122"/>
              </a:rPr>
              <a:t>”</a:t>
            </a:r>
            <a:r>
              <a:rPr lang="zh-CN" altLang="en-US" sz="2000" dirty="0">
                <a:ea typeface="华文新魏" panose="02010800040101010101" pitchFamily="2" charset="-122"/>
              </a:rPr>
              <a:t>、</a:t>
            </a:r>
            <a:r>
              <a:rPr lang="zh-CN" altLang="zh-CN" sz="2000" dirty="0">
                <a:ea typeface="华文新魏" panose="02010800040101010101" pitchFamily="2" charset="-122"/>
              </a:rPr>
              <a:t>“</a:t>
            </a:r>
            <a:r>
              <a:rPr lang="zh-CN" altLang="zh-CN" sz="2000" dirty="0">
                <a:latin typeface="华文新魏" panose="02010800040101010101" pitchFamily="2" charset="-122"/>
                <a:ea typeface="华文新魏" panose="02010800040101010101" pitchFamily="2" charset="-122"/>
              </a:rPr>
              <a:t>或</a:t>
            </a:r>
            <a:r>
              <a:rPr lang="zh-CN" altLang="zh-CN" sz="2000" dirty="0">
                <a:ea typeface="华文新魏" panose="02010800040101010101" pitchFamily="2" charset="-122"/>
              </a:rPr>
              <a:t>”</a:t>
            </a:r>
            <a:r>
              <a:rPr lang="zh-CN" altLang="zh-CN" sz="2000" dirty="0">
                <a:latin typeface="华文新魏" panose="02010800040101010101" pitchFamily="2" charset="-122"/>
                <a:ea typeface="华文新魏" panose="02010800040101010101" pitchFamily="2" charset="-122"/>
              </a:rPr>
              <a:t>阵列都可以编程的，称为</a:t>
            </a:r>
            <a:r>
              <a:rPr lang="zh-CN" altLang="zh-CN" sz="2000" dirty="0">
                <a:solidFill>
                  <a:srgbClr val="FF0000"/>
                </a:solidFill>
                <a:latin typeface="华文新魏" panose="02010800040101010101" pitchFamily="2" charset="-122"/>
                <a:ea typeface="华文新魏" panose="02010800040101010101" pitchFamily="2" charset="-122"/>
              </a:rPr>
              <a:t>PLA</a:t>
            </a:r>
            <a:r>
              <a:rPr lang="zh-CN" altLang="en-US" sz="2000" dirty="0">
                <a:solidFill>
                  <a:srgbClr val="FF0000"/>
                </a:solidFill>
                <a:latin typeface="华文新魏" panose="02010800040101010101" pitchFamily="2" charset="-122"/>
                <a:ea typeface="华文新魏" panose="02010800040101010101" pitchFamily="2" charset="-122"/>
              </a:rPr>
              <a:t>；</a:t>
            </a:r>
            <a:endParaRPr lang="zh-CN" altLang="zh-CN" sz="2000" dirty="0">
              <a:solidFill>
                <a:srgbClr val="FF0000"/>
              </a:solidFill>
              <a:latin typeface="华文新魏" panose="02010800040101010101" pitchFamily="2" charset="-122"/>
              <a:ea typeface="华文新魏" panose="02010800040101010101" pitchFamily="2" charset="-122"/>
            </a:endParaRPr>
          </a:p>
          <a:p>
            <a:pPr lvl="2" latinLnBrk="0">
              <a:lnSpc>
                <a:spcPct val="140000"/>
              </a:lnSpc>
            </a:pPr>
            <a:r>
              <a:rPr lang="zh-CN" altLang="zh-CN" sz="2000" dirty="0">
                <a:latin typeface="华文新魏" panose="02010800040101010101" pitchFamily="2" charset="-122"/>
                <a:ea typeface="华文新魏" panose="02010800040101010101" pitchFamily="2" charset="-122"/>
              </a:rPr>
              <a:t>固定的</a:t>
            </a:r>
            <a:r>
              <a:rPr lang="zh-CN" altLang="zh-CN" sz="2000" dirty="0">
                <a:ea typeface="华文新魏" panose="02010800040101010101" pitchFamily="2" charset="-122"/>
              </a:rPr>
              <a:t>“</a:t>
            </a:r>
            <a:r>
              <a:rPr lang="zh-CN" altLang="zh-CN" sz="2000" dirty="0">
                <a:latin typeface="华文新魏" panose="02010800040101010101" pitchFamily="2" charset="-122"/>
                <a:ea typeface="华文新魏" panose="02010800040101010101" pitchFamily="2" charset="-122"/>
              </a:rPr>
              <a:t>与阵列</a:t>
            </a:r>
            <a:r>
              <a:rPr lang="zh-CN" altLang="zh-CN" sz="2000" dirty="0">
                <a:ea typeface="华文新魏" panose="02010800040101010101" pitchFamily="2" charset="-122"/>
              </a:rPr>
              <a:t>”</a:t>
            </a:r>
            <a:r>
              <a:rPr lang="zh-CN" altLang="zh-CN" sz="2000" dirty="0">
                <a:latin typeface="华文新魏" panose="02010800040101010101" pitchFamily="2" charset="-122"/>
                <a:ea typeface="华文新魏" panose="02010800040101010101" pitchFamily="2" charset="-122"/>
              </a:rPr>
              <a:t>和可编程的</a:t>
            </a:r>
            <a:r>
              <a:rPr lang="zh-CN" altLang="zh-CN" sz="2000" dirty="0">
                <a:ea typeface="华文新魏" panose="02010800040101010101" pitchFamily="2" charset="-122"/>
              </a:rPr>
              <a:t>“</a:t>
            </a:r>
            <a:r>
              <a:rPr lang="zh-CN" altLang="zh-CN" sz="2000" dirty="0">
                <a:latin typeface="华文新魏" panose="02010800040101010101" pitchFamily="2" charset="-122"/>
                <a:ea typeface="华文新魏" panose="02010800040101010101" pitchFamily="2" charset="-122"/>
              </a:rPr>
              <a:t>或阵列</a:t>
            </a:r>
            <a:r>
              <a:rPr lang="zh-CN" altLang="zh-CN" sz="2000" dirty="0">
                <a:ea typeface="华文新魏" panose="02010800040101010101" pitchFamily="2" charset="-122"/>
              </a:rPr>
              <a:t>”</a:t>
            </a:r>
            <a:r>
              <a:rPr lang="zh-CN" altLang="zh-CN" sz="2000" dirty="0">
                <a:latin typeface="华文新魏" panose="02010800040101010101" pitchFamily="2" charset="-122"/>
                <a:ea typeface="华文新魏" panose="02010800040101010101" pitchFamily="2" charset="-122"/>
              </a:rPr>
              <a:t>，称为</a:t>
            </a:r>
            <a:r>
              <a:rPr lang="zh-CN" altLang="zh-CN" sz="2000" dirty="0">
                <a:solidFill>
                  <a:srgbClr val="FF0000"/>
                </a:solidFill>
                <a:latin typeface="华文新魏" panose="02010800040101010101" pitchFamily="2" charset="-122"/>
                <a:ea typeface="华文新魏" panose="02010800040101010101" pitchFamily="2" charset="-122"/>
              </a:rPr>
              <a:t>PROM</a:t>
            </a:r>
            <a:r>
              <a:rPr lang="zh-CN" altLang="en-US" sz="2000" dirty="0">
                <a:solidFill>
                  <a:srgbClr val="FF0000"/>
                </a:solidFill>
                <a:latin typeface="华文新魏" panose="02010800040101010101" pitchFamily="2" charset="-122"/>
                <a:ea typeface="华文新魏" panose="02010800040101010101" pitchFamily="2" charset="-122"/>
              </a:rPr>
              <a:t>；</a:t>
            </a:r>
            <a:endParaRPr lang="zh-CN" altLang="zh-CN" sz="2000" dirty="0">
              <a:solidFill>
                <a:srgbClr val="FF0000"/>
              </a:solidFill>
              <a:latin typeface="华文新魏" panose="02010800040101010101" pitchFamily="2" charset="-122"/>
              <a:ea typeface="华文新魏" panose="02010800040101010101" pitchFamily="2" charset="-122"/>
            </a:endParaRPr>
          </a:p>
          <a:p>
            <a:pPr lvl="2" latinLnBrk="0">
              <a:lnSpc>
                <a:spcPct val="140000"/>
              </a:lnSpc>
            </a:pPr>
            <a:r>
              <a:rPr lang="zh-CN" altLang="zh-CN" sz="2000" dirty="0">
                <a:latin typeface="华文新魏" panose="02010800040101010101" pitchFamily="2" charset="-122"/>
                <a:ea typeface="华文新魏" panose="02010800040101010101" pitchFamily="2" charset="-122"/>
              </a:rPr>
              <a:t>固定的</a:t>
            </a:r>
            <a:r>
              <a:rPr lang="zh-CN" altLang="zh-CN" sz="2000" dirty="0">
                <a:ea typeface="华文新魏" panose="02010800040101010101" pitchFamily="2" charset="-122"/>
              </a:rPr>
              <a:t>“</a:t>
            </a:r>
            <a:r>
              <a:rPr lang="zh-CN" altLang="en-US" sz="2000" dirty="0">
                <a:ea typeface="华文新魏" panose="02010800040101010101" pitchFamily="2" charset="-122"/>
              </a:rPr>
              <a:t>或</a:t>
            </a:r>
            <a:r>
              <a:rPr lang="zh-CN" altLang="zh-CN" sz="2000" dirty="0">
                <a:latin typeface="华文新魏" panose="02010800040101010101" pitchFamily="2" charset="-122"/>
                <a:ea typeface="华文新魏" panose="02010800040101010101" pitchFamily="2" charset="-122"/>
              </a:rPr>
              <a:t>阵列</a:t>
            </a:r>
            <a:r>
              <a:rPr lang="zh-CN" altLang="zh-CN" sz="2000" dirty="0">
                <a:ea typeface="华文新魏" panose="02010800040101010101" pitchFamily="2" charset="-122"/>
              </a:rPr>
              <a:t>”</a:t>
            </a:r>
            <a:r>
              <a:rPr lang="zh-CN" altLang="zh-CN" sz="2000" dirty="0">
                <a:latin typeface="华文新魏" panose="02010800040101010101" pitchFamily="2" charset="-122"/>
                <a:ea typeface="华文新魏" panose="02010800040101010101" pitchFamily="2" charset="-122"/>
              </a:rPr>
              <a:t>和可编程的</a:t>
            </a:r>
            <a:r>
              <a:rPr lang="zh-CN" altLang="zh-CN" sz="2000" dirty="0">
                <a:ea typeface="华文新魏" panose="02010800040101010101" pitchFamily="2" charset="-122"/>
              </a:rPr>
              <a:t>“</a:t>
            </a:r>
            <a:r>
              <a:rPr lang="zh-CN" altLang="en-US" sz="2000" dirty="0">
                <a:ea typeface="华文新魏" panose="02010800040101010101" pitchFamily="2" charset="-122"/>
              </a:rPr>
              <a:t>与</a:t>
            </a:r>
            <a:r>
              <a:rPr lang="zh-CN" altLang="zh-CN" sz="2000" dirty="0">
                <a:latin typeface="华文新魏" panose="02010800040101010101" pitchFamily="2" charset="-122"/>
                <a:ea typeface="华文新魏" panose="02010800040101010101" pitchFamily="2" charset="-122"/>
              </a:rPr>
              <a:t>阵列</a:t>
            </a:r>
            <a:r>
              <a:rPr lang="zh-CN" altLang="zh-CN" sz="2000" dirty="0">
                <a:ea typeface="华文新魏" panose="02010800040101010101" pitchFamily="2" charset="-122"/>
              </a:rPr>
              <a:t>”</a:t>
            </a:r>
            <a:r>
              <a:rPr lang="zh-CN" altLang="zh-CN" sz="2000" dirty="0">
                <a:latin typeface="华文新魏" panose="02010800040101010101" pitchFamily="2" charset="-122"/>
                <a:ea typeface="华文新魏" panose="02010800040101010101" pitchFamily="2" charset="-122"/>
              </a:rPr>
              <a:t>，称为</a:t>
            </a:r>
            <a:r>
              <a:rPr lang="zh-CN" altLang="zh-CN" sz="2000" dirty="0">
                <a:solidFill>
                  <a:srgbClr val="FF0000"/>
                </a:solidFill>
                <a:latin typeface="华文新魏" panose="02010800040101010101" pitchFamily="2" charset="-122"/>
                <a:ea typeface="华文新魏" panose="02010800040101010101" pitchFamily="2" charset="-122"/>
              </a:rPr>
              <a:t>PAL和GAL</a:t>
            </a:r>
            <a:r>
              <a:rPr lang="zh-CN" altLang="en-US" sz="2000" dirty="0">
                <a:solidFill>
                  <a:srgbClr val="FF0000"/>
                </a:solidFill>
                <a:latin typeface="华文新魏" panose="02010800040101010101" pitchFamily="2" charset="-122"/>
                <a:ea typeface="华文新魏" panose="02010800040101010101" pitchFamily="2" charset="-122"/>
              </a:rPr>
              <a:t>；</a:t>
            </a:r>
            <a:endParaRPr lang="zh-CN" altLang="zh-CN" sz="2000" dirty="0">
              <a:solidFill>
                <a:srgbClr val="FF0000"/>
              </a:solidFill>
              <a:latin typeface="华文新魏" panose="02010800040101010101" pitchFamily="2" charset="-122"/>
              <a:ea typeface="华文新魏" panose="02010800040101010101" pitchFamily="2" charset="-122"/>
            </a:endParaRPr>
          </a:p>
          <a:p>
            <a:pPr lvl="2" latinLnBrk="0">
              <a:lnSpc>
                <a:spcPct val="140000"/>
              </a:lnSpc>
            </a:pPr>
            <a:r>
              <a:rPr lang="zh-CN" altLang="zh-CN" sz="2000" dirty="0">
                <a:latin typeface="华文新魏" panose="02010800040101010101" pitchFamily="2" charset="-122"/>
                <a:ea typeface="华文新魏" panose="02010800040101010101" pitchFamily="2" charset="-122"/>
              </a:rPr>
              <a:t>PAL器件一般采用</a:t>
            </a:r>
            <a:r>
              <a:rPr lang="zh-CN" altLang="zh-CN" sz="2000" dirty="0">
                <a:solidFill>
                  <a:srgbClr val="FF0000"/>
                </a:solidFill>
                <a:latin typeface="华文新魏" panose="02010800040101010101" pitchFamily="2" charset="-122"/>
                <a:ea typeface="华文新魏" panose="02010800040101010101" pitchFamily="2" charset="-122"/>
              </a:rPr>
              <a:t>熔丝链路</a:t>
            </a:r>
            <a:r>
              <a:rPr lang="zh-CN" altLang="zh-CN" sz="2000" dirty="0">
                <a:latin typeface="华文新魏" panose="02010800040101010101" pitchFamily="2" charset="-122"/>
                <a:ea typeface="华文新魏" panose="02010800040101010101" pitchFamily="2" charset="-122"/>
              </a:rPr>
              <a:t>作为可编程开关，属</a:t>
            </a:r>
            <a:r>
              <a:rPr lang="en-US" altLang="zh-CN" sz="2000" dirty="0">
                <a:latin typeface="华文新魏" panose="02010800040101010101" pitchFamily="2" charset="-122"/>
                <a:ea typeface="华文新魏" panose="02010800040101010101" pitchFamily="2" charset="-122"/>
              </a:rPr>
              <a:t>OTP</a:t>
            </a:r>
            <a:r>
              <a:rPr lang="zh-CN" altLang="en-US" sz="2000" dirty="0">
                <a:latin typeface="华文新魏" panose="02010800040101010101" pitchFamily="2" charset="-122"/>
                <a:ea typeface="华文新魏" panose="02010800040101010101" pitchFamily="2" charset="-122"/>
              </a:rPr>
              <a:t>器件；</a:t>
            </a:r>
            <a:endParaRPr lang="zh-CN" altLang="zh-CN" sz="2000" dirty="0">
              <a:latin typeface="华文新魏" panose="02010800040101010101" pitchFamily="2" charset="-122"/>
              <a:ea typeface="华文新魏" panose="02010800040101010101" pitchFamily="2" charset="-122"/>
            </a:endParaRPr>
          </a:p>
          <a:p>
            <a:pPr lvl="2" latinLnBrk="0">
              <a:lnSpc>
                <a:spcPct val="140000"/>
              </a:lnSpc>
            </a:pPr>
            <a:r>
              <a:rPr lang="zh-CN" altLang="zh-CN" sz="2000" dirty="0">
                <a:latin typeface="华文新魏" panose="02010800040101010101" pitchFamily="2" charset="-122"/>
                <a:ea typeface="华文新魏" panose="02010800040101010101" pitchFamily="2" charset="-122"/>
              </a:rPr>
              <a:t>GAL器件采用</a:t>
            </a:r>
            <a:r>
              <a:rPr lang="zh-CN" altLang="zh-CN" sz="2000" dirty="0">
                <a:solidFill>
                  <a:srgbClr val="FF0000"/>
                </a:solidFill>
                <a:latin typeface="华文新魏" panose="02010800040101010101" pitchFamily="2" charset="-122"/>
                <a:ea typeface="华文新魏" panose="02010800040101010101" pitchFamily="2" charset="-122"/>
              </a:rPr>
              <a:t>E</a:t>
            </a:r>
            <a:r>
              <a:rPr lang="en-US" altLang="zh-CN" sz="2000" baseline="30000" dirty="0">
                <a:solidFill>
                  <a:srgbClr val="FF0000"/>
                </a:solidFill>
                <a:latin typeface="华文新魏" panose="02010800040101010101" pitchFamily="2" charset="-122"/>
                <a:ea typeface="华文新魏" panose="02010800040101010101" pitchFamily="2" charset="-122"/>
              </a:rPr>
              <a:t>2</a:t>
            </a:r>
            <a:r>
              <a:rPr lang="zh-CN" altLang="zh-CN" sz="2000" dirty="0">
                <a:solidFill>
                  <a:srgbClr val="FF0000"/>
                </a:solidFill>
                <a:latin typeface="华文新魏" panose="02010800040101010101" pitchFamily="2" charset="-122"/>
                <a:ea typeface="华文新魏" panose="02010800040101010101" pitchFamily="2" charset="-122"/>
              </a:rPr>
              <a:t>CMOS</a:t>
            </a:r>
            <a:r>
              <a:rPr lang="zh-CN" altLang="zh-CN" sz="2000" dirty="0">
                <a:latin typeface="华文新魏" panose="02010800040101010101" pitchFamily="2" charset="-122"/>
                <a:ea typeface="华文新魏" panose="02010800040101010101" pitchFamily="2" charset="-122"/>
              </a:rPr>
              <a:t>工艺，可以上百次反复编程</a:t>
            </a:r>
            <a:r>
              <a:rPr lang="zh-CN" altLang="en-US" sz="2000" dirty="0">
                <a:latin typeface="华文新魏" panose="02010800040101010101" pitchFamily="2" charset="-122"/>
                <a:ea typeface="华文新魏" panose="02010800040101010101" pitchFamily="2" charset="-122"/>
              </a:rPr>
              <a:t>。</a:t>
            </a:r>
            <a:endParaRPr lang="en-US" altLang="zh-CN" sz="2000" dirty="0">
              <a:latin typeface="华文新魏" panose="02010800040101010101" pitchFamily="2" charset="-122"/>
              <a:ea typeface="华文新魏" panose="02010800040101010101" pitchFamily="2" charset="-122"/>
            </a:endParaRPr>
          </a:p>
        </p:txBody>
      </p:sp>
      <p:sp>
        <p:nvSpPr>
          <p:cNvPr id="107525" name="Line 4"/>
          <p:cNvSpPr/>
          <p:nvPr/>
        </p:nvSpPr>
        <p:spPr>
          <a:xfrm>
            <a:off x="1543050" y="971550"/>
            <a:ext cx="6286500" cy="0"/>
          </a:xfrm>
          <a:prstGeom prst="line">
            <a:avLst/>
          </a:prstGeom>
          <a:ln w="9525" cap="flat" cmpd="sng">
            <a:solidFill>
              <a:schemeClr val="accent2"/>
            </a:solidFill>
            <a:prstDash val="soli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7524">
                                            <p:txEl>
                                              <p:pRg st="0" end="0"/>
                                            </p:txEl>
                                          </p:spTgt>
                                        </p:tgtEl>
                                        <p:attrNameLst>
                                          <p:attrName>style.visibility</p:attrName>
                                        </p:attrNameLst>
                                      </p:cBhvr>
                                      <p:to>
                                        <p:strVal val="visible"/>
                                      </p:to>
                                    </p:set>
                                    <p:anim calcmode="lin" valueType="num">
                                      <p:cBhvr additive="base">
                                        <p:cTn id="7" dur="500" fill="hold"/>
                                        <p:tgtEl>
                                          <p:spTgt spid="1075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75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7524">
                                            <p:txEl>
                                              <p:pRg st="1" end="1"/>
                                            </p:txEl>
                                          </p:spTgt>
                                        </p:tgtEl>
                                        <p:attrNameLst>
                                          <p:attrName>style.visibility</p:attrName>
                                        </p:attrNameLst>
                                      </p:cBhvr>
                                      <p:to>
                                        <p:strVal val="visible"/>
                                      </p:to>
                                    </p:set>
                                    <p:anim calcmode="lin" valueType="num">
                                      <p:cBhvr additive="base">
                                        <p:cTn id="13" dur="500" fill="hold"/>
                                        <p:tgtEl>
                                          <p:spTgt spid="10752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752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7524">
                                            <p:txEl>
                                              <p:pRg st="2" end="2"/>
                                            </p:txEl>
                                          </p:spTgt>
                                        </p:tgtEl>
                                        <p:attrNameLst>
                                          <p:attrName>style.visibility</p:attrName>
                                        </p:attrNameLst>
                                      </p:cBhvr>
                                      <p:to>
                                        <p:strVal val="visible"/>
                                      </p:to>
                                    </p:set>
                                    <p:anim calcmode="lin" valueType="num">
                                      <p:cBhvr additive="base">
                                        <p:cTn id="19" dur="500" fill="hold"/>
                                        <p:tgtEl>
                                          <p:spTgt spid="10752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752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7524">
                                            <p:txEl>
                                              <p:pRg st="3" end="3"/>
                                            </p:txEl>
                                          </p:spTgt>
                                        </p:tgtEl>
                                        <p:attrNameLst>
                                          <p:attrName>style.visibility</p:attrName>
                                        </p:attrNameLst>
                                      </p:cBhvr>
                                      <p:to>
                                        <p:strVal val="visible"/>
                                      </p:to>
                                    </p:set>
                                    <p:anim calcmode="lin" valueType="num">
                                      <p:cBhvr additive="base">
                                        <p:cTn id="25" dur="500" fill="hold"/>
                                        <p:tgtEl>
                                          <p:spTgt spid="10752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752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7524">
                                            <p:txEl>
                                              <p:pRg st="4" end="4"/>
                                            </p:txEl>
                                          </p:spTgt>
                                        </p:tgtEl>
                                        <p:attrNameLst>
                                          <p:attrName>style.visibility</p:attrName>
                                        </p:attrNameLst>
                                      </p:cBhvr>
                                      <p:to>
                                        <p:strVal val="visible"/>
                                      </p:to>
                                    </p:set>
                                    <p:anim calcmode="lin" valueType="num">
                                      <p:cBhvr additive="base">
                                        <p:cTn id="31" dur="500" fill="hold"/>
                                        <p:tgtEl>
                                          <p:spTgt spid="10752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7524">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7524">
                                            <p:txEl>
                                              <p:pRg st="5" end="5"/>
                                            </p:txEl>
                                          </p:spTgt>
                                        </p:tgtEl>
                                        <p:attrNameLst>
                                          <p:attrName>style.visibility</p:attrName>
                                        </p:attrNameLst>
                                      </p:cBhvr>
                                      <p:to>
                                        <p:strVal val="visible"/>
                                      </p:to>
                                    </p:set>
                                    <p:anim calcmode="lin" valueType="num">
                                      <p:cBhvr additive="base">
                                        <p:cTn id="35" dur="500" fill="hold"/>
                                        <p:tgtEl>
                                          <p:spTgt spid="107524">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752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灯片编号占位符 5"/>
          <p:cNvSpPr txBox="1">
            <a:spLocks noGrp="1"/>
          </p:cNvSpPr>
          <p:nvPr/>
        </p:nvSpPr>
        <p:spPr>
          <a:xfrm>
            <a:off x="6553200" y="4878388"/>
            <a:ext cx="2133600" cy="357187"/>
          </a:xfrm>
          <a:prstGeom prst="rect">
            <a:avLst/>
          </a:prstGeom>
          <a:noFill/>
          <a:ln w="9525">
            <a:noFill/>
          </a:ln>
        </p:spPr>
        <p:txBody>
          <a:bodyPr/>
          <a:lstStyle/>
          <a:p>
            <a:pPr algn="r" eaLnBrk="1" hangingPunct="1">
              <a:lnSpc>
                <a:spcPct val="90000"/>
              </a:lnSpc>
              <a:buFont typeface="Arial" panose="020B0604020202020204" pitchFamily="34" charset="0"/>
            </a:pPr>
            <a:fld id="{9A0DB2DC-4C9A-4742-B13C-FB6460FD3503}" type="slidenum">
              <a:rPr lang="en-US" altLang="zh-CN" sz="900" dirty="0">
                <a:solidFill>
                  <a:schemeClr val="tx1"/>
                </a:solidFill>
                <a:latin typeface="Calibri" panose="020F0502020204030204" pitchFamily="34" charset="0"/>
              </a:rPr>
              <a:t>50</a:t>
            </a:fld>
            <a:endParaRPr lang="en-US" altLang="zh-CN" sz="900" dirty="0">
              <a:solidFill>
                <a:schemeClr val="tx1"/>
              </a:solidFill>
              <a:latin typeface="Calibri" panose="020F0502020204030204" pitchFamily="34" charset="0"/>
            </a:endParaRPr>
          </a:p>
        </p:txBody>
      </p:sp>
      <p:sp>
        <p:nvSpPr>
          <p:cNvPr id="185347" name="Rectangle 2"/>
          <p:cNvSpPr>
            <a:spLocks noGrp="1"/>
          </p:cNvSpPr>
          <p:nvPr>
            <p:ph type="title"/>
          </p:nvPr>
        </p:nvSpPr>
        <p:spPr>
          <a:xfrm>
            <a:off x="179705" y="484505"/>
            <a:ext cx="8267700" cy="647700"/>
          </a:xfrm>
          <a:prstGeom prst="rect">
            <a:avLst/>
          </a:prstGeom>
          <a:noFill/>
          <a:ln w="9525" cap="flat" cmpd="sng">
            <a:solidFill>
              <a:srgbClr val="000000"/>
            </a:solidFill>
            <a:prstDash val="solid"/>
            <a:headEnd type="none" w="med" len="med"/>
            <a:tailEnd type="none" w="med" len="med"/>
          </a:ln>
        </p:spPr>
        <p:txBody>
          <a:bodyPr anchor="ctr"/>
          <a:lstStyle/>
          <a:p>
            <a:pPr eaLnBrk="1" hangingPunct="1"/>
            <a:r>
              <a:rPr lang="zh-CN" altLang="en-US" dirty="0">
                <a:solidFill>
                  <a:srgbClr val="FF0000"/>
                </a:solidFill>
                <a:ea typeface="华文新魏" panose="02010800040101010101" pitchFamily="2" charset="-122"/>
              </a:rPr>
              <a:t>宏单元内部</a:t>
            </a:r>
            <a:r>
              <a:rPr lang="zh-CN" altLang="zh-CN" dirty="0">
                <a:solidFill>
                  <a:srgbClr val="FF0000"/>
                </a:solidFill>
                <a:ea typeface="华文新魏" panose="02010800040101010101" pitchFamily="2" charset="-122"/>
              </a:rPr>
              <a:t>结构（与</a:t>
            </a:r>
            <a:r>
              <a:rPr lang="zh-CN" altLang="en-US" dirty="0">
                <a:latin typeface="华文新魏" panose="02010800040101010101" pitchFamily="2" charset="-122"/>
                <a:ea typeface="华文新魏" panose="02010800040101010101" pitchFamily="2" charset="-122"/>
                <a:sym typeface="+mn-ea"/>
              </a:rPr>
              <a:t>EPM7128S不完全匹配</a:t>
            </a:r>
            <a:r>
              <a:rPr lang="zh-CN" altLang="zh-CN" dirty="0">
                <a:solidFill>
                  <a:srgbClr val="FF0000"/>
                </a:solidFill>
                <a:ea typeface="华文新魏" panose="02010800040101010101" pitchFamily="2" charset="-122"/>
              </a:rPr>
              <a:t>）</a:t>
            </a:r>
            <a:endParaRPr lang="zh-CN" altLang="en-US" dirty="0">
              <a:solidFill>
                <a:srgbClr val="FF0000"/>
              </a:solidFill>
              <a:ea typeface="华文新魏" panose="02010800040101010101" pitchFamily="2" charset="-122"/>
            </a:endParaRPr>
          </a:p>
        </p:txBody>
      </p:sp>
      <p:sp>
        <p:nvSpPr>
          <p:cNvPr id="185348" name="Line 3"/>
          <p:cNvSpPr/>
          <p:nvPr/>
        </p:nvSpPr>
        <p:spPr>
          <a:xfrm>
            <a:off x="179388" y="1144588"/>
            <a:ext cx="8382000" cy="0"/>
          </a:xfrm>
          <a:prstGeom prst="line">
            <a:avLst/>
          </a:prstGeom>
          <a:ln w="9525" cap="flat" cmpd="sng">
            <a:solidFill>
              <a:schemeClr val="accent2"/>
            </a:solidFill>
            <a:prstDash val="solid"/>
            <a:headEnd type="none" w="med" len="med"/>
            <a:tailEnd type="none" w="med" len="med"/>
          </a:ln>
        </p:spPr>
      </p:sp>
      <p:graphicFrame>
        <p:nvGraphicFramePr>
          <p:cNvPr id="185349" name="Object 4"/>
          <p:cNvGraphicFramePr>
            <a:graphicFrameLocks noGrp="1" noChangeAspect="1"/>
          </p:cNvGraphicFramePr>
          <p:nvPr>
            <p:ph/>
          </p:nvPr>
        </p:nvGraphicFramePr>
        <p:xfrm>
          <a:off x="0" y="1416050"/>
          <a:ext cx="9144000" cy="3779838"/>
        </p:xfrm>
        <a:graphic>
          <a:graphicData uri="http://schemas.openxmlformats.org/presentationml/2006/ole">
            <mc:AlternateContent xmlns:mc="http://schemas.openxmlformats.org/markup-compatibility/2006">
              <mc:Choice xmlns:v="urn:schemas-microsoft-com:vml" Requires="v">
                <p:oleObj spid="_x0000_s3094" r:id="rId4" imgW="6296025" imgH="3448050" progId="PBrush">
                  <p:embed/>
                </p:oleObj>
              </mc:Choice>
              <mc:Fallback>
                <p:oleObj r:id="rId4" imgW="6296025" imgH="3448050" progId="PBrush">
                  <p:embed/>
                  <p:pic>
                    <p:nvPicPr>
                      <p:cNvPr id="0" name="图片 3075"/>
                      <p:cNvPicPr/>
                      <p:nvPr/>
                    </p:nvPicPr>
                    <p:blipFill>
                      <a:blip r:embed="rId5"/>
                      <a:stretch>
                        <a:fillRect/>
                      </a:stretch>
                    </p:blipFill>
                    <p:spPr>
                      <a:xfrm>
                        <a:off x="0" y="1416050"/>
                        <a:ext cx="9144000" cy="3779838"/>
                      </a:xfrm>
                      <a:prstGeom prst="rect">
                        <a:avLst/>
                      </a:prstGeom>
                      <a:noFill/>
                      <a:ln w="38100">
                        <a:noFill/>
                        <a:miter/>
                      </a:ln>
                    </p:spPr>
                  </p:pic>
                </p:oleObj>
              </mc:Fallback>
            </mc:AlternateContent>
          </a:graphicData>
        </a:graphic>
      </p:graphicFrame>
      <p:sp>
        <p:nvSpPr>
          <p:cNvPr id="185350" name="Rectangle 6"/>
          <p:cNvSpPr/>
          <p:nvPr/>
        </p:nvSpPr>
        <p:spPr>
          <a:xfrm>
            <a:off x="6804025" y="3035300"/>
            <a:ext cx="215900" cy="26987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1" hangingPunct="1">
              <a:lnSpc>
                <a:spcPct val="90000"/>
              </a:lnSpc>
              <a:buFont typeface="Arial" panose="020B0604020202020204" pitchFamily="34" charset="0"/>
            </a:pPr>
            <a:endParaRPr lang="zh-CN" altLang="en-US" sz="1300" dirty="0">
              <a:solidFill>
                <a:schemeClr val="tx1"/>
              </a:solidFill>
              <a:latin typeface="Calibri" panose="020F0502020204030204" pitchFamily="34" charset="0"/>
            </a:endParaRPr>
          </a:p>
        </p:txBody>
      </p:sp>
      <p:sp>
        <p:nvSpPr>
          <p:cNvPr id="185351" name="Line 7"/>
          <p:cNvSpPr/>
          <p:nvPr/>
        </p:nvSpPr>
        <p:spPr>
          <a:xfrm flipV="1">
            <a:off x="6905625" y="1901825"/>
            <a:ext cx="0" cy="1133475"/>
          </a:xfrm>
          <a:prstGeom prst="line">
            <a:avLst/>
          </a:prstGeom>
          <a:ln w="9525" cap="flat" cmpd="sng">
            <a:solidFill>
              <a:srgbClr val="FF0000"/>
            </a:solidFill>
            <a:prstDash val="solid"/>
            <a:headEnd type="none" w="med" len="med"/>
            <a:tailEnd type="none" w="med" len="med"/>
          </a:ln>
        </p:spPr>
      </p:sp>
      <p:sp>
        <p:nvSpPr>
          <p:cNvPr id="185352" name="Line 8"/>
          <p:cNvSpPr/>
          <p:nvPr/>
        </p:nvSpPr>
        <p:spPr>
          <a:xfrm>
            <a:off x="6910388" y="1901825"/>
            <a:ext cx="1439862" cy="0"/>
          </a:xfrm>
          <a:prstGeom prst="line">
            <a:avLst/>
          </a:prstGeom>
          <a:ln w="9525" cap="flat" cmpd="sng">
            <a:solidFill>
              <a:srgbClr val="FF0000"/>
            </a:solidFill>
            <a:prstDash val="solid"/>
            <a:headEnd type="none" w="med" len="med"/>
            <a:tailEnd type="none" w="med" len="med"/>
          </a:ln>
        </p:spPr>
      </p:sp>
      <p:sp>
        <p:nvSpPr>
          <p:cNvPr id="185353" name="Text Box 9"/>
          <p:cNvSpPr txBox="1"/>
          <p:nvPr/>
        </p:nvSpPr>
        <p:spPr>
          <a:xfrm>
            <a:off x="8316913" y="1739900"/>
            <a:ext cx="504825" cy="214313"/>
          </a:xfrm>
          <a:prstGeom prst="rect">
            <a:avLst/>
          </a:prstGeom>
          <a:noFill/>
          <a:ln w="9525">
            <a:noFill/>
          </a:ln>
        </p:spPr>
        <p:txBody>
          <a:bodyPr>
            <a:spAutoFit/>
          </a:bodyPr>
          <a:lstStyle/>
          <a:p>
            <a:pPr eaLnBrk="1" hangingPunct="1">
              <a:lnSpc>
                <a:spcPct val="90000"/>
              </a:lnSpc>
              <a:spcBef>
                <a:spcPct val="50000"/>
              </a:spcBef>
              <a:buFont typeface="Arial" panose="020B0604020202020204" pitchFamily="34" charset="0"/>
            </a:pPr>
            <a:r>
              <a:rPr lang="en-US" altLang="zh-CN" sz="900" dirty="0">
                <a:solidFill>
                  <a:srgbClr val="FF3300"/>
                </a:solidFill>
                <a:latin typeface="Calibri" panose="020F0502020204030204" pitchFamily="34" charset="0"/>
              </a:rPr>
              <a:t>I/O</a:t>
            </a:r>
          </a:p>
        </p:txBody>
      </p:sp>
      <p:sp>
        <p:nvSpPr>
          <p:cNvPr id="185354" name="Text Box 10"/>
          <p:cNvSpPr txBox="1"/>
          <p:nvPr/>
        </p:nvSpPr>
        <p:spPr>
          <a:xfrm>
            <a:off x="6804025" y="3007360"/>
            <a:ext cx="220345" cy="299085"/>
          </a:xfrm>
          <a:prstGeom prst="rect">
            <a:avLst/>
          </a:prstGeom>
          <a:noFill/>
          <a:ln w="9525">
            <a:noFill/>
          </a:ln>
        </p:spPr>
        <p:txBody>
          <a:bodyPr wrap="square">
            <a:spAutoFit/>
          </a:bodyPr>
          <a:lstStyle/>
          <a:p>
            <a:pPr eaLnBrk="1" hangingPunct="1">
              <a:lnSpc>
                <a:spcPct val="90000"/>
              </a:lnSpc>
              <a:spcBef>
                <a:spcPct val="50000"/>
              </a:spcBef>
              <a:buFont typeface="Arial" panose="020B0604020202020204" pitchFamily="34" charset="0"/>
            </a:pPr>
            <a:r>
              <a:rPr lang="en-US" altLang="zh-CN" sz="500" dirty="0">
                <a:solidFill>
                  <a:srgbClr val="FF3300"/>
                </a:solidFill>
                <a:latin typeface="Calibri" panose="020F0502020204030204" pitchFamily="34" charset="0"/>
              </a:rPr>
              <a:t>MUX</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文本框 4"/>
          <p:cNvSpPr txBox="1"/>
          <p:nvPr/>
        </p:nvSpPr>
        <p:spPr>
          <a:xfrm>
            <a:off x="719138" y="904875"/>
            <a:ext cx="7885112" cy="4069715"/>
          </a:xfrm>
          <a:prstGeom prst="rect">
            <a:avLst/>
          </a:prstGeom>
          <a:noFill/>
          <a:ln w="9525">
            <a:noFill/>
          </a:ln>
        </p:spPr>
        <p:txBody>
          <a:bodyPr lIns="68580" tIns="34290" rIns="68580" bIns="34290">
            <a:spAutoFit/>
          </a:bodyPr>
          <a:lstStyle/>
          <a:p>
            <a:pPr eaLnBrk="1" hangingPunct="1">
              <a:lnSpc>
                <a:spcPct val="130000"/>
              </a:lnSpc>
              <a:buFont typeface="Arial" panose="020B0604020202020204" pitchFamily="34" charset="0"/>
            </a:pPr>
            <a:r>
              <a:rPr lang="zh-CN" altLang="en-US" dirty="0">
                <a:solidFill>
                  <a:srgbClr val="FF0000"/>
                </a:solidFill>
                <a:latin typeface="华文新魏" panose="02010800040101010101" pitchFamily="2" charset="-122"/>
                <a:ea typeface="华文新魏" panose="02010800040101010101" pitchFamily="2" charset="-122"/>
              </a:rPr>
              <a:t>3）I/O控制块</a:t>
            </a:r>
          </a:p>
          <a:p>
            <a:pPr eaLnBrk="1" hangingPunct="1">
              <a:lnSpc>
                <a:spcPct val="13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I/O控制块允许各I/O引脚配置为输入、输出或双向I/O。I/O引脚都具有三态缓存。EPM7128S有6个全局输出允许信号。各三态缓存的输出控制互相独立，根据设计需要选择全局输出允许信号中的一个信号对其控制。</a:t>
            </a:r>
          </a:p>
          <a:p>
            <a:pPr eaLnBrk="1" hangingPunct="1">
              <a:lnSpc>
                <a:spcPct val="130000"/>
              </a:lnSpc>
              <a:buFont typeface="Arial" panose="020B0604020202020204" pitchFamily="34" charset="0"/>
            </a:pPr>
            <a:r>
              <a:rPr lang="zh-CN" altLang="en-US" dirty="0">
                <a:solidFill>
                  <a:srgbClr val="FF0000"/>
                </a:solidFill>
                <a:latin typeface="华文新魏" panose="02010800040101010101" pitchFamily="2" charset="-122"/>
                <a:ea typeface="华文新魏" panose="02010800040101010101" pitchFamily="2" charset="-122"/>
              </a:rPr>
              <a:t>4）可编程连接阵列PIA（</a:t>
            </a:r>
            <a:r>
              <a:rPr lang="en-US" altLang="zh-CN" dirty="0">
                <a:solidFill>
                  <a:srgbClr val="FF0000"/>
                </a:solidFill>
                <a:latin typeface="华文新魏" panose="02010800040101010101" pitchFamily="2" charset="-122"/>
                <a:ea typeface="华文新魏" panose="02010800040101010101" pitchFamily="2" charset="-122"/>
              </a:rPr>
              <a:t>EDA</a:t>
            </a:r>
            <a:r>
              <a:rPr lang="zh-CN" altLang="en-US" dirty="0">
                <a:solidFill>
                  <a:srgbClr val="FF0000"/>
                </a:solidFill>
                <a:latin typeface="华文新魏" panose="02010800040101010101" pitchFamily="2" charset="-122"/>
                <a:ea typeface="华文新魏" panose="02010800040101010101" pitchFamily="2" charset="-122"/>
              </a:rPr>
              <a:t>实现）</a:t>
            </a:r>
          </a:p>
          <a:p>
            <a:pPr eaLnBrk="1" hangingPunct="1">
              <a:lnSpc>
                <a:spcPct val="13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各可编程阵列块（LAB）通过可编程连接阵列PIA互连。可编程连接阵列是全局总线，通过它可以将器件内的任何信号源和任何目标连接。专用输入信号、I/O引脚信号和各宏单元输出信号均输入PIA，各LAB从PIA接收所需要的信号。</a:t>
            </a:r>
          </a:p>
        </p:txBody>
      </p:sp>
      <p:sp>
        <p:nvSpPr>
          <p:cNvPr id="187395" name="标题 2"/>
          <p:cNvSpPr/>
          <p:nvPr/>
        </p:nvSpPr>
        <p:spPr>
          <a:xfrm>
            <a:off x="628650" y="490538"/>
            <a:ext cx="7886700" cy="425450"/>
          </a:xfrm>
          <a:prstGeom prst="rect">
            <a:avLst/>
          </a:prstGeom>
          <a:noFill/>
          <a:ln w="9525">
            <a:noFill/>
          </a:ln>
        </p:spPr>
        <p:txBody>
          <a:bodyPr lIns="68580" tIns="34290" rIns="68580" bIns="34290"/>
          <a:lstStyle/>
          <a:p>
            <a:pPr defTabSz="685800" eaLnBrk="1" hangingPunct="1">
              <a:lnSpc>
                <a:spcPct val="90000"/>
              </a:lnSpc>
            </a:pPr>
            <a:r>
              <a:rPr lang="zh-CN" altLang="en-US" dirty="0">
                <a:solidFill>
                  <a:srgbClr val="FF0066"/>
                </a:solidFill>
                <a:latin typeface="华文新魏" panose="02010800040101010101" pitchFamily="2" charset="-122"/>
                <a:ea typeface="华文新魏" panose="02010800040101010101" pitchFamily="2" charset="-122"/>
                <a:sym typeface="宋体" panose="02010600030101010101" pitchFamily="2" charset="-122"/>
              </a:rPr>
              <a:t>2. Altera公司CPLD器件</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标题 2"/>
          <p:cNvSpPr/>
          <p:nvPr/>
        </p:nvSpPr>
        <p:spPr>
          <a:xfrm>
            <a:off x="611560" y="627534"/>
            <a:ext cx="7886700" cy="425450"/>
          </a:xfrm>
          <a:prstGeom prst="rect">
            <a:avLst/>
          </a:prstGeom>
          <a:noFill/>
          <a:ln w="9525">
            <a:noFill/>
          </a:ln>
        </p:spPr>
        <p:txBody>
          <a:bodyPr lIns="68580" tIns="34290" rIns="68580" bIns="34290"/>
          <a:lstStyle/>
          <a:p>
            <a:pPr defTabSz="685800" eaLnBrk="1" hangingPunct="1">
              <a:lnSpc>
                <a:spcPct val="90000"/>
              </a:lnSpc>
            </a:pPr>
            <a:r>
              <a:rPr lang="zh-CN" altLang="en-US" sz="2000" dirty="0">
                <a:solidFill>
                  <a:schemeClr val="tx1"/>
                </a:solidFill>
                <a:latin typeface="华文新魏" panose="02010800040101010101" pitchFamily="2" charset="-122"/>
                <a:ea typeface="华文新魏" panose="02010800040101010101" pitchFamily="2" charset="-122"/>
                <a:sym typeface="+mn-ea"/>
              </a:rPr>
              <a:t>4.3.2  现场可编程逻辑器件（FPGA）</a:t>
            </a:r>
            <a:endParaRPr lang="zh-CN" altLang="en-US" dirty="0">
              <a:solidFill>
                <a:schemeClr val="tx1"/>
              </a:solidFill>
              <a:latin typeface="华文新魏" panose="02010800040101010101" pitchFamily="2" charset="-122"/>
              <a:ea typeface="华文新魏" panose="02010800040101010101" pitchFamily="2" charset="-122"/>
              <a:sym typeface="宋体" panose="02010600030101010101" pitchFamily="2" charset="-122"/>
            </a:endParaRPr>
          </a:p>
        </p:txBody>
      </p:sp>
      <p:sp>
        <p:nvSpPr>
          <p:cNvPr id="4" name="内容占位符 2">
            <a:extLst>
              <a:ext uri="{FF2B5EF4-FFF2-40B4-BE49-F238E27FC236}">
                <a16:creationId xmlns:a16="http://schemas.microsoft.com/office/drawing/2014/main" id="{72382699-3B72-43B0-B49E-9D6B6B108A4E}"/>
              </a:ext>
            </a:extLst>
          </p:cNvPr>
          <p:cNvSpPr txBox="1">
            <a:spLocks noChangeArrowheads="1"/>
          </p:cNvSpPr>
          <p:nvPr/>
        </p:nvSpPr>
        <p:spPr bwMode="auto">
          <a:xfrm>
            <a:off x="179512" y="1275606"/>
            <a:ext cx="8460940" cy="33843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marL="171450" indent="-171450" algn="l" defTabSz="685800" rtl="0" fontAlgn="base">
              <a:lnSpc>
                <a:spcPct val="90000"/>
              </a:lnSpc>
              <a:spcBef>
                <a:spcPts val="750"/>
              </a:spcBef>
              <a:spcAft>
                <a:spcPct val="0"/>
              </a:spcAft>
              <a:buFont typeface="Arial"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itchFamily="34" charset="0"/>
              <a:buChar char="•"/>
              <a:defRPr sz="2800"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itchFamily="34" charset="0"/>
              <a:buChar char="•"/>
              <a:defRPr sz="1300" kern="1200">
                <a:solidFill>
                  <a:schemeClr val="tx1"/>
                </a:solidFill>
                <a:latin typeface="+mn-lt"/>
                <a:ea typeface="+mn-ea"/>
                <a:cs typeface="+mn-cs"/>
              </a:defRPr>
            </a:lvl5pPr>
            <a:lvl6pPr marL="18859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a:lstStyle>
          <a:p>
            <a:pPr marL="0" marR="0" lvl="0" indent="457200" algn="just" defTabSz="685800" rtl="0" eaLnBrk="1" fontAlgn="base" latinLnBrk="0" hangingPunct="1">
              <a:lnSpc>
                <a:spcPct val="120000"/>
              </a:lnSpc>
              <a:spcBef>
                <a:spcPct val="0"/>
              </a:spcBef>
              <a:spcAft>
                <a:spcPct val="0"/>
              </a:spcAft>
              <a:buClrTx/>
              <a:buSzTx/>
              <a:buFont typeface="Arial" pitchFamily="34" charset="0"/>
              <a:buNone/>
              <a:tabLst/>
              <a:defRPr/>
            </a:pPr>
            <a:r>
              <a:rPr lang="zh-CN" altLang="zh-CN" sz="1600" dirty="0">
                <a:latin typeface="华文新魏" panose="02010800040101010101" pitchFamily="2" charset="-122"/>
                <a:ea typeface="华文新魏" panose="02010800040101010101" pitchFamily="2" charset="-122"/>
              </a:rPr>
              <a:t>CPLD有各自的特点，</a:t>
            </a:r>
            <a:r>
              <a:rPr lang="zh-CN" altLang="en-US" sz="1600" dirty="0">
                <a:latin typeface="华文新魏" panose="02010800040101010101" pitchFamily="2" charset="-122"/>
                <a:ea typeface="华文新魏" panose="02010800040101010101" pitchFamily="2" charset="-122"/>
              </a:rPr>
              <a:t>按照结构</a:t>
            </a:r>
            <a:endParaRPr lang="en-US" altLang="zh-CN" sz="1600" dirty="0">
              <a:latin typeface="华文新魏" panose="02010800040101010101" pitchFamily="2" charset="-122"/>
              <a:ea typeface="华文新魏" panose="02010800040101010101" pitchFamily="2" charset="-122"/>
            </a:endParaRPr>
          </a:p>
          <a:p>
            <a:pPr lvl="1" algn="just">
              <a:lnSpc>
                <a:spcPct val="120000"/>
              </a:lnSpc>
              <a:spcBef>
                <a:spcPct val="0"/>
              </a:spcBef>
              <a:buFont typeface="Wingdings" panose="05000000000000000000" pitchFamily="2" charset="2"/>
              <a:buChar char="Ø"/>
              <a:defRPr/>
            </a:pPr>
            <a:r>
              <a:rPr lang="zh-CN" altLang="en-US" sz="1600" dirty="0">
                <a:latin typeface="华文新魏" panose="02010800040101010101" pitchFamily="2" charset="-122"/>
                <a:ea typeface="华文新魏" panose="02010800040101010101" pitchFamily="2" charset="-122"/>
              </a:rPr>
              <a:t>基于乘积项（</a:t>
            </a:r>
            <a:r>
              <a:rPr lang="en-US" altLang="zh-CN" sz="1600" dirty="0">
                <a:latin typeface="华文新魏" panose="02010800040101010101" pitchFamily="2" charset="-122"/>
                <a:ea typeface="华文新魏" panose="02010800040101010101" pitchFamily="2" charset="-122"/>
              </a:rPr>
              <a:t>Product-Term</a:t>
            </a:r>
            <a:r>
              <a:rPr lang="zh-CN" altLang="en-US" sz="1600" dirty="0">
                <a:latin typeface="华文新魏" panose="02010800040101010101" pitchFamily="2" charset="-122"/>
                <a:ea typeface="华文新魏" panose="02010800040101010101" pitchFamily="2" charset="-122"/>
              </a:rPr>
              <a:t>）技术、 </a:t>
            </a:r>
            <a:r>
              <a:rPr lang="en-US" altLang="zh-CN" sz="1600" dirty="0">
                <a:latin typeface="华文新魏" panose="02010800040101010101" pitchFamily="2" charset="-122"/>
                <a:ea typeface="华文新魏" panose="02010800040101010101" pitchFamily="2" charset="-122"/>
              </a:rPr>
              <a:t>EEPROM</a:t>
            </a:r>
            <a:r>
              <a:rPr lang="zh-CN" altLang="en-US" sz="1600" dirty="0">
                <a:latin typeface="华文新魏" panose="02010800040101010101" pitchFamily="2" charset="-122"/>
                <a:ea typeface="华文新魏" panose="02010800040101010101" pitchFamily="2" charset="-122"/>
              </a:rPr>
              <a:t>（或</a:t>
            </a:r>
            <a:r>
              <a:rPr lang="en-US" altLang="zh-CN" sz="1600" dirty="0">
                <a:latin typeface="华文新魏" panose="02010800040101010101" pitchFamily="2" charset="-122"/>
                <a:ea typeface="华文新魏" panose="02010800040101010101" pitchFamily="2" charset="-122"/>
              </a:rPr>
              <a:t>Flash Memory</a:t>
            </a:r>
            <a:r>
              <a:rPr lang="zh-CN" altLang="en-US" sz="1600" dirty="0">
                <a:latin typeface="华文新魏" panose="02010800040101010101" pitchFamily="2" charset="-122"/>
                <a:ea typeface="华文新魏" panose="02010800040101010101" pitchFamily="2" charset="-122"/>
              </a:rPr>
              <a:t>）存储工艺的</a:t>
            </a:r>
            <a:r>
              <a:rPr lang="en-US" altLang="zh-CN" sz="1600" dirty="0">
                <a:latin typeface="华文新魏" panose="02010800040101010101" pitchFamily="2" charset="-122"/>
                <a:ea typeface="华文新魏" panose="02010800040101010101" pitchFamily="2" charset="-122"/>
              </a:rPr>
              <a:t>CPLD</a:t>
            </a:r>
          </a:p>
          <a:p>
            <a:pPr lvl="1" algn="just">
              <a:lnSpc>
                <a:spcPct val="120000"/>
              </a:lnSpc>
              <a:spcBef>
                <a:spcPct val="0"/>
              </a:spcBef>
              <a:buFont typeface="Wingdings" panose="05000000000000000000" pitchFamily="2" charset="2"/>
              <a:buChar char="Ø"/>
              <a:defRPr/>
            </a:pPr>
            <a:r>
              <a:rPr lang="zh-CN" altLang="en-US" sz="1600" dirty="0">
                <a:latin typeface="华文新魏" panose="02010800040101010101" pitchFamily="2" charset="-122"/>
                <a:ea typeface="华文新魏" panose="02010800040101010101" pitchFamily="2" charset="-122"/>
              </a:rPr>
              <a:t>基于查找表（</a:t>
            </a:r>
            <a:r>
              <a:rPr lang="en-US" altLang="zh-CN" sz="1600" dirty="0">
                <a:latin typeface="华文新魏" panose="02010800040101010101" pitchFamily="2" charset="-122"/>
                <a:ea typeface="华文新魏" panose="02010800040101010101" pitchFamily="2" charset="-122"/>
              </a:rPr>
              <a:t>Look-Up table</a:t>
            </a:r>
            <a:r>
              <a:rPr lang="zh-CN" altLang="en-US" sz="1600" dirty="0">
                <a:latin typeface="华文新魏" panose="02010800040101010101" pitchFamily="2" charset="-122"/>
                <a:ea typeface="华文新魏" panose="02010800040101010101" pitchFamily="2" charset="-122"/>
              </a:rPr>
              <a:t>）技术、 </a:t>
            </a:r>
            <a:r>
              <a:rPr lang="en-US" altLang="zh-CN" sz="1600" dirty="0">
                <a:latin typeface="华文新魏" panose="02010800040101010101" pitchFamily="2" charset="-122"/>
                <a:ea typeface="华文新魏" panose="02010800040101010101" pitchFamily="2" charset="-122"/>
              </a:rPr>
              <a:t>SRAM</a:t>
            </a:r>
            <a:r>
              <a:rPr lang="zh-CN" altLang="en-US" sz="1600" dirty="0">
                <a:latin typeface="华文新魏" panose="02010800040101010101" pitchFamily="2" charset="-122"/>
                <a:ea typeface="华文新魏" panose="02010800040101010101" pitchFamily="2" charset="-122"/>
              </a:rPr>
              <a:t>存储工艺的</a:t>
            </a:r>
            <a:r>
              <a:rPr lang="en-US" altLang="zh-CN" sz="1600" dirty="0">
                <a:latin typeface="华文新魏" panose="02010800040101010101" pitchFamily="2" charset="-122"/>
                <a:ea typeface="华文新魏" panose="02010800040101010101" pitchFamily="2" charset="-122"/>
              </a:rPr>
              <a:t>FPGA</a:t>
            </a:r>
          </a:p>
          <a:p>
            <a:pPr marL="342900" lvl="1" indent="0" algn="just">
              <a:lnSpc>
                <a:spcPct val="120000"/>
              </a:lnSpc>
              <a:spcBef>
                <a:spcPts val="600"/>
              </a:spcBef>
              <a:buNone/>
              <a:defRPr/>
            </a:pPr>
            <a:r>
              <a:rPr lang="zh-CN" altLang="en-US" sz="1600" dirty="0">
                <a:latin typeface="华文新魏" panose="02010800040101010101" pitchFamily="2" charset="-122"/>
                <a:ea typeface="华文新魏" panose="02010800040101010101" pitchFamily="2" charset="-122"/>
              </a:rPr>
              <a:t>基于</a:t>
            </a:r>
            <a:r>
              <a:rPr lang="en-US" altLang="zh-CN" sz="1600" dirty="0">
                <a:latin typeface="华文新魏" panose="02010800040101010101" pitchFamily="2" charset="-122"/>
                <a:ea typeface="华文新魏" panose="02010800040101010101" pitchFamily="2" charset="-122"/>
              </a:rPr>
              <a:t>EEPROM</a:t>
            </a:r>
            <a:r>
              <a:rPr lang="zh-CN" altLang="en-US" sz="1600" dirty="0">
                <a:latin typeface="华文新魏" panose="02010800040101010101" pitchFamily="2" charset="-122"/>
                <a:ea typeface="华文新魏" panose="02010800040101010101" pitchFamily="2" charset="-122"/>
              </a:rPr>
              <a:t>存储工艺的</a:t>
            </a:r>
            <a:r>
              <a:rPr lang="en-US" altLang="zh-CN" sz="1600" dirty="0">
                <a:latin typeface="华文新魏" panose="02010800040101010101" pitchFamily="2" charset="-122"/>
                <a:ea typeface="华文新魏" panose="02010800040101010101" pitchFamily="2" charset="-122"/>
              </a:rPr>
              <a:t>CPLD</a:t>
            </a:r>
            <a:r>
              <a:rPr lang="zh-CN" altLang="en-US" sz="1600" dirty="0">
                <a:latin typeface="华文新魏" panose="02010800040101010101" pitchFamily="2" charset="-122"/>
                <a:ea typeface="华文新魏" panose="02010800040101010101" pitchFamily="2" charset="-122"/>
              </a:rPr>
              <a:t>集成度相对小一点，多用于</a:t>
            </a:r>
            <a:r>
              <a:rPr lang="en-US" altLang="zh-CN" sz="1600" dirty="0">
                <a:latin typeface="华文新魏" panose="02010800040101010101" pitchFamily="2" charset="-122"/>
                <a:ea typeface="华文新魏" panose="02010800040101010101" pitchFamily="2" charset="-122"/>
              </a:rPr>
              <a:t>2</a:t>
            </a:r>
            <a:r>
              <a:rPr lang="zh-CN" altLang="en-US" sz="1600" dirty="0">
                <a:latin typeface="华文新魏" panose="02010800040101010101" pitchFamily="2" charset="-122"/>
                <a:ea typeface="华文新魏" panose="02010800040101010101" pitchFamily="2" charset="-122"/>
              </a:rPr>
              <a:t>万门规模以下的设计，适合实现较复杂的组合逻辑，如编、译码设计。</a:t>
            </a:r>
            <a:endParaRPr lang="en-US" altLang="zh-CN" sz="1600" dirty="0">
              <a:latin typeface="华文新魏" panose="02010800040101010101" pitchFamily="2" charset="-122"/>
              <a:ea typeface="华文新魏" panose="02010800040101010101" pitchFamily="2" charset="-122"/>
            </a:endParaRPr>
          </a:p>
          <a:p>
            <a:pPr marL="342900" lvl="1" indent="0" algn="just">
              <a:lnSpc>
                <a:spcPct val="120000"/>
              </a:lnSpc>
              <a:spcBef>
                <a:spcPts val="600"/>
              </a:spcBef>
              <a:buNone/>
              <a:defRPr/>
            </a:pPr>
            <a:r>
              <a:rPr lang="zh-CN" altLang="en-US" sz="1600" dirty="0">
                <a:latin typeface="华文新魏" panose="02010800040101010101" pitchFamily="2" charset="-122"/>
                <a:ea typeface="华文新魏" panose="02010800040101010101" pitchFamily="2" charset="-122"/>
              </a:rPr>
              <a:t>基于</a:t>
            </a:r>
            <a:r>
              <a:rPr lang="en-US" altLang="zh-CN" sz="1600" dirty="0">
                <a:latin typeface="华文新魏" panose="02010800040101010101" pitchFamily="2" charset="-122"/>
                <a:ea typeface="华文新魏" panose="02010800040101010101" pitchFamily="2" charset="-122"/>
              </a:rPr>
              <a:t>SRAM</a:t>
            </a:r>
            <a:r>
              <a:rPr lang="zh-CN" altLang="en-US" sz="1600" dirty="0">
                <a:latin typeface="华文新魏" panose="02010800040101010101" pitchFamily="2" charset="-122"/>
                <a:ea typeface="华文新魏" panose="02010800040101010101" pitchFamily="2" charset="-122"/>
              </a:rPr>
              <a:t>工艺的</a:t>
            </a:r>
            <a:r>
              <a:rPr lang="en-US" altLang="zh-CN" sz="1600" dirty="0">
                <a:latin typeface="华文新魏" panose="02010800040101010101" pitchFamily="2" charset="-122"/>
                <a:ea typeface="华文新魏" panose="02010800040101010101" pitchFamily="2" charset="-122"/>
              </a:rPr>
              <a:t>FPGA</a:t>
            </a:r>
            <a:r>
              <a:rPr lang="zh-CN" altLang="en-US" sz="1600" dirty="0">
                <a:latin typeface="华文新魏" panose="02010800040101010101" pitchFamily="2" charset="-122"/>
                <a:ea typeface="华文新魏" panose="02010800040101010101" pitchFamily="2" charset="-122"/>
              </a:rPr>
              <a:t>，集成度较高，内部触发器多，多用于</a:t>
            </a:r>
            <a:r>
              <a:rPr lang="en-US" altLang="zh-CN" sz="1600" dirty="0">
                <a:latin typeface="华文新魏" panose="02010800040101010101" pitchFamily="2" charset="-122"/>
                <a:ea typeface="华文新魏" panose="02010800040101010101" pitchFamily="2" charset="-122"/>
              </a:rPr>
              <a:t>1</a:t>
            </a:r>
            <a:r>
              <a:rPr lang="zh-CN" altLang="en-US" sz="1600" dirty="0">
                <a:latin typeface="华文新魏" panose="02010800040101010101" pitchFamily="2" charset="-122"/>
                <a:ea typeface="华文新魏" panose="02010800040101010101" pitchFamily="2" charset="-122"/>
              </a:rPr>
              <a:t>万门以上的大规模系统设计，适合做复杂的时序逻辑设计，如数字信号处理和各种算法。</a:t>
            </a:r>
            <a:endParaRPr lang="en-US" altLang="zh-CN" sz="16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682549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标题 2"/>
          <p:cNvSpPr>
            <a:spLocks noGrp="1"/>
          </p:cNvSpPr>
          <p:nvPr>
            <p:ph type="title"/>
          </p:nvPr>
        </p:nvSpPr>
        <p:spPr>
          <a:xfrm>
            <a:off x="181293" y="484188"/>
            <a:ext cx="7886700" cy="647700"/>
          </a:xfrm>
          <a:prstGeom prst="rect">
            <a:avLst/>
          </a:prstGeom>
          <a:noFill/>
          <a:ln w="9525">
            <a:noFill/>
          </a:ln>
        </p:spPr>
        <p:txBody>
          <a:bodyPr lIns="68580" tIns="34290" rIns="68580" bIns="34290"/>
          <a:lstStyle/>
          <a:p>
            <a:pPr eaLnBrk="1" hangingPunct="1">
              <a:lnSpc>
                <a:spcPct val="130000"/>
              </a:lnSpc>
            </a:pPr>
            <a:r>
              <a:rPr lang="zh-CN" altLang="en-US" sz="2000" dirty="0">
                <a:latin typeface="华文新魏" panose="02010800040101010101" pitchFamily="2" charset="-122"/>
                <a:ea typeface="华文新魏" panose="02010800040101010101" pitchFamily="2" charset="-122"/>
                <a:sym typeface="+mn-ea"/>
              </a:rPr>
              <a:t>4.3.2  现场可编程逻辑器件（FPGA）</a:t>
            </a:r>
            <a:br>
              <a:rPr lang="en-US" altLang="zh-CN" sz="2000" dirty="0">
                <a:latin typeface="华文新魏" panose="02010800040101010101" pitchFamily="2" charset="-122"/>
                <a:ea typeface="华文新魏" panose="02010800040101010101" pitchFamily="2" charset="-122"/>
                <a:sym typeface="+mn-ea"/>
              </a:rPr>
            </a:br>
            <a:endParaRPr lang="en-US" altLang="en-US" sz="2000" dirty="0">
              <a:solidFill>
                <a:srgbClr val="FF0066"/>
              </a:solidFill>
              <a:latin typeface="华文新魏" panose="02010800040101010101" pitchFamily="2" charset="-122"/>
              <a:ea typeface="华文新魏" panose="02010800040101010101" pitchFamily="2" charset="-122"/>
              <a:sym typeface="+mn-ea"/>
            </a:endParaRPr>
          </a:p>
        </p:txBody>
      </p:sp>
      <p:sp>
        <p:nvSpPr>
          <p:cNvPr id="189443" name="文本框 4"/>
          <p:cNvSpPr txBox="1"/>
          <p:nvPr/>
        </p:nvSpPr>
        <p:spPr>
          <a:xfrm>
            <a:off x="113030" y="1452880"/>
            <a:ext cx="6177915" cy="3746500"/>
          </a:xfrm>
          <a:prstGeom prst="rect">
            <a:avLst/>
          </a:prstGeom>
          <a:noFill/>
          <a:ln w="9525">
            <a:noFill/>
          </a:ln>
        </p:spPr>
        <p:txBody>
          <a:bodyPr wrap="square" lIns="68580" tIns="34290" rIns="68580" bIns="34290">
            <a:spAutoFit/>
          </a:bodyPr>
          <a:lstStyle/>
          <a:p>
            <a:pPr eaLnBrk="1" hangingPunct="1">
              <a:lnSpc>
                <a:spcPct val="13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FPGA器件由逻辑功能块排列为阵列，它的结构可以分为3个部分：</a:t>
            </a:r>
            <a:r>
              <a:rPr lang="zh-CN" altLang="en-US" u="sng" dirty="0">
                <a:solidFill>
                  <a:schemeClr val="tx1"/>
                </a:solidFill>
                <a:latin typeface="华文新魏" panose="02010800040101010101" pitchFamily="2" charset="-122"/>
                <a:ea typeface="华文新魏" panose="02010800040101010101" pitchFamily="2" charset="-122"/>
              </a:rPr>
              <a:t>可配置逻辑块</a:t>
            </a:r>
            <a:r>
              <a:rPr lang="zh-CN" altLang="en-US" dirty="0">
                <a:solidFill>
                  <a:schemeClr val="tx1"/>
                </a:solidFill>
                <a:latin typeface="华文新魏" panose="02010800040101010101" pitchFamily="2" charset="-122"/>
                <a:ea typeface="华文新魏" panose="02010800040101010101" pitchFamily="2" charset="-122"/>
              </a:rPr>
              <a:t>（Configurable Logic Blocks，CLB）、</a:t>
            </a:r>
            <a:r>
              <a:rPr lang="zh-CN" altLang="en-US" u="sng" dirty="0">
                <a:solidFill>
                  <a:schemeClr val="tx1"/>
                </a:solidFill>
                <a:latin typeface="华文新魏" panose="02010800040101010101" pitchFamily="2" charset="-122"/>
                <a:ea typeface="华文新魏" panose="02010800040101010101" pitchFamily="2" charset="-122"/>
              </a:rPr>
              <a:t>可编程I/O模块</a:t>
            </a:r>
            <a:r>
              <a:rPr lang="zh-CN" altLang="en-US" dirty="0">
                <a:solidFill>
                  <a:schemeClr val="tx1"/>
                </a:solidFill>
                <a:latin typeface="华文新魏" panose="02010800040101010101" pitchFamily="2" charset="-122"/>
                <a:ea typeface="华文新魏" panose="02010800040101010101" pitchFamily="2" charset="-122"/>
              </a:rPr>
              <a:t>（Input/Output Block，IOB）和</a:t>
            </a:r>
            <a:r>
              <a:rPr lang="zh-CN" altLang="en-US" u="sng" dirty="0">
                <a:solidFill>
                  <a:schemeClr val="tx1"/>
                </a:solidFill>
                <a:latin typeface="华文新魏" panose="02010800040101010101" pitchFamily="2" charset="-122"/>
                <a:ea typeface="华文新魏" panose="02010800040101010101" pitchFamily="2" charset="-122"/>
              </a:rPr>
              <a:t>可编程内部连线</a:t>
            </a:r>
            <a:r>
              <a:rPr lang="zh-CN" altLang="en-US" dirty="0">
                <a:solidFill>
                  <a:schemeClr val="tx1"/>
                </a:solidFill>
                <a:latin typeface="华文新魏" panose="02010800040101010101" pitchFamily="2" charset="-122"/>
                <a:ea typeface="华文新魏" panose="02010800040101010101" pitchFamily="2" charset="-122"/>
              </a:rPr>
              <a:t>（Programmble Interconnect，PI），如图4.33所示。CLB在器件中排列为阵列，周围有环形内部连线，IOB分布在四周的引脚上。CLB能够实现逻辑函数，可配置成RAM等复杂形式。</a:t>
            </a:r>
          </a:p>
          <a:p>
            <a:pPr eaLnBrk="1" hangingPunct="1">
              <a:lnSpc>
                <a:spcPct val="130000"/>
              </a:lnSpc>
              <a:spcBef>
                <a:spcPts val="600"/>
              </a:spcBef>
              <a:buFont typeface="Arial" panose="020B0604020202020204" pitchFamily="34" charset="0"/>
            </a:pPr>
            <a:r>
              <a:rPr lang="zh-CN" altLang="en-US" dirty="0">
                <a:solidFill>
                  <a:srgbClr val="FF0066"/>
                </a:solidFill>
                <a:latin typeface="华文新魏" panose="02010800040101010101" pitchFamily="2" charset="-122"/>
                <a:ea typeface="华文新魏" panose="02010800040101010101" pitchFamily="2" charset="-122"/>
              </a:rPr>
              <a:t>FPGA主要有3种可编程结构</a:t>
            </a:r>
            <a:r>
              <a:rPr lang="zh-CN" altLang="en-US" dirty="0">
                <a:solidFill>
                  <a:schemeClr val="tx1"/>
                </a:solidFill>
                <a:latin typeface="华文新魏" panose="02010800040101010101" pitchFamily="2" charset="-122"/>
                <a:ea typeface="华文新魏" panose="02010800040101010101" pitchFamily="2" charset="-122"/>
              </a:rPr>
              <a:t>：</a:t>
            </a:r>
            <a:r>
              <a:rPr lang="zh-CN" altLang="en-US" u="sng" dirty="0">
                <a:solidFill>
                  <a:srgbClr val="FF0066"/>
                </a:solidFill>
                <a:latin typeface="华文新魏" panose="02010800040101010101" pitchFamily="2" charset="-122"/>
                <a:ea typeface="华文新魏" panose="02010800040101010101" pitchFamily="2" charset="-122"/>
              </a:rPr>
              <a:t>查找表</a:t>
            </a:r>
            <a:r>
              <a:rPr lang="zh-CN" altLang="en-US" dirty="0">
                <a:solidFill>
                  <a:schemeClr val="tx1"/>
                </a:solidFill>
                <a:latin typeface="华文新魏" panose="02010800040101010101" pitchFamily="2" charset="-122"/>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多路开关</a:t>
            </a:r>
            <a:r>
              <a:rPr lang="zh-CN" altLang="en-US" dirty="0">
                <a:solidFill>
                  <a:schemeClr val="tx1"/>
                </a:solidFill>
                <a:latin typeface="华文新魏" panose="02010800040101010101" pitchFamily="2" charset="-122"/>
                <a:ea typeface="华文新魏" panose="02010800040101010101" pitchFamily="2" charset="-122"/>
              </a:rPr>
              <a:t>和</a:t>
            </a:r>
            <a:r>
              <a:rPr lang="zh-CN" altLang="en-US" dirty="0">
                <a:solidFill>
                  <a:srgbClr val="FF0000"/>
                </a:solidFill>
                <a:latin typeface="华文新魏" panose="02010800040101010101" pitchFamily="2" charset="-122"/>
                <a:ea typeface="华文新魏" panose="02010800040101010101" pitchFamily="2" charset="-122"/>
              </a:rPr>
              <a:t>多级与非门结构</a:t>
            </a:r>
            <a:r>
              <a:rPr lang="zh-CN" altLang="en-US" dirty="0">
                <a:solidFill>
                  <a:schemeClr val="tx1"/>
                </a:solidFill>
                <a:latin typeface="华文新魏" panose="02010800040101010101" pitchFamily="2" charset="-122"/>
                <a:ea typeface="华文新魏" panose="02010800040101010101" pitchFamily="2" charset="-122"/>
              </a:rPr>
              <a:t>。</a:t>
            </a:r>
          </a:p>
        </p:txBody>
      </p:sp>
      <p:sp>
        <p:nvSpPr>
          <p:cNvPr id="189444" name="矩形 1"/>
          <p:cNvSpPr/>
          <p:nvPr/>
        </p:nvSpPr>
        <p:spPr>
          <a:xfrm>
            <a:off x="181293" y="988378"/>
            <a:ext cx="2338387" cy="400050"/>
          </a:xfrm>
          <a:prstGeom prst="rect">
            <a:avLst/>
          </a:prstGeom>
          <a:noFill/>
          <a:ln w="9525">
            <a:noFill/>
          </a:ln>
        </p:spPr>
        <p:txBody>
          <a:bodyPr wrap="none">
            <a:spAutoFit/>
          </a:bodyPr>
          <a:lstStyle/>
          <a:p>
            <a:r>
              <a:rPr lang="zh-CN" altLang="en-US" dirty="0">
                <a:solidFill>
                  <a:srgbClr val="FF0066"/>
                </a:solidFill>
                <a:latin typeface="华文新魏" panose="02010800040101010101" pitchFamily="2" charset="-122"/>
                <a:ea typeface="华文新魏" panose="02010800040101010101" pitchFamily="2" charset="-122"/>
                <a:sym typeface="+mn-ea"/>
              </a:rPr>
              <a:t>1. FPGA的基本结构</a:t>
            </a:r>
            <a:endParaRPr lang="zh-CN" altLang="en-US" dirty="0">
              <a:latin typeface="Calibri" panose="020F0502020204030204" pitchFamily="34" charset="0"/>
            </a:endParaRPr>
          </a:p>
        </p:txBody>
      </p:sp>
      <p:pic>
        <p:nvPicPr>
          <p:cNvPr id="2" name="图片 -2147482592" descr="4-33"/>
          <p:cNvPicPr>
            <a:picLocks noChangeAspect="1"/>
          </p:cNvPicPr>
          <p:nvPr/>
        </p:nvPicPr>
        <p:blipFill>
          <a:blip r:embed="rId3"/>
          <a:stretch>
            <a:fillRect/>
          </a:stretch>
        </p:blipFill>
        <p:spPr>
          <a:xfrm>
            <a:off x="6211570" y="1247140"/>
            <a:ext cx="2887980" cy="3154680"/>
          </a:xfrm>
          <a:prstGeom prst="rect">
            <a:avLst/>
          </a:prstGeom>
          <a:noFill/>
          <a:ln w="9525">
            <a:noFill/>
          </a:ln>
        </p:spPr>
      </p:pic>
      <p:sp>
        <p:nvSpPr>
          <p:cNvPr id="191491" name="文本框 99"/>
          <p:cNvSpPr txBox="1"/>
          <p:nvPr/>
        </p:nvSpPr>
        <p:spPr>
          <a:xfrm>
            <a:off x="6457950" y="4516755"/>
            <a:ext cx="2394585" cy="622300"/>
          </a:xfrm>
          <a:prstGeom prst="rect">
            <a:avLst/>
          </a:prstGeom>
          <a:noFill/>
          <a:ln w="9525">
            <a:noFill/>
          </a:ln>
        </p:spPr>
        <p:txBody>
          <a:bodyPr wrap="square" lIns="68580" tIns="34290" rIns="68580" bIns="34290">
            <a:spAutoFit/>
          </a:bodyPr>
          <a:lstStyle/>
          <a:p>
            <a:pPr algn="ctr" eaLnBrk="1" hangingPunct="1">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图</a:t>
            </a:r>
            <a:r>
              <a:rPr lang="en-US" altLang="zh-CN" sz="1800" dirty="0">
                <a:solidFill>
                  <a:schemeClr val="tx1"/>
                </a:solidFill>
                <a:latin typeface="华文新魏" panose="02010800040101010101" pitchFamily="2" charset="-122"/>
                <a:ea typeface="华文新魏" panose="02010800040101010101" pitchFamily="2" charset="-122"/>
              </a:rPr>
              <a:t>4.33  FPGA</a:t>
            </a:r>
            <a:r>
              <a:rPr lang="zh-CN" altLang="en-US" sz="1800" dirty="0">
                <a:solidFill>
                  <a:schemeClr val="tx1"/>
                </a:solidFill>
                <a:latin typeface="华文新魏" panose="02010800040101010101" pitchFamily="2" charset="-122"/>
                <a:ea typeface="华文新魏" panose="02010800040101010101" pitchFamily="2" charset="-122"/>
              </a:rPr>
              <a:t>的结构原理</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标题 2"/>
          <p:cNvSpPr>
            <a:spLocks noGrp="1"/>
          </p:cNvSpPr>
          <p:nvPr>
            <p:ph type="title"/>
          </p:nvPr>
        </p:nvSpPr>
        <p:spPr>
          <a:xfrm>
            <a:off x="628650" y="555625"/>
            <a:ext cx="7886700" cy="431800"/>
          </a:xfrm>
          <a:prstGeom prst="rect">
            <a:avLst/>
          </a:prstGeom>
          <a:noFill/>
          <a:ln w="9525">
            <a:noFill/>
          </a:ln>
        </p:spPr>
        <p:txBody>
          <a:bodyPr lIns="68580" tIns="34290" rIns="68580" bIns="34290"/>
          <a:lstStyle/>
          <a:p>
            <a:pPr eaLnBrk="1" hangingPunct="1"/>
            <a:r>
              <a:rPr lang="zh-CN" altLang="en-US" sz="2000" dirty="0">
                <a:latin typeface="华文新魏" panose="02010800040101010101" pitchFamily="2" charset="-122"/>
                <a:ea typeface="华文新魏" panose="02010800040101010101" pitchFamily="2" charset="-122"/>
                <a:sym typeface="宋体" panose="02010600030101010101" pitchFamily="2" charset="-122"/>
              </a:rPr>
              <a:t>2. Altera公司CPLD器件</a:t>
            </a:r>
          </a:p>
        </p:txBody>
      </p:sp>
      <p:sp>
        <p:nvSpPr>
          <p:cNvPr id="193539" name="文本框 4"/>
          <p:cNvSpPr txBox="1"/>
          <p:nvPr/>
        </p:nvSpPr>
        <p:spPr>
          <a:xfrm>
            <a:off x="67945" y="1059582"/>
            <a:ext cx="6495514" cy="3706849"/>
          </a:xfrm>
          <a:prstGeom prst="rect">
            <a:avLst/>
          </a:prstGeom>
          <a:noFill/>
          <a:ln w="9525">
            <a:noFill/>
          </a:ln>
        </p:spPr>
        <p:txBody>
          <a:bodyPr wrap="square" lIns="68580" tIns="34290" rIns="68580" bIns="34290">
            <a:spAutoFit/>
          </a:bodyPr>
          <a:lstStyle/>
          <a:p>
            <a:pPr eaLnBrk="1" hangingPunct="1">
              <a:lnSpc>
                <a:spcPct val="120000"/>
              </a:lnSpc>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1）</a:t>
            </a:r>
            <a:r>
              <a:rPr lang="zh-CN" altLang="en-US" sz="1800" dirty="0">
                <a:solidFill>
                  <a:srgbClr val="FF0000"/>
                </a:solidFill>
                <a:latin typeface="华文新魏" panose="02010800040101010101" pitchFamily="2" charset="-122"/>
                <a:ea typeface="华文新魏" panose="02010800040101010101" pitchFamily="2" charset="-122"/>
              </a:rPr>
              <a:t>查找表型FPGA结构</a:t>
            </a:r>
          </a:p>
          <a:p>
            <a:pPr eaLnBrk="1" hangingPunct="1">
              <a:lnSpc>
                <a:spcPct val="120000"/>
              </a:lnSpc>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 查找表是这种类FPGA的可编程逻辑块，</a:t>
            </a:r>
            <a:r>
              <a:rPr lang="zh-CN" altLang="en-US" sz="1800" u="sng" dirty="0">
                <a:solidFill>
                  <a:schemeClr val="tx1"/>
                </a:solidFill>
                <a:latin typeface="华文新魏" panose="02010800040101010101" pitchFamily="2" charset="-122"/>
                <a:ea typeface="华文新魏" panose="02010800040101010101" pitchFamily="2" charset="-122"/>
              </a:rPr>
              <a:t>由查找表构成函数发生器实现逻辑函数，查找表的物理结构是静态存储器（SRAM）</a:t>
            </a:r>
            <a:r>
              <a:rPr lang="zh-CN" altLang="en-US" sz="1800" dirty="0">
                <a:solidFill>
                  <a:schemeClr val="tx1"/>
                </a:solidFill>
                <a:latin typeface="华文新魏" panose="02010800040101010101" pitchFamily="2" charset="-122"/>
                <a:ea typeface="华文新魏" panose="02010800040101010101" pitchFamily="2" charset="-122"/>
              </a:rPr>
              <a:t>。m个输入项（变量）的逻辑函数可以由一个2</a:t>
            </a:r>
            <a:r>
              <a:rPr lang="zh-CN" altLang="en-US" sz="1800" baseline="30000" dirty="0">
                <a:solidFill>
                  <a:schemeClr val="tx1"/>
                </a:solidFill>
                <a:latin typeface="华文新魏" panose="02010800040101010101" pitchFamily="2" charset="-122"/>
                <a:ea typeface="华文新魏" panose="02010800040101010101" pitchFamily="2" charset="-122"/>
              </a:rPr>
              <a:t>m</a:t>
            </a:r>
            <a:r>
              <a:rPr lang="zh-CN" altLang="en-US" sz="1800" dirty="0">
                <a:solidFill>
                  <a:schemeClr val="tx1"/>
                </a:solidFill>
                <a:latin typeface="华文新魏" panose="02010800040101010101" pitchFamily="2" charset="-122"/>
                <a:ea typeface="华文新魏" panose="02010800040101010101" pitchFamily="2" charset="-122"/>
              </a:rPr>
              <a:t>位容量的SRAM实现，SRAM的地址线作为输入变量，输出为逻辑函数，由连线开关实现与其他功能块的连接。</a:t>
            </a:r>
          </a:p>
          <a:p>
            <a:pPr eaLnBrk="1" hangingPunct="1">
              <a:lnSpc>
                <a:spcPct val="120000"/>
              </a:lnSpc>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下面以全加器为例，说明查找表实现逻辑函数的方法。</a:t>
            </a:r>
          </a:p>
          <a:p>
            <a:pPr eaLnBrk="1" hangingPunct="1">
              <a:lnSpc>
                <a:spcPct val="120000"/>
              </a:lnSpc>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 全加器的真值表见表4.2，其中，Ai为加数，Bi为被加数，C</a:t>
            </a:r>
            <a:r>
              <a:rPr lang="zh-CN" altLang="en-US" sz="1800" baseline="-25000" dirty="0">
                <a:solidFill>
                  <a:schemeClr val="tx1"/>
                </a:solidFill>
                <a:latin typeface="华文新魏" panose="02010800040101010101" pitchFamily="2" charset="-122"/>
                <a:ea typeface="华文新魏" panose="02010800040101010101" pitchFamily="2" charset="-122"/>
              </a:rPr>
              <a:t>i-1</a:t>
            </a:r>
            <a:r>
              <a:rPr lang="zh-CN" altLang="en-US" sz="1800" dirty="0">
                <a:solidFill>
                  <a:schemeClr val="tx1"/>
                </a:solidFill>
                <a:latin typeface="华文新魏" panose="02010800040101010101" pitchFamily="2" charset="-122"/>
                <a:ea typeface="华文新魏" panose="02010800040101010101" pitchFamily="2" charset="-122"/>
              </a:rPr>
              <a:t>为低位进位，S</a:t>
            </a:r>
            <a:r>
              <a:rPr lang="zh-CN" altLang="en-US" sz="1800" baseline="-25000" dirty="0">
                <a:solidFill>
                  <a:schemeClr val="tx1"/>
                </a:solidFill>
                <a:latin typeface="华文新魏" panose="02010800040101010101" pitchFamily="2" charset="-122"/>
                <a:ea typeface="华文新魏" panose="02010800040101010101" pitchFamily="2" charset="-122"/>
              </a:rPr>
              <a:t>i</a:t>
            </a:r>
            <a:r>
              <a:rPr lang="zh-CN" altLang="en-US" sz="1800" dirty="0">
                <a:solidFill>
                  <a:schemeClr val="tx1"/>
                </a:solidFill>
                <a:latin typeface="华文新魏" panose="02010800040101010101" pitchFamily="2" charset="-122"/>
                <a:ea typeface="华文新魏" panose="02010800040101010101" pitchFamily="2" charset="-122"/>
              </a:rPr>
              <a:t>为和，C</a:t>
            </a:r>
            <a:r>
              <a:rPr lang="zh-CN" altLang="en-US" sz="1800" baseline="-25000" dirty="0">
                <a:solidFill>
                  <a:schemeClr val="tx1"/>
                </a:solidFill>
                <a:latin typeface="华文新魏" panose="02010800040101010101" pitchFamily="2" charset="-122"/>
                <a:ea typeface="华文新魏" panose="02010800040101010101" pitchFamily="2" charset="-122"/>
              </a:rPr>
              <a:t>i</a:t>
            </a:r>
            <a:r>
              <a:rPr lang="zh-CN" altLang="en-US" sz="1800" dirty="0">
                <a:solidFill>
                  <a:schemeClr val="tx1"/>
                </a:solidFill>
                <a:latin typeface="华文新魏" panose="02010800040101010101" pitchFamily="2" charset="-122"/>
                <a:ea typeface="华文新魏" panose="02010800040101010101" pitchFamily="2" charset="-122"/>
              </a:rPr>
              <a:t>为产生的进位。这个全加器可以由3输入的查找表表示，在</a:t>
            </a:r>
            <a:r>
              <a:rPr lang="zh-CN" altLang="en-US" sz="1800" dirty="0">
                <a:solidFill>
                  <a:schemeClr val="tx1"/>
                </a:solidFill>
                <a:latin typeface="华文新魏" panose="02010800040101010101" pitchFamily="2" charset="-122"/>
                <a:ea typeface="华文新魏" panose="02010800040101010101" pitchFamily="2" charset="-122"/>
                <a:sym typeface="+mn-ea"/>
              </a:rPr>
              <a:t>SRAM</a:t>
            </a:r>
            <a:r>
              <a:rPr lang="zh-CN" altLang="en-US" sz="1800" dirty="0">
                <a:solidFill>
                  <a:schemeClr val="tx1"/>
                </a:solidFill>
                <a:latin typeface="华文新魏" panose="02010800040101010101" pitchFamily="2" charset="-122"/>
                <a:ea typeface="华文新魏" panose="02010800040101010101" pitchFamily="2" charset="-122"/>
              </a:rPr>
              <a:t>中存放了该真值表，输入变量作为查找表的地址。</a:t>
            </a:r>
          </a:p>
        </p:txBody>
      </p:sp>
      <p:graphicFrame>
        <p:nvGraphicFramePr>
          <p:cNvPr id="77826" name="Group 2"/>
          <p:cNvGraphicFramePr>
            <a:graphicFrameLocks noGrp="1"/>
          </p:cNvGraphicFramePr>
          <p:nvPr>
            <p:custDataLst>
              <p:tags r:id="rId1"/>
            </p:custDataLst>
          </p:nvPr>
        </p:nvGraphicFramePr>
        <p:xfrm>
          <a:off x="6840220" y="1392555"/>
          <a:ext cx="2235835" cy="2882265"/>
        </p:xfrm>
        <a:graphic>
          <a:graphicData uri="http://schemas.openxmlformats.org/drawingml/2006/table">
            <a:tbl>
              <a:tblPr/>
              <a:tblGrid>
                <a:gridCol w="375920">
                  <a:extLst>
                    <a:ext uri="{9D8B030D-6E8A-4147-A177-3AD203B41FA5}">
                      <a16:colId xmlns:a16="http://schemas.microsoft.com/office/drawing/2014/main" val="20000"/>
                    </a:ext>
                  </a:extLst>
                </a:gridCol>
                <a:gridCol w="471170">
                  <a:extLst>
                    <a:ext uri="{9D8B030D-6E8A-4147-A177-3AD203B41FA5}">
                      <a16:colId xmlns:a16="http://schemas.microsoft.com/office/drawing/2014/main" val="20001"/>
                    </a:ext>
                  </a:extLst>
                </a:gridCol>
                <a:gridCol w="474345">
                  <a:extLst>
                    <a:ext uri="{9D8B030D-6E8A-4147-A177-3AD203B41FA5}">
                      <a16:colId xmlns:a16="http://schemas.microsoft.com/office/drawing/2014/main" val="20002"/>
                    </a:ext>
                  </a:extLst>
                </a:gridCol>
                <a:gridCol w="507365">
                  <a:extLst>
                    <a:ext uri="{9D8B030D-6E8A-4147-A177-3AD203B41FA5}">
                      <a16:colId xmlns:a16="http://schemas.microsoft.com/office/drawing/2014/main" val="20003"/>
                    </a:ext>
                  </a:extLst>
                </a:gridCol>
                <a:gridCol w="407035">
                  <a:extLst>
                    <a:ext uri="{9D8B030D-6E8A-4147-A177-3AD203B41FA5}">
                      <a16:colId xmlns:a16="http://schemas.microsoft.com/office/drawing/2014/main" val="20004"/>
                    </a:ext>
                  </a:extLst>
                </a:gridCol>
              </a:tblGrid>
              <a:tr h="777875">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rPr>
                        <a:t>Ai</a:t>
                      </a:r>
                    </a:p>
                  </a:txBody>
                  <a:tcPr marL="51435" marR="51435" marT="3333" marB="3333" horzOverflow="overflow">
                    <a:lnL w="404812" cap="flat" cmpd="sng" algn="ctr">
                      <a:solidFill>
                        <a:srgbClr val="FFFFFF"/>
                      </a:solidFill>
                      <a:prstDash val="solid"/>
                      <a:bevel/>
                      <a:headEnd type="none" w="med" len="med"/>
                      <a:tailEnd type="none" w="med" len="med"/>
                    </a:lnL>
                    <a:lnR w="9525" cap="flat" cmpd="sng" algn="ctr">
                      <a:solidFill>
                        <a:srgbClr val="000000"/>
                      </a:solidFill>
                      <a:prstDash val="solid"/>
                      <a:bevel/>
                      <a:headEnd type="none" w="med" len="med"/>
                      <a:tailEnd type="none" w="med" len="med"/>
                    </a:lnR>
                    <a:lnT w="12700" cap="flat" cmpd="sng" algn="ctr">
                      <a:solidFill>
                        <a:srgbClr val="080000"/>
                      </a:solidFill>
                      <a:prstDash val="solid"/>
                      <a:bevel/>
                      <a:headEnd type="none" w="med" len="med"/>
                      <a:tailEnd type="none" w="med" len="med"/>
                    </a:lnT>
                    <a:lnB w="6350" cap="flat" cmpd="sng" algn="ctr">
                      <a:solidFill>
                        <a:srgbClr val="08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Bi</a:t>
                      </a:r>
                    </a:p>
                  </a:txBody>
                  <a:tcPr marL="51435" marR="51435" marT="3333" marB="3333" horzOverflow="overflow">
                    <a:lnL w="9525" cap="flat" cmpd="sng" algn="ctr">
                      <a:solidFill>
                        <a:srgbClr val="00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12700" cap="flat" cmpd="sng" algn="ctr">
                      <a:solidFill>
                        <a:srgbClr val="080000"/>
                      </a:solidFill>
                      <a:prstDash val="solid"/>
                      <a:bevel/>
                      <a:headEnd type="none" w="med" len="med"/>
                      <a:tailEnd type="none" w="med" len="med"/>
                    </a:lnT>
                    <a:lnB w="6350" cap="flat" cmpd="sng" algn="ctr">
                      <a:solidFill>
                        <a:srgbClr val="08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Ci-1</a:t>
                      </a:r>
                    </a:p>
                  </a:txBody>
                  <a:tcPr marL="51435" marR="51435" marT="3333" marB="3333" horzOverflow="overflow">
                    <a:lnL w="9525" cap="flat" cmpd="sng" algn="ctr">
                      <a:solidFill>
                        <a:srgbClr val="000000"/>
                      </a:solidFill>
                      <a:prstDash val="solid"/>
                      <a:bevel/>
                      <a:headEnd type="none" w="med" len="med"/>
                      <a:tailEnd type="none" w="med" len="med"/>
                    </a:lnL>
                    <a:lnR w="6350" cap="flat" cmpd="sng" algn="ctr">
                      <a:solidFill>
                        <a:srgbClr val="080000"/>
                      </a:solidFill>
                      <a:prstDash val="solid"/>
                      <a:bevel/>
                      <a:headEnd type="none" w="med" len="med"/>
                      <a:tailEnd type="none" w="med" len="med"/>
                    </a:lnR>
                    <a:lnT w="12700" cap="flat" cmpd="sng" algn="ctr">
                      <a:solidFill>
                        <a:srgbClr val="080000"/>
                      </a:solidFill>
                      <a:prstDash val="solid"/>
                      <a:bevel/>
                      <a:headEnd type="none" w="med" len="med"/>
                      <a:tailEnd type="none" w="med" len="med"/>
                    </a:lnT>
                    <a:lnB w="6350" cap="flat" cmpd="sng" algn="ctr">
                      <a:solidFill>
                        <a:srgbClr val="08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Si</a:t>
                      </a:r>
                    </a:p>
                  </a:txBody>
                  <a:tcPr marL="51435" marR="51435" marT="3333" marB="3333" horzOverflow="overflow">
                    <a:lnL w="6350" cap="flat" cmpd="sng" algn="ctr">
                      <a:solidFill>
                        <a:srgbClr val="08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6350" cap="flat" cmpd="sng" algn="ctr">
                      <a:solidFill>
                        <a:srgbClr val="08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Ci</a:t>
                      </a:r>
                    </a:p>
                  </a:txBody>
                  <a:tcPr marL="51435" marR="51435" marT="3333" marB="3333" horzOverflow="overflow">
                    <a:lnL w="9525" cap="flat" cmpd="sng" algn="ctr">
                      <a:solidFill>
                        <a:srgbClr val="000000"/>
                      </a:solidFill>
                      <a:prstDash val="solid"/>
                      <a:bevel/>
                      <a:headEnd type="none" w="med" len="med"/>
                      <a:tailEnd type="none" w="med" len="med"/>
                    </a:lnL>
                    <a:lnR w="404812" cap="flat" cmpd="sng" algn="ctr">
                      <a:solidFill>
                        <a:srgbClr val="FFFFFF"/>
                      </a:solidFill>
                      <a:prstDash val="solid"/>
                      <a:bevel/>
                      <a:headEnd type="none" w="med" len="med"/>
                      <a:tailEnd type="none" w="med" len="med"/>
                    </a:lnR>
                    <a:lnT w="12700" cap="flat" cmpd="sng" algn="ctr">
                      <a:solidFill>
                        <a:srgbClr val="080000"/>
                      </a:solidFill>
                      <a:prstDash val="solid"/>
                      <a:bevel/>
                      <a:headEnd type="none" w="med" len="med"/>
                      <a:tailEnd type="none" w="med" len="med"/>
                    </a:lnT>
                    <a:lnB w="6350" cap="flat" cmpd="sng" algn="ctr">
                      <a:solidFill>
                        <a:srgbClr val="080000"/>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63525">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404812" cap="flat" cmpd="sng" algn="ctr">
                      <a:solidFill>
                        <a:srgbClr val="FFFFFF"/>
                      </a:solidFill>
                      <a:prstDash val="solid"/>
                      <a:bevel/>
                      <a:headEnd type="none" w="med" len="med"/>
                      <a:tailEnd type="none" w="med" len="med"/>
                    </a:lnL>
                    <a:lnR w="9525" cap="flat" cmpd="sng" algn="ctr">
                      <a:solidFill>
                        <a:srgbClr val="000000"/>
                      </a:solidFill>
                      <a:prstDash val="solid"/>
                      <a:bevel/>
                      <a:headEnd type="none" w="med" len="med"/>
                      <a:tailEnd type="none" w="med" len="med"/>
                    </a:lnR>
                    <a:lnT w="6350" cap="flat" cmpd="sng" algn="ctr">
                      <a:solidFill>
                        <a:srgbClr val="08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6350" cap="flat" cmpd="sng" algn="ctr">
                      <a:solidFill>
                        <a:srgbClr val="08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6350" cap="flat" cmpd="sng" algn="ctr">
                      <a:solidFill>
                        <a:srgbClr val="080000"/>
                      </a:solidFill>
                      <a:prstDash val="solid"/>
                      <a:bevel/>
                      <a:headEnd type="none" w="med" len="med"/>
                      <a:tailEnd type="none" w="med" len="med"/>
                    </a:lnR>
                    <a:lnT w="6350" cap="flat" cmpd="sng" algn="ctr">
                      <a:solidFill>
                        <a:srgbClr val="08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6350" cap="flat" cmpd="sng" algn="ctr">
                      <a:solidFill>
                        <a:srgbClr val="08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6350" cap="flat" cmpd="sng" algn="ctr">
                      <a:solidFill>
                        <a:srgbClr val="08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404812" cap="flat" cmpd="sng" algn="ctr">
                      <a:solidFill>
                        <a:srgbClr val="FFFFFF"/>
                      </a:solidFill>
                      <a:prstDash val="solid"/>
                      <a:bevel/>
                      <a:headEnd type="none" w="med" len="med"/>
                      <a:tailEnd type="none" w="med" len="med"/>
                    </a:lnR>
                    <a:lnT w="6350" cap="flat" cmpd="sng" algn="ctr">
                      <a:solidFill>
                        <a:srgbClr val="08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2255">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404812" cap="flat" cmpd="sng" algn="ctr">
                      <a:solidFill>
                        <a:srgbClr val="FFFFFF"/>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6350" cap="flat" cmpd="sng" algn="ctr">
                      <a:solidFill>
                        <a:srgbClr val="08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6350" cap="flat" cmpd="sng" algn="ctr">
                      <a:solidFill>
                        <a:srgbClr val="08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404812" cap="flat" cmpd="sng" algn="ctr">
                      <a:solidFill>
                        <a:srgbClr val="FFFFFF"/>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3525">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404812" cap="flat" cmpd="sng" algn="ctr">
                      <a:solidFill>
                        <a:srgbClr val="FFFFFF"/>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6350" cap="flat" cmpd="sng" algn="ctr">
                      <a:solidFill>
                        <a:srgbClr val="08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6350" cap="flat" cmpd="sng" algn="ctr">
                      <a:solidFill>
                        <a:srgbClr val="08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404812" cap="flat" cmpd="sng" algn="ctr">
                      <a:solidFill>
                        <a:srgbClr val="FFFFFF"/>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62255">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404812" cap="flat" cmpd="sng" algn="ctr">
                      <a:solidFill>
                        <a:srgbClr val="FFFFFF"/>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6350" cap="flat" cmpd="sng" algn="ctr">
                      <a:solidFill>
                        <a:srgbClr val="08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6350" cap="flat" cmpd="sng" algn="ctr">
                      <a:solidFill>
                        <a:srgbClr val="08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404812" cap="flat" cmpd="sng" algn="ctr">
                      <a:solidFill>
                        <a:srgbClr val="FFFFFF"/>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64160">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404812" cap="flat" cmpd="sng" algn="ctr">
                      <a:solidFill>
                        <a:srgbClr val="FFFFFF"/>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6350" cap="flat" cmpd="sng" algn="ctr">
                      <a:solidFill>
                        <a:srgbClr val="08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6350" cap="flat" cmpd="sng" algn="ctr">
                      <a:solidFill>
                        <a:srgbClr val="08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404812" cap="flat" cmpd="sng" algn="ctr">
                      <a:solidFill>
                        <a:srgbClr val="FFFFFF"/>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62255">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404812" cap="flat" cmpd="sng" algn="ctr">
                      <a:solidFill>
                        <a:srgbClr val="FFFFFF"/>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6350" cap="flat" cmpd="sng" algn="ctr">
                      <a:solidFill>
                        <a:srgbClr val="08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6350" cap="flat" cmpd="sng" algn="ctr">
                      <a:solidFill>
                        <a:srgbClr val="08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404812" cap="flat" cmpd="sng" algn="ctr">
                      <a:solidFill>
                        <a:srgbClr val="FFFFFF"/>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3525">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404812" cap="flat" cmpd="sng" algn="ctr">
                      <a:solidFill>
                        <a:srgbClr val="FFFFFF"/>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6350" cap="flat" cmpd="sng" algn="ctr">
                      <a:solidFill>
                        <a:srgbClr val="08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6350" cap="flat" cmpd="sng" algn="ctr">
                      <a:solidFill>
                        <a:srgbClr val="08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404812" cap="flat" cmpd="sng" algn="ctr">
                      <a:solidFill>
                        <a:srgbClr val="FFFFFF"/>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62890">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404812" cap="flat" cmpd="sng" algn="ctr">
                      <a:solidFill>
                        <a:srgbClr val="FFFFFF"/>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12700" cap="flat" cmpd="sng" algn="ctr">
                      <a:solidFill>
                        <a:srgbClr val="08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12700" cap="flat" cmpd="sng" algn="ctr">
                      <a:solidFill>
                        <a:srgbClr val="08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6350" cap="flat" cmpd="sng" algn="ctr">
                      <a:solidFill>
                        <a:srgbClr val="08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12700" cap="flat" cmpd="sng" algn="ctr">
                      <a:solidFill>
                        <a:srgbClr val="08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6350" cap="flat" cmpd="sng" algn="ctr">
                      <a:solidFill>
                        <a:srgbClr val="08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404812" cap="flat" cmpd="sng" algn="ctr">
                      <a:solidFill>
                        <a:srgbClr val="FFFFFF"/>
                      </a:solidFill>
                      <a:prstDash val="solid"/>
                      <a:bevel/>
                      <a:headEnd type="none" w="med" len="med"/>
                      <a:tailEnd type="none" w="med" len="med"/>
                    </a:lnR>
                    <a:lnT w="9525" cap="flat" cmpd="sng" algn="ctr">
                      <a:solidFill>
                        <a:srgbClr val="000000"/>
                      </a:solidFill>
                      <a:prstDash val="solid"/>
                      <a:bevel/>
                      <a:headEnd type="none" w="med" len="med"/>
                      <a:tailEnd type="none" w="med" len="med"/>
                    </a:lnT>
                    <a:lnB w="12700" cap="flat" cmpd="sng" algn="ctr">
                      <a:solidFill>
                        <a:srgbClr val="080000"/>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
        <p:nvSpPr>
          <p:cNvPr id="195652" name="文本框 99"/>
          <p:cNvSpPr txBox="1"/>
          <p:nvPr/>
        </p:nvSpPr>
        <p:spPr>
          <a:xfrm>
            <a:off x="6642100" y="4516755"/>
            <a:ext cx="2662555" cy="345440"/>
          </a:xfrm>
          <a:prstGeom prst="rect">
            <a:avLst/>
          </a:prstGeom>
          <a:noFill/>
          <a:ln w="9525">
            <a:noFill/>
          </a:ln>
        </p:spPr>
        <p:txBody>
          <a:bodyPr wrap="square" lIns="68580" tIns="34290" rIns="68580" bIns="34290">
            <a:spAutoFit/>
          </a:bodyPr>
          <a:lstStyle/>
          <a:p>
            <a:pPr algn="ctr" eaLnBrk="1" hangingPunct="1">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表</a:t>
            </a:r>
            <a:r>
              <a:rPr lang="en-US" altLang="zh-CN" sz="1800" dirty="0">
                <a:solidFill>
                  <a:schemeClr val="tx1"/>
                </a:solidFill>
                <a:latin typeface="华文新魏" panose="02010800040101010101" pitchFamily="2" charset="-122"/>
                <a:ea typeface="华文新魏" panose="02010800040101010101" pitchFamily="2" charset="-122"/>
              </a:rPr>
              <a:t>4.2  </a:t>
            </a:r>
            <a:r>
              <a:rPr lang="zh-CN" altLang="en-US" sz="1800" dirty="0">
                <a:solidFill>
                  <a:schemeClr val="tx1"/>
                </a:solidFill>
                <a:latin typeface="华文新魏" panose="02010800040101010101" pitchFamily="2" charset="-122"/>
                <a:ea typeface="华文新魏" panose="02010800040101010101" pitchFamily="2" charset="-122"/>
              </a:rPr>
              <a:t>全加器真值表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3539">
                                            <p:txEl>
                                              <p:pRg st="1" end="1"/>
                                            </p:txEl>
                                          </p:spTgt>
                                        </p:tgtEl>
                                        <p:attrNameLst>
                                          <p:attrName>style.visibility</p:attrName>
                                        </p:attrNameLst>
                                      </p:cBhvr>
                                      <p:to>
                                        <p:strVal val="visible"/>
                                      </p:to>
                                    </p:set>
                                    <p:anim calcmode="lin" valueType="num">
                                      <p:cBhvr additive="base">
                                        <p:cTn id="7" dur="500" fill="hold"/>
                                        <p:tgtEl>
                                          <p:spTgt spid="19353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35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3539">
                                            <p:txEl>
                                              <p:pRg st="2" end="2"/>
                                            </p:txEl>
                                          </p:spTgt>
                                        </p:tgtEl>
                                        <p:attrNameLst>
                                          <p:attrName>style.visibility</p:attrName>
                                        </p:attrNameLst>
                                      </p:cBhvr>
                                      <p:to>
                                        <p:strVal val="visible"/>
                                      </p:to>
                                    </p:set>
                                    <p:anim calcmode="lin" valueType="num">
                                      <p:cBhvr additive="base">
                                        <p:cTn id="13" dur="500" fill="hold"/>
                                        <p:tgtEl>
                                          <p:spTgt spid="19353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35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3539">
                                            <p:txEl>
                                              <p:pRg st="3" end="3"/>
                                            </p:txEl>
                                          </p:spTgt>
                                        </p:tgtEl>
                                        <p:attrNameLst>
                                          <p:attrName>style.visibility</p:attrName>
                                        </p:attrNameLst>
                                      </p:cBhvr>
                                      <p:to>
                                        <p:strVal val="visible"/>
                                      </p:to>
                                    </p:set>
                                    <p:anim calcmode="lin" valueType="num">
                                      <p:cBhvr additive="base">
                                        <p:cTn id="19" dur="500" fill="hold"/>
                                        <p:tgtEl>
                                          <p:spTgt spid="19353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353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26" name="Group 2"/>
          <p:cNvGraphicFramePr>
            <a:graphicFrameLocks noGrp="1"/>
          </p:cNvGraphicFramePr>
          <p:nvPr>
            <p:custDataLst>
              <p:tags r:id="rId1"/>
            </p:custDataLst>
          </p:nvPr>
        </p:nvGraphicFramePr>
        <p:xfrm>
          <a:off x="1474788" y="844550"/>
          <a:ext cx="4214812" cy="3458848"/>
        </p:xfrm>
        <a:graphic>
          <a:graphicData uri="http://schemas.openxmlformats.org/drawingml/2006/table">
            <a:tbl>
              <a:tblPr/>
              <a:tblGrid>
                <a:gridCol w="709612">
                  <a:extLst>
                    <a:ext uri="{9D8B030D-6E8A-4147-A177-3AD203B41FA5}">
                      <a16:colId xmlns:a16="http://schemas.microsoft.com/office/drawing/2014/main" val="20000"/>
                    </a:ext>
                  </a:extLst>
                </a:gridCol>
                <a:gridCol w="885825">
                  <a:extLst>
                    <a:ext uri="{9D8B030D-6E8A-4147-A177-3AD203B41FA5}">
                      <a16:colId xmlns:a16="http://schemas.microsoft.com/office/drawing/2014/main" val="20001"/>
                    </a:ext>
                  </a:extLst>
                </a:gridCol>
                <a:gridCol w="895350">
                  <a:extLst>
                    <a:ext uri="{9D8B030D-6E8A-4147-A177-3AD203B41FA5}">
                      <a16:colId xmlns:a16="http://schemas.microsoft.com/office/drawing/2014/main" val="20002"/>
                    </a:ext>
                  </a:extLst>
                </a:gridCol>
                <a:gridCol w="957263">
                  <a:extLst>
                    <a:ext uri="{9D8B030D-6E8A-4147-A177-3AD203B41FA5}">
                      <a16:colId xmlns:a16="http://schemas.microsoft.com/office/drawing/2014/main" val="20003"/>
                    </a:ext>
                  </a:extLst>
                </a:gridCol>
                <a:gridCol w="766762">
                  <a:extLst>
                    <a:ext uri="{9D8B030D-6E8A-4147-A177-3AD203B41FA5}">
                      <a16:colId xmlns:a16="http://schemas.microsoft.com/office/drawing/2014/main" val="20004"/>
                    </a:ext>
                  </a:extLst>
                </a:gridCol>
              </a:tblGrid>
              <a:tr h="382588">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rPr>
                        <a:t>Ai</a:t>
                      </a:r>
                    </a:p>
                  </a:txBody>
                  <a:tcPr marL="51435" marR="51435" marT="3333" marB="3333" horzOverflow="overflow">
                    <a:lnL w="404812" cap="flat" cmpd="sng" algn="ctr">
                      <a:solidFill>
                        <a:srgbClr val="FFFFFF"/>
                      </a:solidFill>
                      <a:prstDash val="solid"/>
                      <a:bevel/>
                      <a:headEnd type="none" w="med" len="med"/>
                      <a:tailEnd type="none" w="med" len="med"/>
                    </a:lnL>
                    <a:lnR w="9525" cap="flat" cmpd="sng" algn="ctr">
                      <a:solidFill>
                        <a:srgbClr val="000000"/>
                      </a:solidFill>
                      <a:prstDash val="solid"/>
                      <a:bevel/>
                      <a:headEnd type="none" w="med" len="med"/>
                      <a:tailEnd type="none" w="med" len="med"/>
                    </a:lnR>
                    <a:lnT w="12700" cap="flat" cmpd="sng" algn="ctr">
                      <a:solidFill>
                        <a:srgbClr val="080000"/>
                      </a:solidFill>
                      <a:prstDash val="solid"/>
                      <a:bevel/>
                      <a:headEnd type="none" w="med" len="med"/>
                      <a:tailEnd type="none" w="med" len="med"/>
                    </a:lnT>
                    <a:lnB w="6350" cap="flat" cmpd="sng" algn="ctr">
                      <a:solidFill>
                        <a:srgbClr val="08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Bi</a:t>
                      </a:r>
                    </a:p>
                  </a:txBody>
                  <a:tcPr marL="51435" marR="51435" marT="3333" marB="3333" horzOverflow="overflow">
                    <a:lnL w="9525" cap="flat" cmpd="sng" algn="ctr">
                      <a:solidFill>
                        <a:srgbClr val="00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12700" cap="flat" cmpd="sng" algn="ctr">
                      <a:solidFill>
                        <a:srgbClr val="080000"/>
                      </a:solidFill>
                      <a:prstDash val="solid"/>
                      <a:bevel/>
                      <a:headEnd type="none" w="med" len="med"/>
                      <a:tailEnd type="none" w="med" len="med"/>
                    </a:lnT>
                    <a:lnB w="6350" cap="flat" cmpd="sng" algn="ctr">
                      <a:solidFill>
                        <a:srgbClr val="08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Ci-1</a:t>
                      </a:r>
                    </a:p>
                  </a:txBody>
                  <a:tcPr marL="51435" marR="51435" marT="3333" marB="3333" horzOverflow="overflow">
                    <a:lnL w="9525" cap="flat" cmpd="sng" algn="ctr">
                      <a:solidFill>
                        <a:srgbClr val="000000"/>
                      </a:solidFill>
                      <a:prstDash val="solid"/>
                      <a:bevel/>
                      <a:headEnd type="none" w="med" len="med"/>
                      <a:tailEnd type="none" w="med" len="med"/>
                    </a:lnL>
                    <a:lnR w="6350" cap="flat" cmpd="sng" algn="ctr">
                      <a:solidFill>
                        <a:srgbClr val="080000"/>
                      </a:solidFill>
                      <a:prstDash val="solid"/>
                      <a:bevel/>
                      <a:headEnd type="none" w="med" len="med"/>
                      <a:tailEnd type="none" w="med" len="med"/>
                    </a:lnR>
                    <a:lnT w="12700" cap="flat" cmpd="sng" algn="ctr">
                      <a:solidFill>
                        <a:srgbClr val="080000"/>
                      </a:solidFill>
                      <a:prstDash val="solid"/>
                      <a:bevel/>
                      <a:headEnd type="none" w="med" len="med"/>
                      <a:tailEnd type="none" w="med" len="med"/>
                    </a:lnT>
                    <a:lnB w="6350" cap="flat" cmpd="sng" algn="ctr">
                      <a:solidFill>
                        <a:srgbClr val="08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Si</a:t>
                      </a:r>
                    </a:p>
                  </a:txBody>
                  <a:tcPr marL="51435" marR="51435" marT="3333" marB="3333" horzOverflow="overflow">
                    <a:lnL w="6350" cap="flat" cmpd="sng" algn="ctr">
                      <a:solidFill>
                        <a:srgbClr val="08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6350" cap="flat" cmpd="sng" algn="ctr">
                      <a:solidFill>
                        <a:srgbClr val="08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Ci</a:t>
                      </a:r>
                    </a:p>
                  </a:txBody>
                  <a:tcPr marL="51435" marR="51435" marT="3333" marB="3333" horzOverflow="overflow">
                    <a:lnL w="9525" cap="flat" cmpd="sng" algn="ctr">
                      <a:solidFill>
                        <a:srgbClr val="000000"/>
                      </a:solidFill>
                      <a:prstDash val="solid"/>
                      <a:bevel/>
                      <a:headEnd type="none" w="med" len="med"/>
                      <a:tailEnd type="none" w="med" len="med"/>
                    </a:lnL>
                    <a:lnR w="404812" cap="flat" cmpd="sng" algn="ctr">
                      <a:solidFill>
                        <a:srgbClr val="FFFFFF"/>
                      </a:solidFill>
                      <a:prstDash val="solid"/>
                      <a:bevel/>
                      <a:headEnd type="none" w="med" len="med"/>
                      <a:tailEnd type="none" w="med" len="med"/>
                    </a:lnR>
                    <a:lnT w="12700" cap="flat" cmpd="sng" algn="ctr">
                      <a:solidFill>
                        <a:srgbClr val="080000"/>
                      </a:solidFill>
                      <a:prstDash val="solid"/>
                      <a:bevel/>
                      <a:headEnd type="none" w="med" len="med"/>
                      <a:tailEnd type="none" w="med" len="med"/>
                    </a:lnT>
                    <a:lnB w="6350" cap="flat" cmpd="sng" algn="ctr">
                      <a:solidFill>
                        <a:srgbClr val="080000"/>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82588">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404812" cap="flat" cmpd="sng" algn="ctr">
                      <a:solidFill>
                        <a:srgbClr val="FFFFFF"/>
                      </a:solidFill>
                      <a:prstDash val="solid"/>
                      <a:bevel/>
                      <a:headEnd type="none" w="med" len="med"/>
                      <a:tailEnd type="none" w="med" len="med"/>
                    </a:lnL>
                    <a:lnR w="9525" cap="flat" cmpd="sng" algn="ctr">
                      <a:solidFill>
                        <a:srgbClr val="000000"/>
                      </a:solidFill>
                      <a:prstDash val="solid"/>
                      <a:bevel/>
                      <a:headEnd type="none" w="med" len="med"/>
                      <a:tailEnd type="none" w="med" len="med"/>
                    </a:lnR>
                    <a:lnT w="6350" cap="flat" cmpd="sng" algn="ctr">
                      <a:solidFill>
                        <a:srgbClr val="08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6350" cap="flat" cmpd="sng" algn="ctr">
                      <a:solidFill>
                        <a:srgbClr val="08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6350" cap="flat" cmpd="sng" algn="ctr">
                      <a:solidFill>
                        <a:srgbClr val="080000"/>
                      </a:solidFill>
                      <a:prstDash val="solid"/>
                      <a:bevel/>
                      <a:headEnd type="none" w="med" len="med"/>
                      <a:tailEnd type="none" w="med" len="med"/>
                    </a:lnR>
                    <a:lnT w="6350" cap="flat" cmpd="sng" algn="ctr">
                      <a:solidFill>
                        <a:srgbClr val="08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6350" cap="flat" cmpd="sng" algn="ctr">
                      <a:solidFill>
                        <a:srgbClr val="08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6350" cap="flat" cmpd="sng" algn="ctr">
                      <a:solidFill>
                        <a:srgbClr val="08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404812" cap="flat" cmpd="sng" algn="ctr">
                      <a:solidFill>
                        <a:srgbClr val="FFFFFF"/>
                      </a:solidFill>
                      <a:prstDash val="solid"/>
                      <a:bevel/>
                      <a:headEnd type="none" w="med" len="med"/>
                      <a:tailEnd type="none" w="med" len="med"/>
                    </a:lnR>
                    <a:lnT w="6350" cap="flat" cmpd="sng" algn="ctr">
                      <a:solidFill>
                        <a:srgbClr val="08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81000">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404812" cap="flat" cmpd="sng" algn="ctr">
                      <a:solidFill>
                        <a:srgbClr val="FFFFFF"/>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6350" cap="flat" cmpd="sng" algn="ctr">
                      <a:solidFill>
                        <a:srgbClr val="08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6350" cap="flat" cmpd="sng" algn="ctr">
                      <a:solidFill>
                        <a:srgbClr val="08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404812" cap="flat" cmpd="sng" algn="ctr">
                      <a:solidFill>
                        <a:srgbClr val="FFFFFF"/>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82588">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404812" cap="flat" cmpd="sng" algn="ctr">
                      <a:solidFill>
                        <a:srgbClr val="FFFFFF"/>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6350" cap="flat" cmpd="sng" algn="ctr">
                      <a:solidFill>
                        <a:srgbClr val="08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6350" cap="flat" cmpd="sng" algn="ctr">
                      <a:solidFill>
                        <a:srgbClr val="08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404812" cap="flat" cmpd="sng" algn="ctr">
                      <a:solidFill>
                        <a:srgbClr val="FFFFFF"/>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01320">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404812" cap="flat" cmpd="sng" algn="ctr">
                      <a:solidFill>
                        <a:srgbClr val="FFFFFF"/>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6350" cap="flat" cmpd="sng" algn="ctr">
                      <a:solidFill>
                        <a:srgbClr val="08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6350" cap="flat" cmpd="sng" algn="ctr">
                      <a:solidFill>
                        <a:srgbClr val="08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404812" cap="flat" cmpd="sng" algn="ctr">
                      <a:solidFill>
                        <a:srgbClr val="FFFFFF"/>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82588">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404812" cap="flat" cmpd="sng" algn="ctr">
                      <a:solidFill>
                        <a:srgbClr val="FFFFFF"/>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6350" cap="flat" cmpd="sng" algn="ctr">
                      <a:solidFill>
                        <a:srgbClr val="08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6350" cap="flat" cmpd="sng" algn="ctr">
                      <a:solidFill>
                        <a:srgbClr val="08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404812" cap="flat" cmpd="sng" algn="ctr">
                      <a:solidFill>
                        <a:srgbClr val="FFFFFF"/>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81000">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404812" cap="flat" cmpd="sng" algn="ctr">
                      <a:solidFill>
                        <a:srgbClr val="FFFFFF"/>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6350" cap="flat" cmpd="sng" algn="ctr">
                      <a:solidFill>
                        <a:srgbClr val="08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6350" cap="flat" cmpd="sng" algn="ctr">
                      <a:solidFill>
                        <a:srgbClr val="08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404812" cap="flat" cmpd="sng" algn="ctr">
                      <a:solidFill>
                        <a:srgbClr val="FFFFFF"/>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82588">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404812" cap="flat" cmpd="sng" algn="ctr">
                      <a:solidFill>
                        <a:srgbClr val="FFFFFF"/>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9525" cap="flat" cmpd="sng" algn="ctr">
                      <a:solidFill>
                        <a:srgbClr val="000000"/>
                      </a:solidFill>
                      <a:prstDash val="solid"/>
                      <a:bevel/>
                      <a:headEnd type="none" w="med" len="med"/>
                      <a:tailEnd type="none" w="med" len="med"/>
                    </a:lnL>
                    <a:lnR w="6350" cap="flat" cmpd="sng" algn="ctr">
                      <a:solidFill>
                        <a:srgbClr val="08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0</a:t>
                      </a:r>
                    </a:p>
                  </a:txBody>
                  <a:tcPr marL="51435" marR="51435" marT="3333" marB="3333" horzOverflow="overflow">
                    <a:lnL w="6350" cap="flat" cmpd="sng" algn="ctr">
                      <a:solidFill>
                        <a:srgbClr val="08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404812" cap="flat" cmpd="sng" algn="ctr">
                      <a:solidFill>
                        <a:srgbClr val="FFFFFF"/>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82588">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404812" cap="flat" cmpd="sng" algn="ctr">
                      <a:solidFill>
                        <a:srgbClr val="FFFFFF"/>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12700" cap="flat" cmpd="sng" algn="ctr">
                      <a:solidFill>
                        <a:srgbClr val="08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12700" cap="flat" cmpd="sng" algn="ctr">
                      <a:solidFill>
                        <a:srgbClr val="08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6350" cap="flat" cmpd="sng" algn="ctr">
                      <a:solidFill>
                        <a:srgbClr val="08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12700" cap="flat" cmpd="sng" algn="ctr">
                      <a:solidFill>
                        <a:srgbClr val="08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6350" cap="flat" cmpd="sng" algn="ctr">
                      <a:solidFill>
                        <a:srgbClr val="080000"/>
                      </a:solidFill>
                      <a:prstDash val="solid"/>
                      <a:bevel/>
                      <a:headEnd type="none" w="med" len="med"/>
                      <a:tailEnd type="none" w="med" len="med"/>
                    </a:lnL>
                    <a:lnR w="9525" cap="flat" cmpd="sng" algn="ctr">
                      <a:solidFill>
                        <a:srgbClr val="000000"/>
                      </a:solidFill>
                      <a:prstDash val="solid"/>
                      <a:bevel/>
                      <a:headEnd type="none" w="med" len="med"/>
                      <a:tailEnd type="none" w="med" len="med"/>
                    </a:lnR>
                    <a:lnT w="9525" cap="flat" cmpd="sng" algn="ctr">
                      <a:solidFill>
                        <a:srgbClr val="000000"/>
                      </a:solidFill>
                      <a:prstDash val="solid"/>
                      <a:bevel/>
                      <a:headEnd type="none" w="med" len="med"/>
                      <a:tailEnd type="none" w="med" len="med"/>
                    </a:lnT>
                    <a:lnB w="9525" cap="flat" cmpd="sng" algn="ctr">
                      <a:solidFill>
                        <a:srgbClr val="000000"/>
                      </a:solidFill>
                      <a:prstDash val="solid"/>
                      <a:bevel/>
                      <a:headEnd type="none" w="med" len="med"/>
                      <a:tailEnd type="none" w="med" len="med"/>
                    </a:lnB>
                    <a:lnTlToBr>
                      <a:noFill/>
                    </a:lnTlToBr>
                    <a:lnBlToTr>
                      <a:noFill/>
                    </a:lnBlToTr>
                    <a:solidFill>
                      <a:schemeClr val="bg1"/>
                    </a:solidFill>
                  </a:tcPr>
                </a:tc>
                <a:tc>
                  <a:txBody>
                    <a:bodyPr/>
                    <a:lstStyle>
                      <a:lvl1pPr defTabSz="685800" eaLnBrk="0" hangingPunct="0">
                        <a:lnSpc>
                          <a:spcPct val="90000"/>
                        </a:lnSpc>
                        <a:spcBef>
                          <a:spcPts val="750"/>
                        </a:spcBef>
                        <a:defRPr sz="1900">
                          <a:solidFill>
                            <a:schemeClr val="tx1"/>
                          </a:solidFill>
                          <a:latin typeface="Calibri" panose="020F0502020204030204" pitchFamily="34" charset="0"/>
                          <a:ea typeface="宋体" panose="02010600030101010101" pitchFamily="2" charset="-122"/>
                        </a:defRPr>
                      </a:lvl1pPr>
                      <a:lvl2pPr marL="742950" indent="-400050" defTabSz="685800" eaLnBrk="0" hangingPunct="0">
                        <a:lnSpc>
                          <a:spcPct val="90000"/>
                        </a:lnSpc>
                        <a:spcBef>
                          <a:spcPts val="375"/>
                        </a:spcBef>
                        <a:defRPr sz="2400">
                          <a:solidFill>
                            <a:schemeClr val="tx1"/>
                          </a:solidFill>
                          <a:latin typeface="Calibri" panose="020F0502020204030204" pitchFamily="34" charset="0"/>
                          <a:ea typeface="宋体" panose="02010600030101010101" pitchFamily="2" charset="-122"/>
                        </a:defRPr>
                      </a:lvl2pPr>
                      <a:lvl3pPr marL="1143000" indent="-457200" defTabSz="685800" eaLnBrk="0" hangingPunct="0">
                        <a:lnSpc>
                          <a:spcPct val="90000"/>
                        </a:lnSpc>
                        <a:spcBef>
                          <a:spcPts val="375"/>
                        </a:spcBef>
                        <a:defRPr sz="1300">
                          <a:solidFill>
                            <a:schemeClr val="tx1"/>
                          </a:solidFill>
                          <a:latin typeface="Calibri" panose="020F0502020204030204" pitchFamily="34" charset="0"/>
                          <a:ea typeface="宋体" panose="02010600030101010101" pitchFamily="2" charset="-122"/>
                        </a:defRPr>
                      </a:lvl3pPr>
                      <a:lvl4pPr marL="1600200" indent="-5715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4pPr>
                      <a:lvl5pPr marL="2057400" indent="-685800" defTabSz="685800" eaLnBrk="0" hangingPunct="0">
                        <a:lnSpc>
                          <a:spcPct val="90000"/>
                        </a:lnSpc>
                        <a:spcBef>
                          <a:spcPts val="375"/>
                        </a:spcBef>
                        <a:defRPr sz="1100">
                          <a:solidFill>
                            <a:schemeClr val="tx1"/>
                          </a:solidFill>
                          <a:latin typeface="Calibri" panose="020F0502020204030204" pitchFamily="34" charset="0"/>
                          <a:ea typeface="宋体" panose="02010600030101010101" pitchFamily="2" charset="-122"/>
                        </a:defRPr>
                      </a:lvl5pPr>
                      <a:lvl6pPr marL="25146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6pPr>
                      <a:lvl7pPr marL="29718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7pPr>
                      <a:lvl8pPr marL="34290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8pPr>
                      <a:lvl9pPr marL="3886200" indent="-685800" defTabSz="685800" eaLnBrk="0" fontAlgn="base" hangingPunct="0">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ea typeface="宋体" panose="02010600030101010101" pitchFamily="2" charset="-122"/>
                        </a:defRPr>
                      </a:lvl9pPr>
                    </a:lstStyle>
                    <a:p>
                      <a:pPr marL="0" marR="0" lvl="0" indent="0" algn="ctr" defTabSz="6858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000" b="0" i="0" u="none" strike="noStrike" cap="none" normalizeH="0" baseline="0" dirty="0">
                          <a:ln>
                            <a:noFill/>
                          </a:ln>
                          <a:solidFill>
                            <a:schemeClr val="tx1"/>
                          </a:solidFill>
                          <a:effectLst/>
                          <a:latin typeface="Calibri" panose="020F0502020204030204" pitchFamily="34" charset="0"/>
                          <a:ea typeface="宋体" panose="02010600030101010101" pitchFamily="2" charset="-122"/>
                        </a:rPr>
                        <a:t>1</a:t>
                      </a:r>
                    </a:p>
                  </a:txBody>
                  <a:tcPr marL="51435" marR="51435" marT="3333" marB="3333" horzOverflow="overflow">
                    <a:lnL w="9525" cap="flat" cmpd="sng" algn="ctr">
                      <a:solidFill>
                        <a:srgbClr val="000000"/>
                      </a:solidFill>
                      <a:prstDash val="solid"/>
                      <a:bevel/>
                      <a:headEnd type="none" w="med" len="med"/>
                      <a:tailEnd type="none" w="med" len="med"/>
                    </a:lnL>
                    <a:lnR w="404812" cap="flat" cmpd="sng" algn="ctr">
                      <a:solidFill>
                        <a:srgbClr val="FFFFFF"/>
                      </a:solidFill>
                      <a:prstDash val="solid"/>
                      <a:bevel/>
                      <a:headEnd type="none" w="med" len="med"/>
                      <a:tailEnd type="none" w="med" len="med"/>
                    </a:lnR>
                    <a:lnT w="9525" cap="flat" cmpd="sng" algn="ctr">
                      <a:solidFill>
                        <a:srgbClr val="000000"/>
                      </a:solidFill>
                      <a:prstDash val="solid"/>
                      <a:bevel/>
                      <a:headEnd type="none" w="med" len="med"/>
                      <a:tailEnd type="none" w="med" len="med"/>
                    </a:lnT>
                    <a:lnB w="12700" cap="flat" cmpd="sng" algn="ctr">
                      <a:solidFill>
                        <a:srgbClr val="080000"/>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
        <p:nvSpPr>
          <p:cNvPr id="195652" name="文本框 99"/>
          <p:cNvSpPr txBox="1"/>
          <p:nvPr/>
        </p:nvSpPr>
        <p:spPr>
          <a:xfrm>
            <a:off x="1547813" y="4516438"/>
            <a:ext cx="3810000" cy="342900"/>
          </a:xfrm>
          <a:prstGeom prst="rect">
            <a:avLst/>
          </a:prstGeom>
          <a:noFill/>
          <a:ln w="9525">
            <a:noFill/>
          </a:ln>
        </p:spPr>
        <p:txBody>
          <a:bodyPr lIns="68580" tIns="34290" rIns="68580" bIns="34290">
            <a:spAutoFit/>
          </a:bodyPr>
          <a:lstStyle/>
          <a:p>
            <a:pPr algn="ctr" eaLnBrk="1" hangingPunct="1">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表</a:t>
            </a:r>
            <a:r>
              <a:rPr lang="en-US" altLang="zh-CN" sz="1800" dirty="0">
                <a:solidFill>
                  <a:schemeClr val="tx1"/>
                </a:solidFill>
                <a:latin typeface="华文新魏" panose="02010800040101010101" pitchFamily="2" charset="-122"/>
                <a:ea typeface="华文新魏" panose="02010800040101010101" pitchFamily="2" charset="-122"/>
              </a:rPr>
              <a:t>4.2  </a:t>
            </a:r>
            <a:r>
              <a:rPr lang="zh-CN" altLang="en-US" sz="1800" dirty="0">
                <a:solidFill>
                  <a:schemeClr val="tx1"/>
                </a:solidFill>
                <a:latin typeface="华文新魏" panose="02010800040101010101" pitchFamily="2" charset="-122"/>
                <a:ea typeface="华文新魏" panose="02010800040101010101" pitchFamily="2" charset="-122"/>
              </a:rPr>
              <a:t>全加器真值表</a:t>
            </a:r>
          </a:p>
        </p:txBody>
      </p:sp>
      <p:sp>
        <p:nvSpPr>
          <p:cNvPr id="4" name="文本框 99"/>
          <p:cNvSpPr txBox="1"/>
          <p:nvPr/>
        </p:nvSpPr>
        <p:spPr>
          <a:xfrm>
            <a:off x="6011863" y="2284413"/>
            <a:ext cx="2808287" cy="622300"/>
          </a:xfrm>
          <a:prstGeom prst="rect">
            <a:avLst/>
          </a:prstGeom>
          <a:noFill/>
          <a:ln w="9525">
            <a:noFill/>
          </a:ln>
        </p:spPr>
        <p:txBody>
          <a:bodyPr lIns="68580" tIns="34290" rIns="68580" bIns="34290">
            <a:spAutoFit/>
          </a:bodyPr>
          <a:lstStyle/>
          <a:p>
            <a:pPr algn="ctr" eaLnBrk="1" hangingPunct="1">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由一个</a:t>
            </a:r>
            <a:r>
              <a:rPr lang="en-US" altLang="zh-CN" sz="1800" dirty="0">
                <a:solidFill>
                  <a:schemeClr val="tx1"/>
                </a:solidFill>
                <a:latin typeface="华文新魏" panose="02010800040101010101" pitchFamily="2" charset="-122"/>
                <a:ea typeface="华文新魏" panose="02010800040101010101" pitchFamily="2" charset="-122"/>
              </a:rPr>
              <a:t>8x2</a:t>
            </a:r>
            <a:r>
              <a:rPr lang="zh-CN" altLang="en-US" sz="1800" dirty="0">
                <a:solidFill>
                  <a:schemeClr val="tx1"/>
                </a:solidFill>
                <a:latin typeface="华文新魏" panose="02010800040101010101" pitchFamily="2" charset="-122"/>
                <a:ea typeface="华文新魏" panose="02010800040101010101" pitchFamily="2" charset="-122"/>
              </a:rPr>
              <a:t>的</a:t>
            </a:r>
            <a:r>
              <a:rPr lang="en-US" altLang="zh-CN" sz="1800" dirty="0">
                <a:solidFill>
                  <a:schemeClr val="tx1"/>
                </a:solidFill>
                <a:latin typeface="华文新魏" panose="02010800040101010101" pitchFamily="2" charset="-122"/>
                <a:ea typeface="华文新魏" panose="02010800040101010101" pitchFamily="2" charset="-122"/>
              </a:rPr>
              <a:t>SRAM</a:t>
            </a:r>
            <a:r>
              <a:rPr lang="zh-CN" altLang="en-US" sz="1800" dirty="0">
                <a:solidFill>
                  <a:schemeClr val="tx1"/>
                </a:solidFill>
                <a:latin typeface="华文新魏" panose="02010800040101010101" pitchFamily="2" charset="-122"/>
                <a:ea typeface="华文新魏" panose="02010800040101010101" pitchFamily="2" charset="-122"/>
              </a:rPr>
              <a:t>实现</a:t>
            </a:r>
            <a:endParaRPr lang="en-US" altLang="zh-CN" sz="1800" dirty="0">
              <a:solidFill>
                <a:schemeClr val="tx1"/>
              </a:solidFill>
              <a:latin typeface="华文新魏" panose="02010800040101010101" pitchFamily="2" charset="-122"/>
              <a:ea typeface="华文新魏" panose="02010800040101010101" pitchFamily="2" charset="-122"/>
            </a:endParaRPr>
          </a:p>
          <a:p>
            <a:pPr algn="ctr" eaLnBrk="1" hangingPunct="1">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或由两个</a:t>
            </a:r>
            <a:r>
              <a:rPr lang="en-US" altLang="zh-CN" sz="1800" dirty="0">
                <a:solidFill>
                  <a:schemeClr val="tx1"/>
                </a:solidFill>
                <a:latin typeface="华文新魏" panose="02010800040101010101" pitchFamily="2" charset="-122"/>
                <a:ea typeface="华文新魏" panose="02010800040101010101" pitchFamily="2" charset="-122"/>
              </a:rPr>
              <a:t>8x1</a:t>
            </a:r>
            <a:r>
              <a:rPr lang="zh-CN" altLang="en-US" sz="1800" dirty="0">
                <a:solidFill>
                  <a:schemeClr val="tx1"/>
                </a:solidFill>
                <a:latin typeface="华文新魏" panose="02010800040101010101" pitchFamily="2" charset="-122"/>
                <a:ea typeface="华文新魏" panose="02010800040101010101" pitchFamily="2" charset="-122"/>
              </a:rPr>
              <a:t>的</a:t>
            </a:r>
            <a:r>
              <a:rPr lang="en-US" altLang="zh-CN" sz="1800" dirty="0">
                <a:solidFill>
                  <a:schemeClr val="tx1"/>
                </a:solidFill>
                <a:latin typeface="华文新魏" panose="02010800040101010101" pitchFamily="2" charset="-122"/>
                <a:ea typeface="华文新魏" panose="02010800040101010101" pitchFamily="2" charset="-122"/>
              </a:rPr>
              <a:t>SRAM</a:t>
            </a:r>
            <a:r>
              <a:rPr lang="zh-CN" altLang="en-US" sz="1800" dirty="0">
                <a:solidFill>
                  <a:schemeClr val="tx1"/>
                </a:solidFill>
                <a:latin typeface="华文新魏" panose="02010800040101010101" pitchFamily="2" charset="-122"/>
                <a:ea typeface="华文新魏" panose="02010800040101010101" pitchFamily="2" charset="-122"/>
              </a:rPr>
              <a:t>实现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文本框 3"/>
          <p:cNvSpPr txBox="1"/>
          <p:nvPr/>
        </p:nvSpPr>
        <p:spPr>
          <a:xfrm>
            <a:off x="511810" y="681355"/>
            <a:ext cx="8200390" cy="4194810"/>
          </a:xfrm>
          <a:prstGeom prst="rect">
            <a:avLst/>
          </a:prstGeom>
          <a:noFill/>
          <a:ln w="9525">
            <a:noFill/>
          </a:ln>
        </p:spPr>
        <p:txBody>
          <a:bodyPr wrap="square" lIns="68580" tIns="34290" rIns="68580" bIns="34290">
            <a:noAutofit/>
          </a:bodyPr>
          <a:lstStyle/>
          <a:p>
            <a:pPr eaLnBrk="1" hangingPunct="1">
              <a:lnSpc>
                <a:spcPct val="190000"/>
              </a:lnSpc>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    在理论上，只要能够增加输入地址线扩大存储器容量，查找表就可以实现任意多个输入的函数。每增加一个输入项，查找表SRAM的容量就需要扩大一倍。但事实上，查找表的规模受到技术和经济因素的限制。</a:t>
            </a:r>
            <a:r>
              <a:rPr lang="zh-CN" altLang="en-US" sz="1800" dirty="0">
                <a:solidFill>
                  <a:srgbClr val="FF0000"/>
                </a:solidFill>
                <a:latin typeface="华文新魏" panose="02010800040101010101" pitchFamily="2" charset="-122"/>
                <a:ea typeface="华文新魏" panose="02010800040101010101" pitchFamily="2" charset="-122"/>
              </a:rPr>
              <a:t>当输入项超过5个时，SRAM容量的增加就会变得非常困难</a:t>
            </a:r>
            <a:r>
              <a:rPr lang="zh-CN" altLang="en-US" sz="1800" dirty="0">
                <a:solidFill>
                  <a:schemeClr val="tx1"/>
                </a:solidFill>
                <a:latin typeface="华文新魏" panose="02010800040101010101" pitchFamily="2" charset="-122"/>
                <a:ea typeface="华文新魏" panose="02010800040101010101" pitchFamily="2" charset="-122"/>
              </a:rPr>
              <a:t>。因此，实际器件的输入项大多数不超过5个，对多于5个输入项的逻辑函数则由多个查找表逻辑块组合或级联实现。此时，还需要进行逻辑分割，即需要变换逻辑函数，以适应查找表的结构要求。</a:t>
            </a:r>
          </a:p>
          <a:p>
            <a:pPr eaLnBrk="1" hangingPunct="1">
              <a:lnSpc>
                <a:spcPct val="190000"/>
              </a:lnSpc>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    至于逻辑函数如何才能用最少数目的查找表实现，这是一个求最优解的问题，针对具体的结构有相应的算法来解决，这在EDA技术中属于</a:t>
            </a:r>
            <a:r>
              <a:rPr lang="zh-CN" altLang="en-US" sz="1800" dirty="0">
                <a:solidFill>
                  <a:srgbClr val="FF0000"/>
                </a:solidFill>
                <a:latin typeface="华文新魏" panose="02010800040101010101" pitchFamily="2" charset="-122"/>
                <a:ea typeface="华文新魏" panose="02010800040101010101" pitchFamily="2" charset="-122"/>
              </a:rPr>
              <a:t>逻辑综合</a:t>
            </a:r>
            <a:r>
              <a:rPr lang="zh-CN" altLang="en-US" sz="1800" dirty="0">
                <a:solidFill>
                  <a:schemeClr val="tx1"/>
                </a:solidFill>
                <a:latin typeface="华文新魏" panose="02010800040101010101" pitchFamily="2" charset="-122"/>
                <a:ea typeface="华文新魏" panose="02010800040101010101" pitchFamily="2" charset="-122"/>
              </a:rPr>
              <a:t>的范畴。</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文本框 4"/>
          <p:cNvSpPr txBox="1"/>
          <p:nvPr/>
        </p:nvSpPr>
        <p:spPr>
          <a:xfrm>
            <a:off x="463550" y="977900"/>
            <a:ext cx="8140700" cy="3669665"/>
          </a:xfrm>
          <a:prstGeom prst="rect">
            <a:avLst/>
          </a:prstGeom>
          <a:noFill/>
          <a:ln w="9525">
            <a:noFill/>
          </a:ln>
        </p:spPr>
        <p:txBody>
          <a:bodyPr lIns="68580" tIns="34290" rIns="68580" bIns="34290">
            <a:spAutoFit/>
          </a:bodyPr>
          <a:lstStyle/>
          <a:p>
            <a:pPr eaLnBrk="1" hangingPunct="1">
              <a:lnSpc>
                <a:spcPct val="13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2）</a:t>
            </a:r>
            <a:r>
              <a:rPr lang="zh-CN" altLang="en-US" dirty="0">
                <a:solidFill>
                  <a:srgbClr val="FF0066"/>
                </a:solidFill>
                <a:latin typeface="华文新魏" panose="02010800040101010101" pitchFamily="2" charset="-122"/>
                <a:ea typeface="华文新魏" panose="02010800040101010101" pitchFamily="2" charset="-122"/>
              </a:rPr>
              <a:t>多路开关型FPGA结构</a:t>
            </a:r>
          </a:p>
          <a:p>
            <a:pPr eaLnBrk="1" hangingPunct="1">
              <a:lnSpc>
                <a:spcPct val="13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 在多路开关型FPGA中，可编程逻辑块是可配置的多路开关。</a:t>
            </a:r>
            <a:r>
              <a:rPr lang="zh-CN" altLang="en-US" u="sng" dirty="0">
                <a:solidFill>
                  <a:schemeClr val="tx1"/>
                </a:solidFill>
                <a:latin typeface="华文新魏" panose="02010800040101010101" pitchFamily="2" charset="-122"/>
                <a:ea typeface="华文新魏" panose="02010800040101010101" pitchFamily="2" charset="-122"/>
              </a:rPr>
              <a:t>利用多路开关的特性对多路开关的输入和选择信号进行配置，接到固定电平或输入信号上，从而实现不同的逻辑功能。这就是大家已经熟悉的多路选择器的功能。</a:t>
            </a:r>
            <a:r>
              <a:rPr lang="zh-CN" altLang="en-US" dirty="0">
                <a:solidFill>
                  <a:schemeClr val="tx1"/>
                </a:solidFill>
                <a:latin typeface="华文新魏" panose="02010800040101010101" pitchFamily="2" charset="-122"/>
                <a:ea typeface="华文新魏" panose="02010800040101010101" pitchFamily="2" charset="-122"/>
              </a:rPr>
              <a:t>比如，对于一个2选1多路选择器，假设选择端的输入信号为S，2个输入信号分别为A和B，则输出函数为F=SA+</a:t>
            </a:r>
            <a:r>
              <a:rPr lang="en-US" altLang="zh-CN" dirty="0">
                <a:solidFill>
                  <a:schemeClr val="tx1"/>
                </a:solidFill>
                <a:latin typeface="华文新魏" panose="02010800040101010101" pitchFamily="2" charset="-122"/>
                <a:ea typeface="华文新魏" panose="02010800040101010101" pitchFamily="2" charset="-122"/>
              </a:rPr>
              <a:t>S</a:t>
            </a:r>
            <a:r>
              <a:rPr lang="zh-CN" altLang="en-US" dirty="0">
                <a:solidFill>
                  <a:schemeClr val="tx1"/>
                </a:solidFill>
                <a:latin typeface="华文新魏" panose="02010800040101010101" pitchFamily="2" charset="-122"/>
                <a:ea typeface="华文新魏" panose="02010800040101010101" pitchFamily="2" charset="-122"/>
              </a:rPr>
              <a:t>B。如果把多个多路选择器连接起来，就可以实现数目巨大的逻辑函数。</a:t>
            </a:r>
          </a:p>
          <a:p>
            <a:pPr eaLnBrk="1" hangingPunct="1">
              <a:lnSpc>
                <a:spcPct val="13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 假设，多路开关型FPGA的基本宏单元由3个二输入的多路开关和一个或门组成，如图4.34所示。</a:t>
            </a:r>
          </a:p>
        </p:txBody>
      </p:sp>
      <p:cxnSp>
        <p:nvCxnSpPr>
          <p:cNvPr id="199684" name="直接连接符 2"/>
          <p:cNvCxnSpPr/>
          <p:nvPr/>
        </p:nvCxnSpPr>
        <p:spPr>
          <a:xfrm>
            <a:off x="5830888" y="3052763"/>
            <a:ext cx="144462" cy="0"/>
          </a:xfrm>
          <a:prstGeom prst="line">
            <a:avLst/>
          </a:prstGeom>
          <a:ln w="19050" cap="flat" cmpd="sng">
            <a:solidFill>
              <a:schemeClr val="tx1"/>
            </a:solidFill>
            <a:prstDash val="solid"/>
            <a:headEnd type="none" w="med" len="med"/>
            <a:tailEnd type="none" w="med" len="med"/>
          </a:ln>
        </p:spPr>
      </p:cxnSp>
      <p:pic>
        <p:nvPicPr>
          <p:cNvPr id="199685" name="图片 1"/>
          <p:cNvPicPr>
            <a:picLocks noChangeAspect="1"/>
          </p:cNvPicPr>
          <p:nvPr/>
        </p:nvPicPr>
        <p:blipFill>
          <a:blip r:embed="rId3"/>
          <a:stretch>
            <a:fillRect/>
          </a:stretch>
        </p:blipFill>
        <p:spPr>
          <a:xfrm>
            <a:off x="5056505" y="3019425"/>
            <a:ext cx="1036320" cy="325120"/>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730" name="图片 -2147482590" descr="4-34"/>
          <p:cNvPicPr>
            <a:picLocks noChangeAspect="1"/>
          </p:cNvPicPr>
          <p:nvPr/>
        </p:nvPicPr>
        <p:blipFill>
          <a:blip r:embed="rId3"/>
          <a:stretch>
            <a:fillRect/>
          </a:stretch>
        </p:blipFill>
        <p:spPr>
          <a:xfrm>
            <a:off x="1114425" y="1060450"/>
            <a:ext cx="3752850" cy="1649413"/>
          </a:xfrm>
          <a:prstGeom prst="rect">
            <a:avLst/>
          </a:prstGeom>
          <a:noFill/>
          <a:ln w="9525">
            <a:noFill/>
          </a:ln>
        </p:spPr>
      </p:pic>
      <p:sp>
        <p:nvSpPr>
          <p:cNvPr id="201731" name="文本框 3"/>
          <p:cNvSpPr txBox="1"/>
          <p:nvPr/>
        </p:nvSpPr>
        <p:spPr>
          <a:xfrm>
            <a:off x="1044575" y="628650"/>
            <a:ext cx="3670300" cy="342900"/>
          </a:xfrm>
          <a:prstGeom prst="rect">
            <a:avLst/>
          </a:prstGeom>
          <a:noFill/>
          <a:ln w="9525">
            <a:noFill/>
          </a:ln>
        </p:spPr>
        <p:txBody>
          <a:bodyPr lIns="68580" tIns="34290" rIns="68580" bIns="34290">
            <a:spAutoFit/>
          </a:bodyPr>
          <a:lstStyle/>
          <a:p>
            <a:pPr eaLnBrk="1" hangingPunct="1">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图4.34  多路开关型FPGA逻辑块</a:t>
            </a:r>
          </a:p>
        </p:txBody>
      </p:sp>
      <p:sp>
        <p:nvSpPr>
          <p:cNvPr id="201732" name="文本框 5"/>
          <p:cNvSpPr txBox="1"/>
          <p:nvPr/>
        </p:nvSpPr>
        <p:spPr>
          <a:xfrm>
            <a:off x="304800" y="2703513"/>
            <a:ext cx="8820150" cy="2203450"/>
          </a:xfrm>
          <a:prstGeom prst="rect">
            <a:avLst/>
          </a:prstGeom>
          <a:noFill/>
          <a:ln w="9525">
            <a:noFill/>
          </a:ln>
        </p:spPr>
        <p:txBody>
          <a:bodyPr lIns="68580" tIns="34290" rIns="68580" bIns="34290">
            <a:spAutoFit/>
          </a:bodyPr>
          <a:lstStyle/>
          <a:p>
            <a:pPr eaLnBrk="1" hangingPunct="1">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这个宏单元共有8个输入和1个输出，可以实现的函数为：</a:t>
            </a:r>
          </a:p>
          <a:p>
            <a:pPr eaLnBrk="1" hangingPunct="1">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F=（ </a:t>
            </a:r>
            <a:r>
              <a:rPr lang="zh-CN" altLang="en-US" dirty="0">
                <a:solidFill>
                  <a:schemeClr val="tx1"/>
                </a:solidFill>
                <a:latin typeface="Calibri" panose="020F0502020204030204" pitchFamily="34" charset="0"/>
              </a:rPr>
              <a:t>S3+S4</a:t>
            </a:r>
            <a:r>
              <a:rPr lang="zh-CN" altLang="en-US" dirty="0">
                <a:latin typeface="Calibri" panose="020F0502020204030204" pitchFamily="34" charset="0"/>
              </a:rPr>
              <a:t> </a:t>
            </a:r>
            <a:r>
              <a:rPr lang="zh-CN" altLang="en-US" dirty="0">
                <a:solidFill>
                  <a:schemeClr val="tx1"/>
                </a:solidFill>
                <a:latin typeface="华文新魏" panose="02010800040101010101" pitchFamily="2" charset="-122"/>
                <a:ea typeface="华文新魏" panose="02010800040101010101" pitchFamily="2" charset="-122"/>
              </a:rPr>
              <a:t>）（ </a:t>
            </a:r>
            <a:r>
              <a:rPr lang="zh-CN" altLang="en-US" dirty="0">
                <a:solidFill>
                  <a:schemeClr val="tx1"/>
                </a:solidFill>
                <a:latin typeface="Calibri" panose="020F0502020204030204" pitchFamily="34" charset="0"/>
              </a:rPr>
              <a:t>S1</a:t>
            </a:r>
            <a:r>
              <a:rPr lang="zh-CN" altLang="en-US" dirty="0">
                <a:latin typeface="Calibri" panose="020F0502020204030204" pitchFamily="34" charset="0"/>
              </a:rPr>
              <a:t> </a:t>
            </a:r>
            <a:r>
              <a:rPr lang="zh-CN" altLang="en-US" dirty="0">
                <a:solidFill>
                  <a:schemeClr val="tx1"/>
                </a:solidFill>
                <a:latin typeface="华文新魏" panose="02010800040101010101" pitchFamily="2" charset="-122"/>
                <a:ea typeface="华文新魏" panose="02010800040101010101" pitchFamily="2" charset="-122"/>
              </a:rPr>
              <a:t>W+S1X）+（S3+S4）（ </a:t>
            </a:r>
            <a:r>
              <a:rPr lang="zh-CN" altLang="en-US" dirty="0">
                <a:solidFill>
                  <a:schemeClr val="tx1"/>
                </a:solidFill>
                <a:latin typeface="Calibri" panose="020F0502020204030204" pitchFamily="34" charset="0"/>
              </a:rPr>
              <a:t>S</a:t>
            </a:r>
            <a:r>
              <a:rPr lang="en-US" altLang="zh-CN" dirty="0">
                <a:solidFill>
                  <a:schemeClr val="tx1"/>
                </a:solidFill>
                <a:latin typeface="Calibri" panose="020F0502020204030204" pitchFamily="34" charset="0"/>
              </a:rPr>
              <a:t>2</a:t>
            </a:r>
            <a:r>
              <a:rPr lang="en-US" altLang="zh-CN" dirty="0">
                <a:latin typeface="Calibri" panose="020F0502020204030204" pitchFamily="34" charset="0"/>
              </a:rPr>
              <a:t> </a:t>
            </a:r>
            <a:r>
              <a:rPr lang="en-US" altLang="zh-CN" dirty="0">
                <a:solidFill>
                  <a:schemeClr val="tx1"/>
                </a:solidFill>
                <a:latin typeface="华文新魏" panose="02010800040101010101" pitchFamily="2" charset="-122"/>
                <a:ea typeface="华文新魏" panose="02010800040101010101" pitchFamily="2" charset="-122"/>
              </a:rPr>
              <a:t>Y+S2Z</a:t>
            </a:r>
            <a:r>
              <a:rPr lang="zh-CN" altLang="en-US" dirty="0">
                <a:solidFill>
                  <a:schemeClr val="tx1"/>
                </a:solidFill>
                <a:latin typeface="华文新魏" panose="02010800040101010101" pitchFamily="2" charset="-122"/>
                <a:ea typeface="华文新魏" panose="02010800040101010101" pitchFamily="2" charset="-122"/>
              </a:rPr>
              <a:t>）</a:t>
            </a:r>
          </a:p>
          <a:p>
            <a:pPr eaLnBrk="1" hangingPunct="1">
              <a:buFont typeface="Arial" panose="020B0604020202020204" pitchFamily="34" charset="0"/>
            </a:pPr>
            <a:r>
              <a:rPr lang="zh-CN" altLang="en-US" dirty="0">
                <a:solidFill>
                  <a:srgbClr val="FF0000"/>
                </a:solidFill>
                <a:latin typeface="华文新魏" panose="02010800040101010101" pitchFamily="2" charset="-122"/>
                <a:ea typeface="华文新魏" panose="02010800040101010101" pitchFamily="2" charset="-122"/>
              </a:rPr>
              <a:t>对8个输入变量进行配置时，最多可实现702种逻辑函数。</a:t>
            </a:r>
          </a:p>
          <a:p>
            <a:pPr eaLnBrk="1" hangingPunct="1">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当W=Ai，X= </a:t>
            </a:r>
            <a:r>
              <a:rPr lang="zh-CN" altLang="en-US" dirty="0">
                <a:solidFill>
                  <a:schemeClr val="tx1"/>
                </a:solidFill>
                <a:latin typeface="Calibri" panose="020F0502020204030204" pitchFamily="34" charset="0"/>
              </a:rPr>
              <a:t>Ai</a:t>
            </a:r>
            <a:r>
              <a:rPr lang="zh-CN" altLang="en-US" dirty="0">
                <a:latin typeface="Calibri" panose="020F0502020204030204" pitchFamily="34" charset="0"/>
              </a:rPr>
              <a:t> </a:t>
            </a:r>
            <a:r>
              <a:rPr lang="zh-CN" altLang="en-US" dirty="0">
                <a:solidFill>
                  <a:schemeClr val="tx1"/>
                </a:solidFill>
                <a:latin typeface="华文新魏" panose="02010800040101010101" pitchFamily="2" charset="-122"/>
                <a:ea typeface="华文新魏" panose="02010800040101010101" pitchFamily="2" charset="-122"/>
              </a:rPr>
              <a:t>，S1=Bi，Y= </a:t>
            </a:r>
            <a:r>
              <a:rPr lang="zh-CN" altLang="en-US" dirty="0">
                <a:solidFill>
                  <a:schemeClr val="tx1"/>
                </a:solidFill>
                <a:latin typeface="Calibri" panose="020F0502020204030204" pitchFamily="34" charset="0"/>
              </a:rPr>
              <a:t>Ai</a:t>
            </a:r>
            <a:r>
              <a:rPr lang="zh-CN" altLang="en-US" dirty="0">
                <a:latin typeface="Calibri" panose="020F0502020204030204" pitchFamily="34" charset="0"/>
              </a:rPr>
              <a:t> </a:t>
            </a:r>
            <a:r>
              <a:rPr lang="zh-CN" altLang="en-US" dirty="0">
                <a:solidFill>
                  <a:schemeClr val="tx1"/>
                </a:solidFill>
                <a:latin typeface="华文新魏" panose="02010800040101010101" pitchFamily="2" charset="-122"/>
                <a:ea typeface="华文新魏" panose="02010800040101010101" pitchFamily="2" charset="-122"/>
              </a:rPr>
              <a:t>，Z=Ai，S2=Bi，S3=Ci-1，S4=0时，输出是：</a:t>
            </a:r>
          </a:p>
          <a:p>
            <a:pPr eaLnBrk="1" hangingPunct="1">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F=Si=（ </a:t>
            </a:r>
            <a:r>
              <a:rPr lang="zh-CN" altLang="en-US" dirty="0">
                <a:solidFill>
                  <a:schemeClr val="tx1"/>
                </a:solidFill>
                <a:latin typeface="Calibri" panose="020F0502020204030204" pitchFamily="34" charset="0"/>
              </a:rPr>
              <a:t>Ci-1</a:t>
            </a:r>
            <a:r>
              <a:rPr lang="zh-CN" altLang="en-US" dirty="0">
                <a:latin typeface="Calibri" panose="020F0502020204030204" pitchFamily="34" charset="0"/>
              </a:rPr>
              <a:t> </a:t>
            </a:r>
            <a:r>
              <a:rPr lang="en-US" altLang="zh-CN" dirty="0">
                <a:solidFill>
                  <a:schemeClr val="tx1"/>
                </a:solidFill>
                <a:latin typeface="Calibri" panose="020F0502020204030204" pitchFamily="34" charset="0"/>
              </a:rPr>
              <a:t>+0</a:t>
            </a:r>
            <a:r>
              <a:rPr lang="zh-CN" altLang="en-US" dirty="0">
                <a:solidFill>
                  <a:schemeClr val="tx1"/>
                </a:solidFill>
                <a:latin typeface="华文新魏" panose="02010800040101010101" pitchFamily="2" charset="-122"/>
                <a:ea typeface="华文新魏" panose="02010800040101010101" pitchFamily="2" charset="-122"/>
              </a:rPr>
              <a:t>）（ </a:t>
            </a:r>
            <a:r>
              <a:rPr lang="zh-CN" altLang="en-US" dirty="0">
                <a:solidFill>
                  <a:schemeClr val="tx1"/>
                </a:solidFill>
                <a:latin typeface="Calibri" panose="020F0502020204030204" pitchFamily="34" charset="0"/>
              </a:rPr>
              <a:t>Bi</a:t>
            </a:r>
            <a:r>
              <a:rPr lang="zh-CN" altLang="en-US" dirty="0">
                <a:latin typeface="Calibri" panose="020F0502020204030204" pitchFamily="34" charset="0"/>
              </a:rPr>
              <a:t> </a:t>
            </a:r>
            <a:r>
              <a:rPr lang="zh-CN" altLang="en-US" dirty="0">
                <a:solidFill>
                  <a:schemeClr val="tx1"/>
                </a:solidFill>
                <a:latin typeface="华文新魏" panose="02010800040101010101" pitchFamily="2" charset="-122"/>
                <a:ea typeface="华文新魏" panose="02010800040101010101" pitchFamily="2" charset="-122"/>
              </a:rPr>
              <a:t>Ai+Bi </a:t>
            </a:r>
            <a:r>
              <a:rPr lang="zh-CN" altLang="en-US" dirty="0">
                <a:solidFill>
                  <a:schemeClr val="tx1"/>
                </a:solidFill>
                <a:latin typeface="Calibri" panose="020F0502020204030204" pitchFamily="34" charset="0"/>
              </a:rPr>
              <a:t>Ai</a:t>
            </a:r>
            <a:r>
              <a:rPr lang="zh-CN" altLang="en-US" dirty="0">
                <a:latin typeface="Calibri" panose="020F0502020204030204" pitchFamily="34" charset="0"/>
              </a:rPr>
              <a:t> </a:t>
            </a:r>
            <a:r>
              <a:rPr lang="zh-CN" altLang="en-US" dirty="0">
                <a:solidFill>
                  <a:schemeClr val="tx1"/>
                </a:solidFill>
                <a:latin typeface="华文新魏" panose="02010800040101010101" pitchFamily="2" charset="-122"/>
                <a:ea typeface="华文新魏" panose="02010800040101010101" pitchFamily="2" charset="-122"/>
              </a:rPr>
              <a:t>）+（ </a:t>
            </a:r>
            <a:r>
              <a:rPr lang="zh-CN" altLang="en-US" dirty="0">
                <a:solidFill>
                  <a:schemeClr val="tx1"/>
                </a:solidFill>
                <a:latin typeface="Calibri" panose="020F0502020204030204" pitchFamily="34" charset="0"/>
              </a:rPr>
              <a:t>Ci-1</a:t>
            </a:r>
            <a:r>
              <a:rPr lang="zh-CN" altLang="en-US" dirty="0">
                <a:latin typeface="Calibri" panose="020F0502020204030204" pitchFamily="34" charset="0"/>
              </a:rPr>
              <a:t> </a:t>
            </a:r>
            <a:r>
              <a:rPr lang="en-US" altLang="zh-CN" dirty="0">
                <a:solidFill>
                  <a:schemeClr val="tx1"/>
                </a:solidFill>
                <a:latin typeface="Calibri" panose="020F0502020204030204" pitchFamily="34" charset="0"/>
              </a:rPr>
              <a:t>+0</a:t>
            </a:r>
            <a:r>
              <a:rPr lang="zh-CN" altLang="en-US" dirty="0">
                <a:latin typeface="Calibri" panose="020F0502020204030204" pitchFamily="34" charset="0"/>
              </a:rPr>
              <a:t> </a:t>
            </a:r>
            <a:r>
              <a:rPr lang="zh-CN" altLang="en-US" dirty="0">
                <a:solidFill>
                  <a:schemeClr val="tx1"/>
                </a:solidFill>
                <a:latin typeface="华文新魏" panose="02010800040101010101" pitchFamily="2" charset="-122"/>
                <a:ea typeface="华文新魏" panose="02010800040101010101" pitchFamily="2" charset="-122"/>
              </a:rPr>
              <a:t>）（ </a:t>
            </a:r>
            <a:r>
              <a:rPr lang="zh-CN" altLang="en-US" dirty="0">
                <a:solidFill>
                  <a:schemeClr val="tx1"/>
                </a:solidFill>
                <a:latin typeface="Calibri" panose="020F0502020204030204" pitchFamily="34" charset="0"/>
              </a:rPr>
              <a:t>Bi Ai</a:t>
            </a:r>
            <a:r>
              <a:rPr lang="zh-CN" altLang="en-US" dirty="0">
                <a:latin typeface="Calibri" panose="020F0502020204030204" pitchFamily="34" charset="0"/>
              </a:rPr>
              <a:t> </a:t>
            </a:r>
            <a:r>
              <a:rPr lang="zh-CN" altLang="en-US" dirty="0">
                <a:solidFill>
                  <a:schemeClr val="tx1"/>
                </a:solidFill>
                <a:latin typeface="华文新魏" panose="02010800040101010101" pitchFamily="2" charset="-122"/>
                <a:ea typeface="华文新魏" panose="02010800040101010101" pitchFamily="2" charset="-122"/>
              </a:rPr>
              <a:t>+BiAi）=Ai⊕Bi⊕Ci</a:t>
            </a:r>
          </a:p>
          <a:p>
            <a:pPr eaLnBrk="1" hangingPunct="1">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这个F相当于全加器的本地和。</a:t>
            </a:r>
          </a:p>
        </p:txBody>
      </p:sp>
      <p:sp>
        <p:nvSpPr>
          <p:cNvPr id="201733" name="Line 6"/>
          <p:cNvSpPr/>
          <p:nvPr/>
        </p:nvSpPr>
        <p:spPr>
          <a:xfrm>
            <a:off x="971550" y="3076575"/>
            <a:ext cx="792163" cy="0"/>
          </a:xfrm>
          <a:prstGeom prst="line">
            <a:avLst/>
          </a:prstGeom>
          <a:ln w="19050" cap="flat" cmpd="sng">
            <a:solidFill>
              <a:schemeClr val="tx1"/>
            </a:solidFill>
            <a:prstDash val="solid"/>
            <a:headEnd type="none" w="med" len="med"/>
            <a:tailEnd type="none" w="med" len="med"/>
          </a:ln>
        </p:spPr>
      </p:sp>
      <p:sp>
        <p:nvSpPr>
          <p:cNvPr id="201734" name="Line 7"/>
          <p:cNvSpPr/>
          <p:nvPr/>
        </p:nvSpPr>
        <p:spPr>
          <a:xfrm>
            <a:off x="2197100" y="3076575"/>
            <a:ext cx="287338" cy="0"/>
          </a:xfrm>
          <a:prstGeom prst="line">
            <a:avLst/>
          </a:prstGeom>
          <a:ln w="19050" cap="flat" cmpd="sng">
            <a:solidFill>
              <a:schemeClr val="tx1"/>
            </a:solidFill>
            <a:prstDash val="solid"/>
            <a:headEnd type="none" w="med" len="med"/>
            <a:tailEnd type="none" w="med" len="med"/>
          </a:ln>
        </p:spPr>
      </p:sp>
      <p:sp>
        <p:nvSpPr>
          <p:cNvPr id="201735" name="Line 8"/>
          <p:cNvSpPr/>
          <p:nvPr/>
        </p:nvSpPr>
        <p:spPr>
          <a:xfrm>
            <a:off x="5292725" y="3081338"/>
            <a:ext cx="288925" cy="0"/>
          </a:xfrm>
          <a:prstGeom prst="line">
            <a:avLst/>
          </a:prstGeom>
          <a:ln w="19050" cap="flat" cmpd="sng">
            <a:solidFill>
              <a:schemeClr val="tx1"/>
            </a:solidFill>
            <a:prstDash val="solid"/>
            <a:headEnd type="none" w="med" len="med"/>
            <a:tailEnd type="none" w="med" len="med"/>
          </a:ln>
        </p:spPr>
      </p:sp>
      <p:sp>
        <p:nvSpPr>
          <p:cNvPr id="201736" name="Line 9"/>
          <p:cNvSpPr/>
          <p:nvPr/>
        </p:nvSpPr>
        <p:spPr>
          <a:xfrm>
            <a:off x="1970088" y="3687763"/>
            <a:ext cx="287337" cy="0"/>
          </a:xfrm>
          <a:prstGeom prst="line">
            <a:avLst/>
          </a:prstGeom>
          <a:ln w="19050" cap="flat" cmpd="sng">
            <a:solidFill>
              <a:schemeClr val="tx1"/>
            </a:solidFill>
            <a:prstDash val="solid"/>
            <a:headEnd type="none" w="med" len="med"/>
            <a:tailEnd type="none" w="med" len="med"/>
          </a:ln>
        </p:spPr>
      </p:sp>
      <p:sp>
        <p:nvSpPr>
          <p:cNvPr id="201737" name="Line 10"/>
          <p:cNvSpPr/>
          <p:nvPr/>
        </p:nvSpPr>
        <p:spPr>
          <a:xfrm>
            <a:off x="3841750" y="3687763"/>
            <a:ext cx="287338" cy="0"/>
          </a:xfrm>
          <a:prstGeom prst="line">
            <a:avLst/>
          </a:prstGeom>
          <a:ln w="19050" cap="flat" cmpd="sng">
            <a:solidFill>
              <a:schemeClr val="tx1"/>
            </a:solidFill>
            <a:prstDash val="solid"/>
            <a:headEnd type="none" w="med" len="med"/>
            <a:tailEnd type="none" w="med" len="med"/>
          </a:ln>
        </p:spPr>
      </p:sp>
      <p:sp>
        <p:nvSpPr>
          <p:cNvPr id="201738" name="Line 11"/>
          <p:cNvSpPr/>
          <p:nvPr/>
        </p:nvSpPr>
        <p:spPr>
          <a:xfrm>
            <a:off x="1403350" y="4300538"/>
            <a:ext cx="863600" cy="0"/>
          </a:xfrm>
          <a:prstGeom prst="line">
            <a:avLst/>
          </a:prstGeom>
          <a:ln w="19050" cap="flat" cmpd="sng">
            <a:solidFill>
              <a:schemeClr val="tx1"/>
            </a:solidFill>
            <a:prstDash val="solid"/>
            <a:headEnd type="none" w="med" len="med"/>
            <a:tailEnd type="none" w="med" len="med"/>
          </a:ln>
        </p:spPr>
      </p:sp>
      <p:sp>
        <p:nvSpPr>
          <p:cNvPr id="201739" name="Line 12"/>
          <p:cNvSpPr/>
          <p:nvPr/>
        </p:nvSpPr>
        <p:spPr>
          <a:xfrm>
            <a:off x="2627313" y="4300538"/>
            <a:ext cx="287337" cy="0"/>
          </a:xfrm>
          <a:prstGeom prst="line">
            <a:avLst/>
          </a:prstGeom>
          <a:ln w="19050" cap="flat" cmpd="sng">
            <a:solidFill>
              <a:schemeClr val="tx1"/>
            </a:solidFill>
            <a:prstDash val="solid"/>
            <a:headEnd type="none" w="med" len="med"/>
            <a:tailEnd type="none" w="med" len="med"/>
          </a:ln>
        </p:spPr>
      </p:sp>
      <p:sp>
        <p:nvSpPr>
          <p:cNvPr id="201740" name="Line 13"/>
          <p:cNvSpPr/>
          <p:nvPr/>
        </p:nvSpPr>
        <p:spPr>
          <a:xfrm>
            <a:off x="3635375" y="4300538"/>
            <a:ext cx="287338" cy="0"/>
          </a:xfrm>
          <a:prstGeom prst="line">
            <a:avLst/>
          </a:prstGeom>
          <a:ln w="19050" cap="flat" cmpd="sng">
            <a:solidFill>
              <a:schemeClr val="tx1"/>
            </a:solidFill>
            <a:prstDash val="solid"/>
            <a:headEnd type="none" w="med" len="med"/>
            <a:tailEnd type="none" w="med" len="med"/>
          </a:ln>
        </p:spPr>
      </p:sp>
      <p:sp>
        <p:nvSpPr>
          <p:cNvPr id="201741" name="Line 14"/>
          <p:cNvSpPr/>
          <p:nvPr/>
        </p:nvSpPr>
        <p:spPr>
          <a:xfrm>
            <a:off x="6211888" y="4300538"/>
            <a:ext cx="215900" cy="0"/>
          </a:xfrm>
          <a:prstGeom prst="line">
            <a:avLst/>
          </a:prstGeom>
          <a:ln w="19050" cap="flat" cmpd="sng">
            <a:solidFill>
              <a:schemeClr val="tx1"/>
            </a:solidFill>
            <a:prstDash val="solid"/>
            <a:headEnd type="none" w="med" len="med"/>
            <a:tailEnd type="none" w="med" len="med"/>
          </a:ln>
        </p:spPr>
      </p:sp>
      <p:sp>
        <p:nvSpPr>
          <p:cNvPr id="201742" name="Line 15"/>
          <p:cNvSpPr/>
          <p:nvPr/>
        </p:nvSpPr>
        <p:spPr>
          <a:xfrm>
            <a:off x="5994400" y="4300538"/>
            <a:ext cx="144463" cy="0"/>
          </a:xfrm>
          <a:prstGeom prst="line">
            <a:avLst/>
          </a:prstGeom>
          <a:ln w="19050" cap="flat" cmpd="sng">
            <a:solidFill>
              <a:schemeClr val="tx1"/>
            </a:solidFill>
            <a:prstDash val="solid"/>
            <a:headEnd type="none" w="med" len="med"/>
            <a:tailEnd type="none" w="med" len="med"/>
          </a:ln>
        </p:spPr>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文本框 4"/>
          <p:cNvSpPr txBox="1"/>
          <p:nvPr/>
        </p:nvSpPr>
        <p:spPr>
          <a:xfrm>
            <a:off x="431800" y="690880"/>
            <a:ext cx="5944235" cy="1915160"/>
          </a:xfrm>
          <a:prstGeom prst="rect">
            <a:avLst/>
          </a:prstGeom>
          <a:noFill/>
          <a:ln w="9525">
            <a:noFill/>
          </a:ln>
        </p:spPr>
        <p:txBody>
          <a:bodyPr wrap="square" lIns="68580" tIns="34290" rIns="68580" bIns="34290">
            <a:spAutoFit/>
          </a:bodyPr>
          <a:lstStyle/>
          <a:p>
            <a:pPr eaLnBrk="1" hangingPunct="1">
              <a:lnSpc>
                <a:spcPct val="12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3）</a:t>
            </a:r>
            <a:r>
              <a:rPr lang="zh-CN" altLang="en-US" dirty="0">
                <a:solidFill>
                  <a:srgbClr val="FF0000"/>
                </a:solidFill>
                <a:latin typeface="华文新魏" panose="02010800040101010101" pitchFamily="2" charset="-122"/>
                <a:ea typeface="华文新魏" panose="02010800040101010101" pitchFamily="2" charset="-122"/>
              </a:rPr>
              <a:t>多级与（或）非门型FPGA结构</a:t>
            </a:r>
          </a:p>
          <a:p>
            <a:pPr eaLnBrk="1" hangingPunct="1">
              <a:lnSpc>
                <a:spcPct val="12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 </a:t>
            </a:r>
            <a:r>
              <a:rPr lang="zh-CN" altLang="en-US" u="sng" dirty="0">
                <a:solidFill>
                  <a:schemeClr val="tx1"/>
                </a:solidFill>
                <a:latin typeface="华文新魏" panose="02010800040101010101" pitchFamily="2" charset="-122"/>
                <a:ea typeface="华文新魏" panose="02010800040101010101" pitchFamily="2" charset="-122"/>
              </a:rPr>
              <a:t>采用多级与（或）非门结构的FPGA器件是基于一个与-或-异或逻辑块</a:t>
            </a:r>
            <a:r>
              <a:rPr lang="zh-CN" altLang="en-US" dirty="0">
                <a:solidFill>
                  <a:schemeClr val="tx1"/>
                </a:solidFill>
                <a:latin typeface="华文新魏" panose="02010800040101010101" pitchFamily="2" charset="-122"/>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这个基本电路可以用一个触发器和一个多路开关来扩充</a:t>
            </a:r>
            <a:r>
              <a:rPr lang="zh-CN" altLang="en-US" dirty="0">
                <a:solidFill>
                  <a:schemeClr val="tx1"/>
                </a:solidFill>
                <a:latin typeface="华文新魏" panose="02010800040101010101" pitchFamily="2" charset="-122"/>
                <a:ea typeface="华文新魏" panose="02010800040101010101" pitchFamily="2" charset="-122"/>
              </a:rPr>
              <a:t>。</a:t>
            </a:r>
          </a:p>
          <a:p>
            <a:pPr eaLnBrk="1" hangingPunct="1">
              <a:lnSpc>
                <a:spcPct val="120000"/>
              </a:lnSpc>
              <a:buFont typeface="Arial" panose="020B0604020202020204" pitchFamily="34" charset="0"/>
            </a:pPr>
            <a:endParaRPr lang="zh-CN" altLang="en-US" dirty="0">
              <a:solidFill>
                <a:schemeClr val="tx1"/>
              </a:solidFill>
              <a:latin typeface="华文新魏" panose="02010800040101010101" pitchFamily="2" charset="-122"/>
              <a:ea typeface="华文新魏" panose="02010800040101010101" pitchFamily="2" charset="-122"/>
            </a:endParaRPr>
          </a:p>
        </p:txBody>
      </p:sp>
      <p:pic>
        <p:nvPicPr>
          <p:cNvPr id="203780" name="图片 -2147482576" descr="4-35"/>
          <p:cNvPicPr>
            <a:picLocks noChangeAspect="1"/>
          </p:cNvPicPr>
          <p:nvPr/>
        </p:nvPicPr>
        <p:blipFill>
          <a:blip r:embed="rId3"/>
          <a:stretch>
            <a:fillRect/>
          </a:stretch>
        </p:blipFill>
        <p:spPr>
          <a:xfrm>
            <a:off x="6445885" y="843280"/>
            <a:ext cx="2385060" cy="2007235"/>
          </a:xfrm>
          <a:prstGeom prst="rect">
            <a:avLst/>
          </a:prstGeom>
          <a:noFill/>
          <a:ln w="9525">
            <a:noFill/>
          </a:ln>
        </p:spPr>
      </p:pic>
      <p:sp>
        <p:nvSpPr>
          <p:cNvPr id="2" name="文本框 1"/>
          <p:cNvSpPr txBox="1"/>
          <p:nvPr/>
        </p:nvSpPr>
        <p:spPr>
          <a:xfrm>
            <a:off x="385445" y="2211705"/>
            <a:ext cx="6276340" cy="494030"/>
          </a:xfrm>
          <a:prstGeom prst="rect">
            <a:avLst/>
          </a:prstGeom>
          <a:noFill/>
        </p:spPr>
        <p:txBody>
          <a:bodyPr wrap="square" rtlCol="0" anchor="t">
            <a:noAutofit/>
          </a:bodyPr>
          <a:lstStyle/>
          <a:p>
            <a:pPr eaLnBrk="1" hangingPunct="1">
              <a:lnSpc>
                <a:spcPct val="12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sym typeface="+mn-ea"/>
              </a:rPr>
              <a:t>多路开关用于选择组合逻辑输出、寄存器输出或锁存器输出。</a:t>
            </a:r>
          </a:p>
        </p:txBody>
      </p:sp>
      <p:sp>
        <p:nvSpPr>
          <p:cNvPr id="3" name="文本框 2"/>
          <p:cNvSpPr txBox="1"/>
          <p:nvPr/>
        </p:nvSpPr>
        <p:spPr>
          <a:xfrm>
            <a:off x="431800" y="2932430"/>
            <a:ext cx="8406765" cy="829945"/>
          </a:xfrm>
          <a:prstGeom prst="rect">
            <a:avLst/>
          </a:prstGeom>
          <a:noFill/>
        </p:spPr>
        <p:txBody>
          <a:bodyPr wrap="square" rtlCol="0" anchor="t">
            <a:spAutoFit/>
          </a:bodyPr>
          <a:lstStyle/>
          <a:p>
            <a:pPr eaLnBrk="1" hangingPunct="1">
              <a:lnSpc>
                <a:spcPct val="12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sym typeface="+mn-ea"/>
              </a:rPr>
              <a:t>异或门用于增强逻辑块的功能，当异或门输入端分离时，它的作用相当于或门，可以形成更大的或函数，用来实现其他算术功能。</a:t>
            </a:r>
          </a:p>
        </p:txBody>
      </p:sp>
      <p:sp>
        <p:nvSpPr>
          <p:cNvPr id="4" name="文本框 3"/>
          <p:cNvSpPr txBox="1"/>
          <p:nvPr/>
        </p:nvSpPr>
        <p:spPr>
          <a:xfrm>
            <a:off x="399415" y="3795395"/>
            <a:ext cx="8430895" cy="1198880"/>
          </a:xfrm>
          <a:prstGeom prst="rect">
            <a:avLst/>
          </a:prstGeom>
          <a:noFill/>
        </p:spPr>
        <p:txBody>
          <a:bodyPr wrap="square" rtlCol="0" anchor="t">
            <a:spAutoFit/>
          </a:bodyPr>
          <a:lstStyle/>
          <a:p>
            <a:pPr eaLnBrk="1" hangingPunct="1">
              <a:lnSpc>
                <a:spcPct val="12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sym typeface="+mn-ea"/>
              </a:rPr>
              <a:t>FPGA的多级与非门结构同PLD的与或阵列很类似，它是以“线与”形式实现与逻辑的。在多级与非门结构中</a:t>
            </a:r>
            <a:r>
              <a:rPr lang="en-US" altLang="zh-CN" dirty="0">
                <a:solidFill>
                  <a:schemeClr val="tx1"/>
                </a:solidFill>
                <a:latin typeface="华文新魏" panose="02010800040101010101" pitchFamily="2" charset="-122"/>
                <a:ea typeface="华文新魏" panose="02010800040101010101" pitchFamily="2" charset="-122"/>
                <a:sym typeface="+mn-ea"/>
              </a:rPr>
              <a:t>“</a:t>
            </a:r>
            <a:r>
              <a:rPr lang="zh-CN" altLang="en-US" dirty="0">
                <a:solidFill>
                  <a:schemeClr val="tx1"/>
                </a:solidFill>
                <a:latin typeface="华文新魏" panose="02010800040101010101" pitchFamily="2" charset="-122"/>
                <a:ea typeface="华文新魏" panose="02010800040101010101" pitchFamily="2" charset="-122"/>
                <a:sym typeface="+mn-ea"/>
              </a:rPr>
              <a:t>线与</a:t>
            </a:r>
            <a:r>
              <a:rPr lang="en-US" altLang="zh-CN" dirty="0">
                <a:solidFill>
                  <a:schemeClr val="tx1"/>
                </a:solidFill>
                <a:latin typeface="华文新魏" panose="02010800040101010101" pitchFamily="2" charset="-122"/>
                <a:ea typeface="华文新魏" panose="02010800040101010101" pitchFamily="2" charset="-122"/>
                <a:sym typeface="+mn-ea"/>
              </a:rPr>
              <a:t>”</a:t>
            </a:r>
            <a:r>
              <a:rPr lang="zh-CN" altLang="en-US" dirty="0">
                <a:solidFill>
                  <a:schemeClr val="tx1"/>
                </a:solidFill>
                <a:latin typeface="华文新魏" panose="02010800040101010101" pitchFamily="2" charset="-122"/>
                <a:ea typeface="华文新魏" panose="02010800040101010101" pitchFamily="2" charset="-122"/>
                <a:sym typeface="+mn-ea"/>
              </a:rPr>
              <a:t>是可编程的，同时可实现逻辑连接和布线的功能，而在其他FPGA结构中，逻辑的实现和布线是分开的。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3779"/>
                                        </p:tgtEl>
                                        <p:attrNameLst>
                                          <p:attrName>style.visibility</p:attrName>
                                        </p:attrNameLst>
                                      </p:cBhvr>
                                      <p:to>
                                        <p:strVal val="visible"/>
                                      </p:to>
                                    </p:set>
                                    <p:anim calcmode="lin" valueType="num">
                                      <p:cBhvr additive="base">
                                        <p:cTn id="7" dur="500" fill="hold"/>
                                        <p:tgtEl>
                                          <p:spTgt spid="203779"/>
                                        </p:tgtEl>
                                        <p:attrNameLst>
                                          <p:attrName>ppt_x</p:attrName>
                                        </p:attrNameLst>
                                      </p:cBhvr>
                                      <p:tavLst>
                                        <p:tav tm="0">
                                          <p:val>
                                            <p:strVal val="#ppt_x"/>
                                          </p:val>
                                        </p:tav>
                                        <p:tav tm="100000">
                                          <p:val>
                                            <p:strVal val="#ppt_x"/>
                                          </p:val>
                                        </p:tav>
                                      </p:tavLst>
                                    </p:anim>
                                    <p:anim calcmode="lin" valueType="num">
                                      <p:cBhvr additive="base">
                                        <p:cTn id="8" dur="500" fill="hold"/>
                                        <p:tgtEl>
                                          <p:spTgt spid="20377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3780"/>
                                        </p:tgtEl>
                                        <p:attrNameLst>
                                          <p:attrName>style.visibility</p:attrName>
                                        </p:attrNameLst>
                                      </p:cBhvr>
                                      <p:to>
                                        <p:strVal val="visible"/>
                                      </p:to>
                                    </p:set>
                                    <p:anim calcmode="lin" valueType="num">
                                      <p:cBhvr additive="base">
                                        <p:cTn id="13" dur="500" fill="hold"/>
                                        <p:tgtEl>
                                          <p:spTgt spid="203780"/>
                                        </p:tgtEl>
                                        <p:attrNameLst>
                                          <p:attrName>ppt_x</p:attrName>
                                        </p:attrNameLst>
                                      </p:cBhvr>
                                      <p:tavLst>
                                        <p:tav tm="0">
                                          <p:val>
                                            <p:strVal val="#ppt_x"/>
                                          </p:val>
                                        </p:tav>
                                        <p:tav tm="100000">
                                          <p:val>
                                            <p:strVal val="#ppt_x"/>
                                          </p:val>
                                        </p:tav>
                                      </p:tavLst>
                                    </p:anim>
                                    <p:anim calcmode="lin" valueType="num">
                                      <p:cBhvr additive="base">
                                        <p:cTn id="14" dur="500" fill="hold"/>
                                        <p:tgtEl>
                                          <p:spTgt spid="20378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p:bldP spid="203779" grpId="1"/>
      <p:bldP spid="2" grpId="0"/>
      <p:bldP spid="2" grpId="1"/>
      <p:bldP spid="3" grpId="0"/>
      <p:bldP spid="3" grpId="1"/>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5"/>
          <p:cNvSpPr txBox="1">
            <a:spLocks noGrp="1"/>
          </p:cNvSpPr>
          <p:nvPr>
            <p:ph type="sldNum" sz="quarter" idx="12"/>
          </p:nvPr>
        </p:nvSpPr>
        <p:spPr>
          <a:xfrm>
            <a:off x="6457950" y="4767263"/>
            <a:ext cx="2057400" cy="274637"/>
          </a:xfrm>
        </p:spPr>
        <p:txBody>
          <a:bodyPr anchor="ctr"/>
          <a:lstStyle>
            <a:lvl1pPr marL="0" lvl="0"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cs typeface="+mn-cs"/>
              </a:defRPr>
            </a:lvl5pPr>
          </a:lstStyle>
          <a:p>
            <a:pPr lvl="0" algn="r" eaLnBrk="1" hangingPunct="1">
              <a:buFont typeface="Arial" panose="020B0604020202020204" pitchFamily="34" charset="0"/>
            </a:pPr>
            <a:fld id="{9A0DB2DC-4C9A-4742-B13C-FB6460FD3503}" type="slidenum">
              <a:rPr lang="en-US" altLang="zh-CN" sz="900" dirty="0">
                <a:solidFill>
                  <a:srgbClr val="898989"/>
                </a:solidFill>
                <a:latin typeface="Times New Roman" panose="02020603050405020304" pitchFamily="18" charset="0"/>
              </a:rPr>
              <a:t>6</a:t>
            </a:fld>
            <a:endParaRPr lang="en-US" altLang="zh-CN" sz="900" dirty="0">
              <a:solidFill>
                <a:srgbClr val="898989"/>
              </a:solidFill>
              <a:latin typeface="Times New Roman" panose="02020603050405020304" pitchFamily="18" charset="0"/>
            </a:endParaRPr>
          </a:p>
        </p:txBody>
      </p:sp>
      <p:sp>
        <p:nvSpPr>
          <p:cNvPr id="108547" name="Rectangle 2"/>
          <p:cNvSpPr>
            <a:spLocks noGrp="1"/>
          </p:cNvSpPr>
          <p:nvPr>
            <p:ph type="title"/>
          </p:nvPr>
        </p:nvSpPr>
        <p:spPr>
          <a:xfrm>
            <a:off x="1600200" y="484188"/>
            <a:ext cx="5829300" cy="544512"/>
          </a:xfrm>
          <a:noFill/>
          <a:ln>
            <a:noFill/>
          </a:ln>
        </p:spPr>
        <p:txBody>
          <a:bodyPr/>
          <a:lstStyle/>
          <a:p>
            <a:r>
              <a:rPr lang="zh-CN" altLang="en-US" dirty="0">
                <a:solidFill>
                  <a:srgbClr val="3333FF"/>
                </a:solidFill>
                <a:latin typeface="华文新魏" panose="02010800040101010101" pitchFamily="2" charset="-122"/>
                <a:ea typeface="华文新魏" panose="02010800040101010101" pitchFamily="2" charset="-122"/>
              </a:rPr>
              <a:t>复杂可编程</a:t>
            </a:r>
            <a:r>
              <a:rPr lang="en-US" altLang="zh-CN" dirty="0">
                <a:solidFill>
                  <a:srgbClr val="3333FF"/>
                </a:solidFill>
                <a:latin typeface="华文新魏" panose="02010800040101010101" pitchFamily="2" charset="-122"/>
                <a:ea typeface="华文新魏" panose="02010800040101010101" pitchFamily="2" charset="-122"/>
              </a:rPr>
              <a:t>ASIC</a:t>
            </a:r>
          </a:p>
        </p:txBody>
      </p:sp>
      <p:sp>
        <p:nvSpPr>
          <p:cNvPr id="108548" name="Rectangle 3"/>
          <p:cNvSpPr>
            <a:spLocks noGrp="1"/>
          </p:cNvSpPr>
          <p:nvPr>
            <p:ph idx="1" hasCustomPrompt="1"/>
          </p:nvPr>
        </p:nvSpPr>
        <p:spPr>
          <a:xfrm>
            <a:off x="755650" y="1347788"/>
            <a:ext cx="7848600" cy="3600450"/>
          </a:xfrm>
          <a:noFill/>
          <a:ln>
            <a:noFill/>
          </a:ln>
        </p:spPr>
        <p:txBody>
          <a:bodyPr/>
          <a:lstStyle/>
          <a:p>
            <a:pPr>
              <a:lnSpc>
                <a:spcPct val="120000"/>
              </a:lnSpc>
            </a:pPr>
            <a:r>
              <a:rPr lang="zh-CN" altLang="zh-CN" dirty="0">
                <a:latin typeface="华文新魏" panose="02010800040101010101" pitchFamily="2" charset="-122"/>
                <a:ea typeface="华文新魏" panose="02010800040101010101" pitchFamily="2" charset="-122"/>
              </a:rPr>
              <a:t>主要指</a:t>
            </a:r>
            <a:r>
              <a:rPr lang="zh-CN" altLang="en-US" dirty="0">
                <a:solidFill>
                  <a:srgbClr val="FF0000"/>
                </a:solidFill>
                <a:latin typeface="华文新魏" panose="02010800040101010101" pitchFamily="2" charset="-122"/>
                <a:ea typeface="华文新魏" panose="02010800040101010101" pitchFamily="2" charset="-122"/>
              </a:rPr>
              <a:t>复杂</a:t>
            </a:r>
            <a:r>
              <a:rPr lang="zh-CN" altLang="zh-CN" dirty="0">
                <a:solidFill>
                  <a:srgbClr val="FF0000"/>
                </a:solidFill>
                <a:latin typeface="华文新魏" panose="02010800040101010101" pitchFamily="2" charset="-122"/>
                <a:ea typeface="华文新魏" panose="02010800040101010101" pitchFamily="2" charset="-122"/>
              </a:rPr>
              <a:t>可编程</a:t>
            </a:r>
            <a:r>
              <a:rPr lang="zh-CN" altLang="en-US" dirty="0">
                <a:solidFill>
                  <a:srgbClr val="FF0000"/>
                </a:solidFill>
                <a:latin typeface="华文新魏" panose="02010800040101010101" pitchFamily="2" charset="-122"/>
                <a:ea typeface="华文新魏" panose="02010800040101010101" pitchFamily="2" charset="-122"/>
              </a:rPr>
              <a:t>逻辑</a:t>
            </a:r>
            <a:r>
              <a:rPr lang="zh-CN" altLang="zh-CN" dirty="0">
                <a:solidFill>
                  <a:srgbClr val="FF0000"/>
                </a:solidFill>
                <a:latin typeface="华文新魏" panose="02010800040101010101" pitchFamily="2" charset="-122"/>
                <a:ea typeface="华文新魏" panose="02010800040101010101" pitchFamily="2" charset="-122"/>
              </a:rPr>
              <a:t>器件</a:t>
            </a:r>
            <a:r>
              <a:rPr lang="en-US" altLang="zh-CN" dirty="0">
                <a:solidFill>
                  <a:srgbClr val="FF0000"/>
                </a:solidFill>
                <a:latin typeface="华文新魏" panose="02010800040101010101" pitchFamily="2" charset="-122"/>
                <a:ea typeface="华文新魏" panose="02010800040101010101" pitchFamily="2" charset="-122"/>
              </a:rPr>
              <a:t>C</a:t>
            </a:r>
            <a:r>
              <a:rPr lang="zh-CN" altLang="zh-CN" dirty="0">
                <a:solidFill>
                  <a:srgbClr val="FF0000"/>
                </a:solidFill>
                <a:latin typeface="华文新魏" panose="02010800040101010101" pitchFamily="2" charset="-122"/>
                <a:ea typeface="华文新魏" panose="02010800040101010101" pitchFamily="2" charset="-122"/>
              </a:rPr>
              <a:t>PLD</a:t>
            </a:r>
            <a:r>
              <a:rPr lang="zh-CN" altLang="en-US"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Complex Programmable Logic Device</a:t>
            </a:r>
            <a:r>
              <a:rPr lang="zh-CN" altLang="en-US" dirty="0">
                <a:latin typeface="华文新魏" panose="02010800040101010101" pitchFamily="2" charset="-122"/>
                <a:ea typeface="华文新魏" panose="02010800040101010101" pitchFamily="2" charset="-122"/>
              </a:rPr>
              <a:t>）</a:t>
            </a:r>
            <a:r>
              <a:rPr lang="zh-CN" altLang="zh-CN" dirty="0">
                <a:latin typeface="华文新魏" panose="02010800040101010101" pitchFamily="2" charset="-122"/>
                <a:ea typeface="华文新魏" panose="02010800040101010101" pitchFamily="2" charset="-122"/>
              </a:rPr>
              <a:t>，</a:t>
            </a:r>
            <a:r>
              <a:rPr lang="zh-CN" altLang="en-US" u="sng" dirty="0">
                <a:latin typeface="华文新魏" panose="02010800040101010101" pitchFamily="2" charset="-122"/>
                <a:ea typeface="华文新魏" panose="02010800040101010101" pitchFamily="2" charset="-122"/>
              </a:rPr>
              <a:t>增加了</a:t>
            </a:r>
            <a:r>
              <a:rPr lang="en-US" altLang="zh-CN" u="sng" dirty="0">
                <a:latin typeface="华文新魏" panose="02010800040101010101" pitchFamily="2" charset="-122"/>
                <a:ea typeface="华文新魏" panose="02010800040101010101" pitchFamily="2" charset="-122"/>
              </a:rPr>
              <a:t>PLD</a:t>
            </a:r>
            <a:r>
              <a:rPr lang="zh-CN" altLang="en-US" u="sng" dirty="0">
                <a:latin typeface="华文新魏" panose="02010800040101010101" pitchFamily="2" charset="-122"/>
                <a:ea typeface="华文新魏" panose="02010800040101010101" pitchFamily="2" charset="-122"/>
              </a:rPr>
              <a:t>的资源密度，扩充了器件的功能</a:t>
            </a:r>
            <a:r>
              <a:rPr lang="zh-CN"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a:t>
            </a:r>
          </a:p>
          <a:p>
            <a:pPr>
              <a:lnSpc>
                <a:spcPct val="120000"/>
              </a:lnSpc>
            </a:pPr>
            <a:r>
              <a:rPr lang="zh-CN" altLang="en-US" dirty="0">
                <a:latin typeface="华文新魏" panose="02010800040101010101" pitchFamily="2" charset="-122"/>
                <a:ea typeface="华文新魏" panose="02010800040101010101" pitchFamily="2" charset="-122"/>
              </a:rPr>
              <a:t>具有</a:t>
            </a:r>
            <a:r>
              <a:rPr lang="zh-CN" altLang="en-US" dirty="0">
                <a:solidFill>
                  <a:srgbClr val="FF0000"/>
                </a:solidFill>
                <a:latin typeface="华文新魏" panose="02010800040101010101" pitchFamily="2" charset="-122"/>
                <a:ea typeface="华文新魏" panose="02010800040101010101" pitchFamily="2" charset="-122"/>
              </a:rPr>
              <a:t>可重复编程</a:t>
            </a:r>
            <a:r>
              <a:rPr lang="zh-CN" altLang="en-US" dirty="0">
                <a:latin typeface="华文新魏" panose="02010800040101010101" pitchFamily="2" charset="-122"/>
                <a:ea typeface="华文新魏" panose="02010800040101010101" pitchFamily="2" charset="-122"/>
              </a:rPr>
              <a:t>特性，采用编程工艺有</a:t>
            </a:r>
            <a:r>
              <a:rPr lang="en-US" altLang="zh-CN" dirty="0">
                <a:latin typeface="华文新魏" panose="02010800040101010101" pitchFamily="2" charset="-122"/>
                <a:ea typeface="华文新魏" panose="02010800040101010101" pitchFamily="2" charset="-122"/>
              </a:rPr>
              <a:t>EPROM</a:t>
            </a:r>
            <a:r>
              <a:rPr lang="zh-CN" altLang="en-US"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E</a:t>
            </a:r>
            <a:r>
              <a:rPr lang="en-US" altLang="zh-CN" baseline="30000" dirty="0">
                <a:latin typeface="华文新魏" panose="02010800040101010101" pitchFamily="2" charset="-122"/>
                <a:ea typeface="华文新魏" panose="02010800040101010101" pitchFamily="2" charset="-122"/>
              </a:rPr>
              <a:t>2</a:t>
            </a:r>
            <a:r>
              <a:rPr lang="en-US" altLang="zh-CN" dirty="0">
                <a:latin typeface="华文新魏" panose="02010800040101010101" pitchFamily="2" charset="-122"/>
                <a:ea typeface="华文新魏" panose="02010800040101010101" pitchFamily="2" charset="-122"/>
              </a:rPr>
              <a:t>PROM</a:t>
            </a:r>
            <a:r>
              <a:rPr lang="zh-CN" altLang="en-US"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FLASH</a:t>
            </a:r>
            <a:r>
              <a:rPr lang="zh-CN" altLang="en-US" dirty="0">
                <a:latin typeface="华文新魏" panose="02010800040101010101" pitchFamily="2" charset="-122"/>
                <a:ea typeface="华文新魏" panose="02010800040101010101" pitchFamily="2" charset="-122"/>
              </a:rPr>
              <a:t>和</a:t>
            </a:r>
            <a:r>
              <a:rPr lang="en-US" altLang="zh-CN" dirty="0">
                <a:solidFill>
                  <a:srgbClr val="FF0066"/>
                </a:solidFill>
                <a:latin typeface="华文新魏" panose="02010800040101010101" pitchFamily="2" charset="-122"/>
                <a:ea typeface="华文新魏" panose="02010800040101010101" pitchFamily="2" charset="-122"/>
              </a:rPr>
              <a:t>SRAM</a:t>
            </a:r>
          </a:p>
          <a:p>
            <a:pPr>
              <a:lnSpc>
                <a:spcPct val="120000"/>
              </a:lnSpc>
            </a:pPr>
            <a:r>
              <a:rPr lang="zh-CN" altLang="en-US" dirty="0">
                <a:latin typeface="华文新魏" panose="02010800040101010101" pitchFamily="2" charset="-122"/>
                <a:ea typeface="华文新魏" panose="02010800040101010101" pitchFamily="2" charset="-122"/>
              </a:rPr>
              <a:t>简单可编程</a:t>
            </a:r>
            <a:r>
              <a:rPr lang="en-US" altLang="zh-CN" dirty="0">
                <a:latin typeface="华文新魏" panose="02010800040101010101" pitchFamily="2" charset="-122"/>
                <a:ea typeface="华文新魏" panose="02010800040101010101" pitchFamily="2" charset="-122"/>
              </a:rPr>
              <a:t>ASIC</a:t>
            </a:r>
            <a:r>
              <a:rPr lang="zh-CN" altLang="en-US" dirty="0">
                <a:latin typeface="华文新魏" panose="02010800040101010101" pitchFamily="2" charset="-122"/>
                <a:ea typeface="华文新魏" panose="02010800040101010101" pitchFamily="2" charset="-122"/>
              </a:rPr>
              <a:t>只有</a:t>
            </a:r>
            <a:r>
              <a:rPr lang="zh-CN" altLang="en-US" dirty="0">
                <a:solidFill>
                  <a:srgbClr val="FF0000"/>
                </a:solidFill>
                <a:latin typeface="华文新魏" panose="02010800040101010101" pitchFamily="2" charset="-122"/>
                <a:ea typeface="华文新魏" panose="02010800040101010101" pitchFamily="2" charset="-122"/>
              </a:rPr>
              <a:t>几百个</a:t>
            </a:r>
            <a:r>
              <a:rPr lang="zh-CN" altLang="en-US" dirty="0">
                <a:latin typeface="华文新魏" panose="02010800040101010101" pitchFamily="2" charset="-122"/>
                <a:ea typeface="华文新魏" panose="02010800040101010101" pitchFamily="2" charset="-122"/>
              </a:rPr>
              <a:t>等效逻辑门，而</a:t>
            </a:r>
            <a:r>
              <a:rPr lang="en-US" altLang="zh-CN" dirty="0">
                <a:latin typeface="华文新魏" panose="02010800040101010101" pitchFamily="2" charset="-122"/>
                <a:ea typeface="华文新魏" panose="02010800040101010101" pitchFamily="2" charset="-122"/>
              </a:rPr>
              <a:t>CPLD</a:t>
            </a:r>
            <a:r>
              <a:rPr lang="zh-CN" altLang="en-US" dirty="0">
                <a:latin typeface="华文新魏" panose="02010800040101010101" pitchFamily="2" charset="-122"/>
                <a:ea typeface="华文新魏" panose="02010800040101010101" pitchFamily="2" charset="-122"/>
              </a:rPr>
              <a:t>的集成度可以达到</a:t>
            </a:r>
            <a:r>
              <a:rPr lang="zh-CN" altLang="en-US" dirty="0">
                <a:solidFill>
                  <a:srgbClr val="FF0000"/>
                </a:solidFill>
                <a:latin typeface="华文新魏" panose="02010800040101010101" pitchFamily="2" charset="-122"/>
                <a:ea typeface="华文新魏" panose="02010800040101010101" pitchFamily="2" charset="-122"/>
              </a:rPr>
              <a:t>数千、数十万门以上。</a:t>
            </a:r>
          </a:p>
          <a:p>
            <a:pPr>
              <a:lnSpc>
                <a:spcPct val="120000"/>
              </a:lnSpc>
            </a:pPr>
            <a:r>
              <a:rPr lang="en-US" altLang="zh-CN" dirty="0">
                <a:latin typeface="华文新魏" panose="02010800040101010101" pitchFamily="2" charset="-122"/>
                <a:ea typeface="华文新魏" panose="02010800040101010101" pitchFamily="2" charset="-122"/>
              </a:rPr>
              <a:t>CPLD</a:t>
            </a:r>
            <a:r>
              <a:rPr lang="zh-CN" altLang="en-US" dirty="0">
                <a:latin typeface="华文新魏" panose="02010800040101010101" pitchFamily="2" charset="-122"/>
                <a:ea typeface="华文新魏" panose="02010800040101010101" pitchFamily="2" charset="-122"/>
              </a:rPr>
              <a:t>改进了</a:t>
            </a:r>
            <a:r>
              <a:rPr lang="zh-CN" altLang="en-US" dirty="0">
                <a:solidFill>
                  <a:srgbClr val="0000FF"/>
                </a:solidFill>
                <a:latin typeface="华文新魏" panose="02010800040101010101" pitchFamily="2" charset="-122"/>
                <a:ea typeface="华文新魏" panose="02010800040101010101" pitchFamily="2" charset="-122"/>
              </a:rPr>
              <a:t>片内互连</a:t>
            </a:r>
            <a:r>
              <a:rPr lang="zh-CN" altLang="en-US" dirty="0">
                <a:latin typeface="华文新魏" panose="02010800040101010101" pitchFamily="2" charset="-122"/>
                <a:ea typeface="华文新魏" panose="02010800040101010101" pitchFamily="2" charset="-122"/>
              </a:rPr>
              <a:t>技术，提高了</a:t>
            </a:r>
            <a:r>
              <a:rPr lang="en-US" altLang="zh-CN" dirty="0">
                <a:latin typeface="华文新魏" panose="02010800040101010101" pitchFamily="2" charset="-122"/>
                <a:ea typeface="华文新魏" panose="02010800040101010101" pitchFamily="2" charset="-122"/>
              </a:rPr>
              <a:t>CPLD</a:t>
            </a:r>
            <a:r>
              <a:rPr lang="zh-CN" altLang="en-US" dirty="0">
                <a:latin typeface="华文新魏" panose="02010800040101010101" pitchFamily="2" charset="-122"/>
                <a:ea typeface="华文新魏" panose="02010800040101010101" pitchFamily="2" charset="-122"/>
              </a:rPr>
              <a:t>的运行速度，工作频率可以达到</a:t>
            </a:r>
            <a:r>
              <a:rPr lang="zh-CN" altLang="en-US" dirty="0">
                <a:solidFill>
                  <a:srgbClr val="FF0000"/>
                </a:solidFill>
                <a:latin typeface="华文新魏" panose="02010800040101010101" pitchFamily="2" charset="-122"/>
                <a:ea typeface="华文新魏" panose="02010800040101010101" pitchFamily="2" charset="-122"/>
              </a:rPr>
              <a:t>几百</a:t>
            </a:r>
            <a:r>
              <a:rPr lang="en-US" altLang="zh-CN" dirty="0">
                <a:solidFill>
                  <a:srgbClr val="FF0000"/>
                </a:solidFill>
                <a:latin typeface="华文新魏" panose="02010800040101010101" pitchFamily="2" charset="-122"/>
                <a:ea typeface="华文新魏" panose="02010800040101010101" pitchFamily="2" charset="-122"/>
              </a:rPr>
              <a:t>MHz</a:t>
            </a:r>
            <a:r>
              <a:rPr lang="zh-CN" altLang="en-US" dirty="0">
                <a:solidFill>
                  <a:srgbClr val="FF0000"/>
                </a:solidFill>
                <a:latin typeface="华文新魏" panose="02010800040101010101" pitchFamily="2" charset="-122"/>
                <a:ea typeface="华文新魏" panose="02010800040101010101" pitchFamily="2" charset="-122"/>
              </a:rPr>
              <a:t>。</a:t>
            </a:r>
            <a:endParaRPr lang="en-US" altLang="zh-CN" dirty="0">
              <a:latin typeface="华文新魏" panose="02010800040101010101" pitchFamily="2" charset="-122"/>
              <a:ea typeface="华文新魏" panose="02010800040101010101" pitchFamily="2" charset="-122"/>
            </a:endParaRPr>
          </a:p>
        </p:txBody>
      </p:sp>
      <p:sp>
        <p:nvSpPr>
          <p:cNvPr id="108549" name="Line 4"/>
          <p:cNvSpPr/>
          <p:nvPr/>
        </p:nvSpPr>
        <p:spPr>
          <a:xfrm>
            <a:off x="1543050" y="971550"/>
            <a:ext cx="3244850" cy="15875"/>
          </a:xfrm>
          <a:prstGeom prst="line">
            <a:avLst/>
          </a:prstGeom>
          <a:ln w="9525" cap="flat" cmpd="sng">
            <a:solidFill>
              <a:schemeClr val="accent2"/>
            </a:solidFill>
            <a:prstDash val="soli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8548">
                                            <p:txEl>
                                              <p:pRg st="0" end="0"/>
                                            </p:txEl>
                                          </p:spTgt>
                                        </p:tgtEl>
                                        <p:attrNameLst>
                                          <p:attrName>style.visibility</p:attrName>
                                        </p:attrNameLst>
                                      </p:cBhvr>
                                      <p:to>
                                        <p:strVal val="visible"/>
                                      </p:to>
                                    </p:set>
                                    <p:anim calcmode="lin" valueType="num">
                                      <p:cBhvr additive="base">
                                        <p:cTn id="7" dur="500" fill="hold"/>
                                        <p:tgtEl>
                                          <p:spTgt spid="10854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85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8548">
                                            <p:txEl>
                                              <p:pRg st="1" end="1"/>
                                            </p:txEl>
                                          </p:spTgt>
                                        </p:tgtEl>
                                        <p:attrNameLst>
                                          <p:attrName>style.visibility</p:attrName>
                                        </p:attrNameLst>
                                      </p:cBhvr>
                                      <p:to>
                                        <p:strVal val="visible"/>
                                      </p:to>
                                    </p:set>
                                    <p:anim calcmode="lin" valueType="num">
                                      <p:cBhvr additive="base">
                                        <p:cTn id="13" dur="500" fill="hold"/>
                                        <p:tgtEl>
                                          <p:spTgt spid="10854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854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8548">
                                            <p:txEl>
                                              <p:pRg st="2" end="2"/>
                                            </p:txEl>
                                          </p:spTgt>
                                        </p:tgtEl>
                                        <p:attrNameLst>
                                          <p:attrName>style.visibility</p:attrName>
                                        </p:attrNameLst>
                                      </p:cBhvr>
                                      <p:to>
                                        <p:strVal val="visible"/>
                                      </p:to>
                                    </p:set>
                                    <p:anim calcmode="lin" valueType="num">
                                      <p:cBhvr additive="base">
                                        <p:cTn id="19" dur="500" fill="hold"/>
                                        <p:tgtEl>
                                          <p:spTgt spid="10854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854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8548">
                                            <p:txEl>
                                              <p:pRg st="3" end="3"/>
                                            </p:txEl>
                                          </p:spTgt>
                                        </p:tgtEl>
                                        <p:attrNameLst>
                                          <p:attrName>style.visibility</p:attrName>
                                        </p:attrNameLst>
                                      </p:cBhvr>
                                      <p:to>
                                        <p:strVal val="visible"/>
                                      </p:to>
                                    </p:set>
                                    <p:anim calcmode="lin" valueType="num">
                                      <p:cBhvr additive="base">
                                        <p:cTn id="25" dur="500" fill="hold"/>
                                        <p:tgtEl>
                                          <p:spTgt spid="10854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854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标题 2"/>
          <p:cNvSpPr>
            <a:spLocks noGrp="1"/>
          </p:cNvSpPr>
          <p:nvPr>
            <p:ph type="title"/>
          </p:nvPr>
        </p:nvSpPr>
        <p:spPr>
          <a:xfrm>
            <a:off x="914400" y="561975"/>
            <a:ext cx="7886700" cy="496888"/>
          </a:xfrm>
          <a:prstGeom prst="rect">
            <a:avLst/>
          </a:prstGeom>
          <a:noFill/>
          <a:ln w="9525">
            <a:noFill/>
          </a:ln>
        </p:spPr>
        <p:txBody>
          <a:bodyPr lIns="68580" tIns="34290" rIns="68580" bIns="34290"/>
          <a:lstStyle/>
          <a:p>
            <a:pPr eaLnBrk="1" hangingPunct="1"/>
            <a:r>
              <a:rPr lang="zh-CN" altLang="en-US" sz="2000" dirty="0">
                <a:latin typeface="华文新魏" panose="02010800040101010101" pitchFamily="2" charset="-122"/>
                <a:ea typeface="华文新魏" panose="02010800040101010101" pitchFamily="2" charset="-122"/>
                <a:sym typeface="宋体" panose="02010600030101010101" pitchFamily="2" charset="-122"/>
              </a:rPr>
              <a:t>2. Altera公司CPLD器件</a:t>
            </a:r>
          </a:p>
        </p:txBody>
      </p:sp>
      <p:sp>
        <p:nvSpPr>
          <p:cNvPr id="205827" name="文本框 1"/>
          <p:cNvSpPr txBox="1"/>
          <p:nvPr/>
        </p:nvSpPr>
        <p:spPr>
          <a:xfrm>
            <a:off x="2987675" y="4581525"/>
            <a:ext cx="4191000" cy="346075"/>
          </a:xfrm>
          <a:prstGeom prst="rect">
            <a:avLst/>
          </a:prstGeom>
          <a:noFill/>
          <a:ln w="9525">
            <a:noFill/>
          </a:ln>
        </p:spPr>
        <p:txBody>
          <a:bodyPr lIns="68580" tIns="34290" rIns="68580" bIns="34290">
            <a:spAutoFit/>
          </a:bodyPr>
          <a:lstStyle/>
          <a:p>
            <a:pPr eaLnBrk="1" hangingPunct="1">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图4.35  多级与非门型FPGA逻辑块</a:t>
            </a:r>
          </a:p>
        </p:txBody>
      </p:sp>
      <p:pic>
        <p:nvPicPr>
          <p:cNvPr id="205828" name="图片 -2147482576" descr="4-35"/>
          <p:cNvPicPr>
            <a:picLocks noChangeAspect="1"/>
          </p:cNvPicPr>
          <p:nvPr/>
        </p:nvPicPr>
        <p:blipFill>
          <a:blip r:embed="rId3"/>
          <a:stretch>
            <a:fillRect/>
          </a:stretch>
        </p:blipFill>
        <p:spPr>
          <a:xfrm>
            <a:off x="3049588" y="1203325"/>
            <a:ext cx="3609975" cy="3038475"/>
          </a:xfrm>
          <a:prstGeom prst="rect">
            <a:avLst/>
          </a:prstGeom>
          <a:noFill/>
          <a:ln w="9525">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标题 2"/>
          <p:cNvSpPr>
            <a:spLocks noGrp="1"/>
          </p:cNvSpPr>
          <p:nvPr>
            <p:ph type="title"/>
          </p:nvPr>
        </p:nvSpPr>
        <p:spPr>
          <a:xfrm>
            <a:off x="393700" y="566738"/>
            <a:ext cx="7886700" cy="420687"/>
          </a:xfrm>
          <a:prstGeom prst="rect">
            <a:avLst/>
          </a:prstGeom>
          <a:noFill/>
          <a:ln w="9525">
            <a:noFill/>
          </a:ln>
        </p:spPr>
        <p:txBody>
          <a:bodyPr lIns="68580" tIns="34290" rIns="68580" bIns="34290"/>
          <a:lstStyle/>
          <a:p>
            <a:pPr eaLnBrk="1" hangingPunct="1"/>
            <a:r>
              <a:rPr lang="zh-CN" altLang="en-US" sz="2000" dirty="0">
                <a:latin typeface="华文新魏" panose="02010800040101010101" pitchFamily="2" charset="-122"/>
                <a:ea typeface="华文新魏" panose="02010800040101010101" pitchFamily="2" charset="-122"/>
                <a:sym typeface="宋体" panose="02010600030101010101" pitchFamily="2" charset="-122"/>
              </a:rPr>
              <a:t>2. XC4000系列（</a:t>
            </a:r>
            <a:r>
              <a:rPr lang="en-US" altLang="zh-CN" sz="2000" dirty="0">
                <a:latin typeface="华文新魏" panose="02010800040101010101" pitchFamily="2" charset="-122"/>
                <a:ea typeface="华文新魏" panose="02010800040101010101" pitchFamily="2" charset="-122"/>
                <a:sym typeface="宋体" panose="02010600030101010101" pitchFamily="2" charset="-122"/>
              </a:rPr>
              <a:t>Xilinx</a:t>
            </a:r>
            <a:r>
              <a:rPr lang="zh-CN" altLang="en-US" sz="2000" dirty="0">
                <a:latin typeface="华文新魏" panose="02010800040101010101" pitchFamily="2" charset="-122"/>
                <a:ea typeface="华文新魏" panose="02010800040101010101" pitchFamily="2" charset="-122"/>
                <a:sym typeface="宋体" panose="02010600030101010101" pitchFamily="2" charset="-122"/>
              </a:rPr>
              <a:t>）</a:t>
            </a:r>
          </a:p>
        </p:txBody>
      </p:sp>
      <p:graphicFrame>
        <p:nvGraphicFramePr>
          <p:cNvPr id="207875" name="Object 5"/>
          <p:cNvGraphicFramePr>
            <a:graphicFrameLocks noChangeAspect="1"/>
          </p:cNvGraphicFramePr>
          <p:nvPr/>
        </p:nvGraphicFramePr>
        <p:xfrm>
          <a:off x="1908175" y="1498600"/>
          <a:ext cx="5472113" cy="3521075"/>
        </p:xfrm>
        <a:graphic>
          <a:graphicData uri="http://schemas.openxmlformats.org/presentationml/2006/ole">
            <mc:AlternateContent xmlns:mc="http://schemas.openxmlformats.org/markup-compatibility/2006">
              <mc:Choice xmlns:v="urn:schemas-microsoft-com:vml" Requires="v">
                <p:oleObj spid="_x0000_s4113" r:id="rId4" imgW="2819400" imgH="2419350" progId="Paint.Picture">
                  <p:embed/>
                </p:oleObj>
              </mc:Choice>
              <mc:Fallback>
                <p:oleObj r:id="rId4" imgW="2819400" imgH="2419350" progId="Paint.Picture">
                  <p:embed/>
                  <p:pic>
                    <p:nvPicPr>
                      <p:cNvPr id="0" name="图片 3077"/>
                      <p:cNvPicPr/>
                      <p:nvPr/>
                    </p:nvPicPr>
                    <p:blipFill>
                      <a:blip r:embed="rId5"/>
                      <a:stretch>
                        <a:fillRect/>
                      </a:stretch>
                    </p:blipFill>
                    <p:spPr>
                      <a:xfrm>
                        <a:off x="1908175" y="1498600"/>
                        <a:ext cx="5472113" cy="3521075"/>
                      </a:xfrm>
                      <a:prstGeom prst="rect">
                        <a:avLst/>
                      </a:prstGeom>
                      <a:noFill/>
                      <a:ln w="38100">
                        <a:noFill/>
                        <a:miter/>
                      </a:ln>
                    </p:spPr>
                  </p:pic>
                </p:oleObj>
              </mc:Fallback>
            </mc:AlternateContent>
          </a:graphicData>
        </a:graphic>
      </p:graphicFrame>
      <p:sp>
        <p:nvSpPr>
          <p:cNvPr id="207876" name="标题 2"/>
          <p:cNvSpPr txBox="1"/>
          <p:nvPr/>
        </p:nvSpPr>
        <p:spPr>
          <a:xfrm>
            <a:off x="393700" y="979488"/>
            <a:ext cx="7886700" cy="420687"/>
          </a:xfrm>
          <a:prstGeom prst="rect">
            <a:avLst/>
          </a:prstGeom>
          <a:noFill/>
          <a:ln w="9525">
            <a:noFill/>
          </a:ln>
        </p:spPr>
        <p:txBody>
          <a:bodyPr lIns="68580" tIns="34290" rIns="68580" bIns="34290"/>
          <a:lstStyle/>
          <a:p>
            <a:pPr defTabSz="685800" eaLnBrk="1" hangingPunct="1">
              <a:lnSpc>
                <a:spcPct val="90000"/>
              </a:lnSpc>
            </a:pPr>
            <a:r>
              <a:rPr lang="en-US" altLang="zh-CN" dirty="0">
                <a:solidFill>
                  <a:schemeClr val="tx1"/>
                </a:solidFill>
                <a:latin typeface="华文新魏" panose="02010800040101010101" pitchFamily="2" charset="-122"/>
                <a:ea typeface="华文新魏" panose="02010800040101010101" pitchFamily="2" charset="-122"/>
                <a:sym typeface="宋体" panose="02010600030101010101" pitchFamily="2" charset="-122"/>
              </a:rPr>
              <a:t>Xilinx</a:t>
            </a:r>
            <a:r>
              <a:rPr lang="zh-CN" altLang="en-US" dirty="0">
                <a:solidFill>
                  <a:schemeClr val="tx1"/>
                </a:solidFill>
                <a:latin typeface="华文新魏" panose="02010800040101010101" pitchFamily="2" charset="-122"/>
                <a:ea typeface="华文新魏" panose="02010800040101010101" pitchFamily="2" charset="-122"/>
                <a:sym typeface="宋体" panose="02010600030101010101" pitchFamily="2" charset="-122"/>
              </a:rPr>
              <a:t>公司是</a:t>
            </a:r>
            <a:r>
              <a:rPr lang="en-US" altLang="zh-CN" dirty="0">
                <a:solidFill>
                  <a:schemeClr val="tx1"/>
                </a:solidFill>
                <a:latin typeface="华文新魏" panose="02010800040101010101" pitchFamily="2" charset="-122"/>
                <a:ea typeface="华文新魏" panose="02010800040101010101" pitchFamily="2" charset="-122"/>
                <a:sym typeface="宋体" panose="02010600030101010101" pitchFamily="2" charset="-122"/>
              </a:rPr>
              <a:t>FPGA</a:t>
            </a:r>
            <a:r>
              <a:rPr lang="zh-CN" altLang="en-US" dirty="0">
                <a:solidFill>
                  <a:schemeClr val="tx1"/>
                </a:solidFill>
                <a:latin typeface="华文新魏" panose="02010800040101010101" pitchFamily="2" charset="-122"/>
                <a:ea typeface="华文新魏" panose="02010800040101010101" pitchFamily="2" charset="-122"/>
                <a:sym typeface="宋体" panose="02010600030101010101" pitchFamily="2" charset="-122"/>
              </a:rPr>
              <a:t>的发明者，占据市场首要地位</a:t>
            </a:r>
            <a:r>
              <a:rPr lang="en-US" altLang="zh-CN" dirty="0">
                <a:solidFill>
                  <a:schemeClr val="tx1"/>
                </a:solidFill>
                <a:latin typeface="华文新魏" panose="02010800040101010101" pitchFamily="2" charset="-122"/>
                <a:ea typeface="华文新魏" panose="02010800040101010101" pitchFamily="2" charset="-122"/>
                <a:sym typeface="宋体" panose="02010600030101010101" pitchFamily="2" charset="-122"/>
              </a:rPr>
              <a:t>,</a:t>
            </a:r>
            <a:r>
              <a:rPr lang="zh-CN" altLang="en-US" dirty="0">
                <a:solidFill>
                  <a:schemeClr val="tx1"/>
                </a:solidFill>
                <a:latin typeface="华文新魏" panose="02010800040101010101" pitchFamily="2" charset="-122"/>
                <a:ea typeface="华文新魏" panose="02010800040101010101" pitchFamily="2" charset="-122"/>
                <a:sym typeface="宋体" panose="02010600030101010101" pitchFamily="2" charset="-122"/>
              </a:rPr>
              <a:t>下面是其器件的典型结构。</a:t>
            </a:r>
          </a:p>
        </p:txBody>
      </p:sp>
      <p:sp>
        <p:nvSpPr>
          <p:cNvPr id="2" name="文本框 1"/>
          <p:cNvSpPr txBox="1"/>
          <p:nvPr/>
        </p:nvSpPr>
        <p:spPr>
          <a:xfrm>
            <a:off x="107315" y="4371975"/>
            <a:ext cx="1723390" cy="583565"/>
          </a:xfrm>
          <a:prstGeom prst="rect">
            <a:avLst/>
          </a:prstGeom>
          <a:noFill/>
        </p:spPr>
        <p:txBody>
          <a:bodyPr wrap="square" rtlCol="0">
            <a:spAutoFit/>
          </a:bodyPr>
          <a:lstStyle/>
          <a:p>
            <a:r>
              <a:rPr lang="en-US" altLang="zh-CN" sz="1600">
                <a:solidFill>
                  <a:schemeClr val="tx1"/>
                </a:solidFill>
                <a:latin typeface="华文新魏" panose="02010800040101010101" pitchFamily="2" charset="-122"/>
                <a:ea typeface="华文新魏" panose="02010800040101010101" pitchFamily="2" charset="-122"/>
              </a:rPr>
              <a:t>DLL</a:t>
            </a:r>
            <a:r>
              <a:rPr lang="zh-CN" altLang="en-US" sz="1600">
                <a:solidFill>
                  <a:schemeClr val="tx1"/>
                </a:solidFill>
                <a:latin typeface="华文新魏" panose="02010800040101010101" pitchFamily="2" charset="-122"/>
                <a:ea typeface="华文新魏" panose="02010800040101010101" pitchFamily="2" charset="-122"/>
              </a:rPr>
              <a:t>：锁相环，处理时钟信号</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标题 2"/>
          <p:cNvSpPr>
            <a:spLocks noGrp="1"/>
          </p:cNvSpPr>
          <p:nvPr>
            <p:ph type="title"/>
          </p:nvPr>
        </p:nvSpPr>
        <p:spPr>
          <a:xfrm>
            <a:off x="393700" y="566738"/>
            <a:ext cx="7886700" cy="420687"/>
          </a:xfrm>
          <a:prstGeom prst="rect">
            <a:avLst/>
          </a:prstGeom>
          <a:noFill/>
          <a:ln w="9525">
            <a:noFill/>
          </a:ln>
        </p:spPr>
        <p:txBody>
          <a:bodyPr lIns="68580" tIns="34290" rIns="68580" bIns="34290"/>
          <a:lstStyle/>
          <a:p>
            <a:pPr eaLnBrk="1" hangingPunct="1"/>
            <a:r>
              <a:rPr lang="zh-CN" altLang="en-US" sz="2000" dirty="0">
                <a:latin typeface="华文新魏" panose="02010800040101010101" pitchFamily="2" charset="-122"/>
                <a:ea typeface="华文新魏" panose="02010800040101010101" pitchFamily="2" charset="-122"/>
                <a:sym typeface="宋体" panose="02010600030101010101" pitchFamily="2" charset="-122"/>
              </a:rPr>
              <a:t>2. XC4000系列（</a:t>
            </a:r>
            <a:r>
              <a:rPr lang="en-US" altLang="zh-CN" sz="2000" dirty="0">
                <a:solidFill>
                  <a:srgbClr val="FF0000"/>
                </a:solidFill>
                <a:latin typeface="华文新魏" panose="02010800040101010101" pitchFamily="2" charset="-122"/>
                <a:ea typeface="华文新魏" panose="02010800040101010101" pitchFamily="2" charset="-122"/>
                <a:sym typeface="宋体" panose="02010600030101010101" pitchFamily="2" charset="-122"/>
              </a:rPr>
              <a:t>Xilinx</a:t>
            </a:r>
            <a:r>
              <a:rPr lang="zh-CN" altLang="en-US" sz="2000" dirty="0">
                <a:latin typeface="华文新魏" panose="02010800040101010101" pitchFamily="2" charset="-122"/>
                <a:ea typeface="华文新魏" panose="02010800040101010101" pitchFamily="2" charset="-122"/>
                <a:sym typeface="宋体" panose="02010600030101010101" pitchFamily="2" charset="-122"/>
              </a:rPr>
              <a:t>）</a:t>
            </a:r>
          </a:p>
        </p:txBody>
      </p:sp>
      <p:sp>
        <p:nvSpPr>
          <p:cNvPr id="209923" name="文本框 3"/>
          <p:cNvSpPr txBox="1"/>
          <p:nvPr/>
        </p:nvSpPr>
        <p:spPr>
          <a:xfrm>
            <a:off x="214313" y="987425"/>
            <a:ext cx="5870575" cy="4069715"/>
          </a:xfrm>
          <a:prstGeom prst="rect">
            <a:avLst/>
          </a:prstGeom>
          <a:noFill/>
          <a:ln w="9525">
            <a:noFill/>
          </a:ln>
        </p:spPr>
        <p:txBody>
          <a:bodyPr lIns="68580" tIns="34290" rIns="68580" bIns="34290">
            <a:spAutoFit/>
          </a:bodyPr>
          <a:lstStyle/>
          <a:p>
            <a:pPr eaLnBrk="1" hangingPunct="1">
              <a:lnSpc>
                <a:spcPct val="130000"/>
              </a:lnSpc>
              <a:buFont typeface="Arial" panose="020B0604020202020204" pitchFamily="34" charset="0"/>
            </a:pPr>
            <a:r>
              <a:rPr lang="zh-CN" altLang="en-US" dirty="0">
                <a:solidFill>
                  <a:srgbClr val="FF0000"/>
                </a:solidFill>
                <a:latin typeface="华文新魏" panose="02010800040101010101" pitchFamily="2" charset="-122"/>
                <a:ea typeface="华文新魏" panose="02010800040101010101" pitchFamily="2" charset="-122"/>
              </a:rPr>
              <a:t>1）可编程逻辑块CLB</a:t>
            </a:r>
          </a:p>
          <a:p>
            <a:pPr eaLnBrk="1" hangingPunct="1">
              <a:lnSpc>
                <a:spcPct val="13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一个XC4000的可编程逻辑块如右图。可编程逻辑块是基于查找表结构的。</a:t>
            </a:r>
            <a:r>
              <a:rPr lang="zh-CN" altLang="en-US" dirty="0">
                <a:solidFill>
                  <a:srgbClr val="FF0000"/>
                </a:solidFill>
                <a:latin typeface="华文新魏" panose="02010800040101010101" pitchFamily="2" charset="-122"/>
                <a:ea typeface="华文新魏" panose="02010800040101010101" pitchFamily="2" charset="-122"/>
              </a:rPr>
              <a:t>查找表是一个</a:t>
            </a:r>
            <a:r>
              <a:rPr lang="en-US" altLang="zh-CN" dirty="0">
                <a:solidFill>
                  <a:srgbClr val="FF0000"/>
                </a:solidFill>
                <a:latin typeface="华文新魏" panose="02010800040101010101" pitchFamily="2" charset="-122"/>
                <a:ea typeface="华文新魏" panose="02010800040101010101" pitchFamily="2" charset="-122"/>
              </a:rPr>
              <a:t>16x</a:t>
            </a:r>
            <a:r>
              <a:rPr lang="zh-CN" altLang="en-US" dirty="0">
                <a:solidFill>
                  <a:srgbClr val="FF0000"/>
                </a:solidFill>
                <a:latin typeface="华文新魏" panose="02010800040101010101" pitchFamily="2" charset="-122"/>
                <a:ea typeface="华文新魏" panose="02010800040101010101" pitchFamily="2" charset="-122"/>
              </a:rPr>
              <a:t>1位的存储单元阵列</a:t>
            </a:r>
            <a:r>
              <a:rPr lang="zh-CN" altLang="en-US" dirty="0">
                <a:solidFill>
                  <a:schemeClr val="tx1"/>
                </a:solidFill>
                <a:latin typeface="华文新魏" panose="02010800040101010101" pitchFamily="2" charset="-122"/>
                <a:ea typeface="华文新魏" panose="02010800040101010101" pitchFamily="2" charset="-122"/>
              </a:rPr>
              <a:t>，存储单元的地址线就是该逻辑块的输入。</a:t>
            </a:r>
            <a:r>
              <a:rPr lang="en-US" altLang="zh-CN" dirty="0">
                <a:solidFill>
                  <a:schemeClr val="tx1"/>
                </a:solidFill>
                <a:latin typeface="华文新魏" panose="02010800040101010101" pitchFamily="2" charset="-122"/>
                <a:ea typeface="华文新魏" panose="02010800040101010101" pitchFamily="2" charset="-122"/>
              </a:rPr>
              <a:t>1</a:t>
            </a:r>
            <a:r>
              <a:rPr lang="zh-CN" altLang="en-US" dirty="0">
                <a:solidFill>
                  <a:schemeClr val="tx1"/>
                </a:solidFill>
                <a:latin typeface="华文新魏" panose="02010800040101010101" pitchFamily="2" charset="-122"/>
                <a:ea typeface="华文新魏" panose="02010800040101010101" pitchFamily="2" charset="-122"/>
              </a:rPr>
              <a:t>位存储单元的输出就是查找表的输出。CLB包含2个4输入的查找表，其输入由CLB的输入提供，第3个查找表的输入由前两个查找表的输出提供。这样的安排允许一个CLB实现</a:t>
            </a:r>
            <a:r>
              <a:rPr lang="zh-CN" altLang="en-US" dirty="0">
                <a:solidFill>
                  <a:srgbClr val="FF0000"/>
                </a:solidFill>
                <a:latin typeface="华文新魏" panose="02010800040101010101" pitchFamily="2" charset="-122"/>
                <a:ea typeface="华文新魏" panose="02010800040101010101" pitchFamily="2" charset="-122"/>
              </a:rPr>
              <a:t>9输入</a:t>
            </a:r>
            <a:r>
              <a:rPr lang="zh-CN" altLang="en-US" dirty="0">
                <a:solidFill>
                  <a:schemeClr val="tx1"/>
                </a:solidFill>
                <a:latin typeface="华文新魏" panose="02010800040101010101" pitchFamily="2" charset="-122"/>
                <a:ea typeface="华文新魏" panose="02010800040101010101" pitchFamily="2" charset="-122"/>
              </a:rPr>
              <a:t>的逻辑功能。CLB还包括2个触发器。触发器的时钟、使能、置位和清零都是可编程的。</a:t>
            </a:r>
          </a:p>
        </p:txBody>
      </p:sp>
      <p:pic>
        <p:nvPicPr>
          <p:cNvPr id="209924" name="图片 -2147482575" descr="4-36"/>
          <p:cNvPicPr>
            <a:picLocks noChangeAspect="1"/>
          </p:cNvPicPr>
          <p:nvPr/>
        </p:nvPicPr>
        <p:blipFill>
          <a:blip r:embed="rId3"/>
          <a:stretch>
            <a:fillRect/>
          </a:stretch>
        </p:blipFill>
        <p:spPr>
          <a:xfrm>
            <a:off x="6085840" y="2009775"/>
            <a:ext cx="3021965" cy="2362200"/>
          </a:xfrm>
          <a:prstGeom prst="rect">
            <a:avLst/>
          </a:prstGeom>
          <a:noFill/>
          <a:ln w="9525">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文本框 99"/>
          <p:cNvSpPr txBox="1"/>
          <p:nvPr/>
        </p:nvSpPr>
        <p:spPr>
          <a:xfrm>
            <a:off x="3425825" y="4821238"/>
            <a:ext cx="3810000" cy="342900"/>
          </a:xfrm>
          <a:prstGeom prst="rect">
            <a:avLst/>
          </a:prstGeom>
          <a:noFill/>
          <a:ln w="9525">
            <a:noFill/>
          </a:ln>
        </p:spPr>
        <p:txBody>
          <a:bodyPr lIns="68580" tIns="34290" rIns="68580" bIns="34290">
            <a:spAutoFit/>
          </a:bodyPr>
          <a:lstStyle/>
          <a:p>
            <a:pPr algn="ctr" eaLnBrk="1" hangingPunct="1">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图</a:t>
            </a:r>
            <a:r>
              <a:rPr lang="en-US" altLang="zh-CN" sz="1800" dirty="0">
                <a:solidFill>
                  <a:schemeClr val="tx1"/>
                </a:solidFill>
                <a:latin typeface="华文新魏" panose="02010800040101010101" pitchFamily="2" charset="-122"/>
                <a:ea typeface="华文新魏" panose="02010800040101010101" pitchFamily="2" charset="-122"/>
              </a:rPr>
              <a:t>4.36  XC4000</a:t>
            </a:r>
            <a:r>
              <a:rPr lang="zh-CN" altLang="en-US" sz="1800" dirty="0">
                <a:solidFill>
                  <a:schemeClr val="tx1"/>
                </a:solidFill>
                <a:latin typeface="华文新魏" panose="02010800040101010101" pitchFamily="2" charset="-122"/>
                <a:ea typeface="华文新魏" panose="02010800040101010101" pitchFamily="2" charset="-122"/>
              </a:rPr>
              <a:t>可编程逻辑块</a:t>
            </a:r>
          </a:p>
        </p:txBody>
      </p:sp>
      <p:pic>
        <p:nvPicPr>
          <p:cNvPr id="211971" name="图片 -2147482575" descr="4-36"/>
          <p:cNvPicPr>
            <a:picLocks noChangeAspect="1"/>
          </p:cNvPicPr>
          <p:nvPr/>
        </p:nvPicPr>
        <p:blipFill>
          <a:blip r:embed="rId3"/>
          <a:stretch>
            <a:fillRect/>
          </a:stretch>
        </p:blipFill>
        <p:spPr>
          <a:xfrm>
            <a:off x="2339975" y="627063"/>
            <a:ext cx="5184775" cy="4051300"/>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2"/>
          <p:cNvSpPr>
            <a:spLocks noGrp="1"/>
          </p:cNvSpPr>
          <p:nvPr>
            <p:ph type="title"/>
          </p:nvPr>
        </p:nvSpPr>
        <p:spPr>
          <a:xfrm>
            <a:off x="609600" y="566738"/>
            <a:ext cx="7886700" cy="420687"/>
          </a:xfrm>
          <a:prstGeom prst="rect">
            <a:avLst/>
          </a:prstGeom>
          <a:noFill/>
          <a:ln w="9525">
            <a:noFill/>
          </a:ln>
        </p:spPr>
        <p:txBody>
          <a:bodyPr lIns="68580" tIns="34290" rIns="68580" bIns="34290"/>
          <a:lstStyle/>
          <a:p>
            <a:pPr eaLnBrk="1" hangingPunct="1"/>
            <a:r>
              <a:rPr lang="zh-CN" altLang="en-US" sz="2000" dirty="0">
                <a:latin typeface="华文新魏" panose="02010800040101010101" pitchFamily="2" charset="-122"/>
                <a:ea typeface="华文新魏" panose="02010800040101010101" pitchFamily="2" charset="-122"/>
                <a:sym typeface="宋体" panose="02010600030101010101" pitchFamily="2" charset="-122"/>
              </a:rPr>
              <a:t>2. XC4000系列（</a:t>
            </a:r>
            <a:r>
              <a:rPr lang="en-US" altLang="zh-CN" sz="2000" dirty="0">
                <a:latin typeface="华文新魏" panose="02010800040101010101" pitchFamily="2" charset="-122"/>
                <a:ea typeface="华文新魏" panose="02010800040101010101" pitchFamily="2" charset="-122"/>
                <a:sym typeface="宋体" panose="02010600030101010101" pitchFamily="2" charset="-122"/>
              </a:rPr>
              <a:t>Xilinx</a:t>
            </a:r>
            <a:r>
              <a:rPr lang="zh-CN" altLang="en-US" sz="2000" dirty="0">
                <a:latin typeface="华文新魏" panose="02010800040101010101" pitchFamily="2" charset="-122"/>
                <a:ea typeface="华文新魏" panose="02010800040101010101" pitchFamily="2" charset="-122"/>
                <a:sym typeface="宋体" panose="02010600030101010101" pitchFamily="2" charset="-122"/>
              </a:rPr>
              <a:t>）</a:t>
            </a:r>
          </a:p>
        </p:txBody>
      </p:sp>
      <p:sp>
        <p:nvSpPr>
          <p:cNvPr id="214019" name="文本框 3"/>
          <p:cNvSpPr txBox="1"/>
          <p:nvPr/>
        </p:nvSpPr>
        <p:spPr>
          <a:xfrm>
            <a:off x="612775" y="963613"/>
            <a:ext cx="3095625" cy="3771900"/>
          </a:xfrm>
          <a:prstGeom prst="rect">
            <a:avLst/>
          </a:prstGeom>
          <a:noFill/>
          <a:ln w="9525">
            <a:noFill/>
          </a:ln>
        </p:spPr>
        <p:txBody>
          <a:bodyPr lIns="68580" tIns="34290" rIns="68580" bIns="34290">
            <a:spAutoFit/>
          </a:bodyPr>
          <a:lstStyle/>
          <a:p>
            <a:pPr eaLnBrk="1" hangingPunct="1">
              <a:lnSpc>
                <a:spcPct val="150000"/>
              </a:lnSpc>
              <a:buFont typeface="Arial" panose="020B0604020202020204" pitchFamily="34" charset="0"/>
            </a:pPr>
            <a:r>
              <a:rPr lang="zh-CN" altLang="en-US" sz="1800" dirty="0">
                <a:solidFill>
                  <a:srgbClr val="FF0000"/>
                </a:solidFill>
                <a:latin typeface="华文新魏" panose="02010800040101010101" pitchFamily="2" charset="-122"/>
                <a:ea typeface="华文新魏" panose="02010800040101010101" pitchFamily="2" charset="-122"/>
              </a:rPr>
              <a:t>2）可配置存储器SRAM阵列</a:t>
            </a:r>
          </a:p>
          <a:p>
            <a:pPr eaLnBrk="1" hangingPunct="1">
              <a:lnSpc>
                <a:spcPct val="150000"/>
              </a:lnSpc>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可配置存储器是一种静态存储器，图4.37所示即为FPGA中SRAM的基本单元结构，它由两个CMOS反相器和一个用来控制读/写的MOS传输开关构成。FPGA中排布的这些单元在配置时被写入，在回读时被读出。</a:t>
            </a:r>
          </a:p>
        </p:txBody>
      </p:sp>
      <p:sp>
        <p:nvSpPr>
          <p:cNvPr id="214020" name="文本框 99"/>
          <p:cNvSpPr txBox="1"/>
          <p:nvPr/>
        </p:nvSpPr>
        <p:spPr>
          <a:xfrm>
            <a:off x="4673600" y="4011613"/>
            <a:ext cx="3810000" cy="899160"/>
          </a:xfrm>
          <a:prstGeom prst="rect">
            <a:avLst/>
          </a:prstGeom>
          <a:noFill/>
          <a:ln w="9525">
            <a:noFill/>
          </a:ln>
        </p:spPr>
        <p:txBody>
          <a:bodyPr lIns="68580" tIns="34290" rIns="68580" bIns="34290">
            <a:spAutoFit/>
          </a:bodyPr>
          <a:lstStyle/>
          <a:p>
            <a:pPr algn="ctr" eaLnBrk="1" hangingPunct="1">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图</a:t>
            </a:r>
            <a:r>
              <a:rPr lang="en-US" altLang="zh-CN" sz="1800" dirty="0">
                <a:solidFill>
                  <a:schemeClr val="tx1"/>
                </a:solidFill>
                <a:latin typeface="华文新魏" panose="02010800040101010101" pitchFamily="2" charset="-122"/>
                <a:ea typeface="华文新魏" panose="02010800040101010101" pitchFamily="2" charset="-122"/>
              </a:rPr>
              <a:t>4.37  SRAM</a:t>
            </a:r>
            <a:r>
              <a:rPr lang="zh-CN" altLang="en-US" sz="1800" dirty="0">
                <a:solidFill>
                  <a:schemeClr val="tx1"/>
                </a:solidFill>
                <a:latin typeface="华文新魏" panose="02010800040101010101" pitchFamily="2" charset="-122"/>
                <a:ea typeface="华文新魏" panose="02010800040101010101" pitchFamily="2" charset="-122"/>
              </a:rPr>
              <a:t>基本单元结构</a:t>
            </a:r>
          </a:p>
          <a:p>
            <a:pPr algn="ctr" eaLnBrk="1" hangingPunct="1">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a:t>
            </a:r>
            <a:r>
              <a:rPr lang="en-US" altLang="zh-CN" sz="1800" dirty="0">
                <a:solidFill>
                  <a:schemeClr val="tx1"/>
                </a:solidFill>
                <a:latin typeface="华文新魏" panose="02010800040101010101" pitchFamily="2" charset="-122"/>
                <a:ea typeface="华文新魏" panose="02010800040101010101" pitchFamily="2" charset="-122"/>
              </a:rPr>
              <a:t>9</a:t>
            </a:r>
            <a:r>
              <a:rPr lang="zh-CN" altLang="en-US" sz="1800" dirty="0">
                <a:solidFill>
                  <a:schemeClr val="tx1"/>
                </a:solidFill>
                <a:latin typeface="华文新魏" panose="02010800040101010101" pitchFamily="2" charset="-122"/>
                <a:ea typeface="华文新魏" panose="02010800040101010101" pitchFamily="2" charset="-122"/>
              </a:rPr>
              <a:t>个</a:t>
            </a:r>
            <a:r>
              <a:rPr lang="en-US" altLang="zh-CN" sz="1800" dirty="0">
                <a:solidFill>
                  <a:schemeClr val="tx1"/>
                </a:solidFill>
                <a:latin typeface="华文新魏" panose="02010800040101010101" pitchFamily="2" charset="-122"/>
                <a:ea typeface="华文新魏" panose="02010800040101010101" pitchFamily="2" charset="-122"/>
              </a:rPr>
              <a:t>MOS</a:t>
            </a:r>
            <a:r>
              <a:rPr lang="zh-CN" altLang="en-US" sz="1800" dirty="0">
                <a:solidFill>
                  <a:schemeClr val="tx1"/>
                </a:solidFill>
                <a:latin typeface="华文新魏" panose="02010800040101010101" pitchFamily="2" charset="-122"/>
                <a:ea typeface="华文新魏" panose="02010800040101010101" pitchFamily="2" charset="-122"/>
              </a:rPr>
              <a:t>管组成）</a:t>
            </a:r>
            <a:endParaRPr lang="en-US" altLang="zh-CN" sz="1800" dirty="0">
              <a:solidFill>
                <a:schemeClr val="tx1"/>
              </a:solidFill>
              <a:latin typeface="华文新魏" panose="02010800040101010101" pitchFamily="2" charset="-122"/>
              <a:ea typeface="华文新魏" panose="02010800040101010101" pitchFamily="2" charset="-122"/>
            </a:endParaRPr>
          </a:p>
          <a:p>
            <a:pPr algn="ctr" eaLnBrk="1" hangingPunct="1">
              <a:buFont typeface="Arial" panose="020B0604020202020204" pitchFamily="34" charset="0"/>
            </a:pPr>
            <a:endParaRPr lang="zh-CN" altLang="en-US" sz="1800" dirty="0">
              <a:solidFill>
                <a:schemeClr val="tx1"/>
              </a:solidFill>
              <a:latin typeface="华文新魏" panose="02010800040101010101" pitchFamily="2" charset="-122"/>
              <a:ea typeface="华文新魏" panose="02010800040101010101" pitchFamily="2" charset="-122"/>
            </a:endParaRPr>
          </a:p>
        </p:txBody>
      </p:sp>
      <p:pic>
        <p:nvPicPr>
          <p:cNvPr id="214021" name="图片 -2147482574" descr="4-37"/>
          <p:cNvPicPr>
            <a:picLocks noChangeAspect="1"/>
          </p:cNvPicPr>
          <p:nvPr/>
        </p:nvPicPr>
        <p:blipFill>
          <a:blip r:embed="rId3"/>
          <a:stretch>
            <a:fillRect/>
          </a:stretch>
        </p:blipFill>
        <p:spPr>
          <a:xfrm>
            <a:off x="4454525" y="1131888"/>
            <a:ext cx="4006850" cy="2405062"/>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标题 2"/>
          <p:cNvSpPr>
            <a:spLocks noGrp="1"/>
          </p:cNvSpPr>
          <p:nvPr>
            <p:ph type="title"/>
          </p:nvPr>
        </p:nvSpPr>
        <p:spPr>
          <a:xfrm>
            <a:off x="609600" y="566738"/>
            <a:ext cx="7886700" cy="492125"/>
          </a:xfrm>
          <a:prstGeom prst="rect">
            <a:avLst/>
          </a:prstGeom>
          <a:noFill/>
          <a:ln w="9525">
            <a:noFill/>
          </a:ln>
        </p:spPr>
        <p:txBody>
          <a:bodyPr lIns="68580" tIns="34290" rIns="68580" bIns="34290"/>
          <a:lstStyle/>
          <a:p>
            <a:pPr eaLnBrk="1" hangingPunct="1"/>
            <a:r>
              <a:rPr lang="zh-CN" altLang="en-US" sz="2000" dirty="0">
                <a:latin typeface="华文新魏" panose="02010800040101010101" pitchFamily="2" charset="-122"/>
                <a:ea typeface="华文新魏" panose="02010800040101010101" pitchFamily="2" charset="-122"/>
                <a:sym typeface="宋体" panose="02010600030101010101" pitchFamily="2" charset="-122"/>
              </a:rPr>
              <a:t>2. XC4000系列（</a:t>
            </a:r>
            <a:r>
              <a:rPr lang="en-US" altLang="zh-CN" sz="2000" dirty="0">
                <a:latin typeface="华文新魏" panose="02010800040101010101" pitchFamily="2" charset="-122"/>
                <a:ea typeface="华文新魏" panose="02010800040101010101" pitchFamily="2" charset="-122"/>
                <a:sym typeface="宋体" panose="02010600030101010101" pitchFamily="2" charset="-122"/>
              </a:rPr>
              <a:t>Xilinx</a:t>
            </a:r>
            <a:r>
              <a:rPr lang="zh-CN" altLang="en-US" sz="2000" dirty="0">
                <a:latin typeface="华文新魏" panose="02010800040101010101" pitchFamily="2" charset="-122"/>
                <a:ea typeface="华文新魏" panose="02010800040101010101" pitchFamily="2" charset="-122"/>
                <a:sym typeface="宋体" panose="02010600030101010101" pitchFamily="2" charset="-122"/>
              </a:rPr>
              <a:t>）</a:t>
            </a:r>
          </a:p>
        </p:txBody>
      </p:sp>
      <p:sp>
        <p:nvSpPr>
          <p:cNvPr id="216067" name="文本框 3"/>
          <p:cNvSpPr txBox="1"/>
          <p:nvPr/>
        </p:nvSpPr>
        <p:spPr>
          <a:xfrm>
            <a:off x="469900" y="1060450"/>
            <a:ext cx="8026400" cy="2378075"/>
          </a:xfrm>
          <a:prstGeom prst="rect">
            <a:avLst/>
          </a:prstGeom>
          <a:noFill/>
          <a:ln w="9525">
            <a:noFill/>
          </a:ln>
        </p:spPr>
        <p:txBody>
          <a:bodyPr lIns="68580" tIns="34290" rIns="68580" bIns="34290">
            <a:spAutoFit/>
          </a:bodyPr>
          <a:lstStyle/>
          <a:p>
            <a:pPr eaLnBrk="1" hangingPunct="1">
              <a:lnSpc>
                <a:spcPct val="150000"/>
              </a:lnSpc>
              <a:buFont typeface="Arial" panose="020B0604020202020204" pitchFamily="34" charset="0"/>
            </a:pPr>
            <a:r>
              <a:rPr lang="zh-CN" altLang="en-US" dirty="0">
                <a:solidFill>
                  <a:srgbClr val="FF0000"/>
                </a:solidFill>
                <a:latin typeface="华文新魏" panose="02010800040101010101" pitchFamily="2" charset="-122"/>
                <a:ea typeface="华文新魏" panose="02010800040101010101" pitchFamily="2" charset="-122"/>
              </a:rPr>
              <a:t>3）可编程输入输出块</a:t>
            </a:r>
          </a:p>
          <a:p>
            <a:pPr eaLnBrk="1" hangingPunct="1">
              <a:lnSpc>
                <a:spcPct val="15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XC4000系列IOB结构图如图4.38所示。FPGA周围的输入输出块IOB可以灵活编程，以实现不同的逻辑功能，满足不同逻辑的需要。用户可编程的IOB为芯片外部引脚和内部逻辑提供了一个界面，每个IOB控制一个外部引脚，并将引脚定义为输入、输出或双向传输3种功能。</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标题 2"/>
          <p:cNvSpPr>
            <a:spLocks noGrp="1"/>
          </p:cNvSpPr>
          <p:nvPr>
            <p:ph type="title"/>
          </p:nvPr>
        </p:nvSpPr>
        <p:spPr>
          <a:xfrm>
            <a:off x="609600" y="566738"/>
            <a:ext cx="7886700" cy="492125"/>
          </a:xfrm>
          <a:prstGeom prst="rect">
            <a:avLst/>
          </a:prstGeom>
          <a:noFill/>
          <a:ln w="9525">
            <a:noFill/>
          </a:ln>
        </p:spPr>
        <p:txBody>
          <a:bodyPr lIns="68580" tIns="34290" rIns="68580" bIns="34290"/>
          <a:lstStyle/>
          <a:p>
            <a:pPr eaLnBrk="1" hangingPunct="1"/>
            <a:r>
              <a:rPr lang="zh-CN" altLang="en-US" sz="2000" dirty="0">
                <a:latin typeface="华文新魏" panose="02010800040101010101" pitchFamily="2" charset="-122"/>
                <a:ea typeface="华文新魏" panose="02010800040101010101" pitchFamily="2" charset="-122"/>
                <a:sym typeface="宋体" panose="02010600030101010101" pitchFamily="2" charset="-122"/>
              </a:rPr>
              <a:t>2. XC4000系列（</a:t>
            </a:r>
            <a:r>
              <a:rPr lang="en-US" altLang="zh-CN" sz="2000" dirty="0">
                <a:latin typeface="华文新魏" panose="02010800040101010101" pitchFamily="2" charset="-122"/>
                <a:ea typeface="华文新魏" panose="02010800040101010101" pitchFamily="2" charset="-122"/>
                <a:sym typeface="宋体" panose="02010600030101010101" pitchFamily="2" charset="-122"/>
              </a:rPr>
              <a:t>Xilinx</a:t>
            </a:r>
            <a:r>
              <a:rPr lang="zh-CN" altLang="en-US" sz="2000" dirty="0">
                <a:latin typeface="华文新魏" panose="02010800040101010101" pitchFamily="2" charset="-122"/>
                <a:ea typeface="华文新魏" panose="02010800040101010101" pitchFamily="2" charset="-122"/>
                <a:sym typeface="宋体" panose="02010600030101010101" pitchFamily="2" charset="-122"/>
              </a:rPr>
              <a:t>）</a:t>
            </a:r>
          </a:p>
        </p:txBody>
      </p:sp>
      <p:pic>
        <p:nvPicPr>
          <p:cNvPr id="218115" name="图片 -2147482544" descr="4-38"/>
          <p:cNvPicPr>
            <a:picLocks noChangeAspect="1"/>
          </p:cNvPicPr>
          <p:nvPr/>
        </p:nvPicPr>
        <p:blipFill>
          <a:blip r:embed="rId4"/>
          <a:stretch>
            <a:fillRect/>
          </a:stretch>
        </p:blipFill>
        <p:spPr>
          <a:xfrm>
            <a:off x="1562735" y="1060450"/>
            <a:ext cx="5386070" cy="3552190"/>
          </a:xfrm>
          <a:prstGeom prst="rect">
            <a:avLst/>
          </a:prstGeom>
          <a:noFill/>
          <a:ln w="9525">
            <a:noFill/>
          </a:ln>
        </p:spPr>
      </p:pic>
      <p:sp>
        <p:nvSpPr>
          <p:cNvPr id="218116" name="文本框 99"/>
          <p:cNvSpPr txBox="1"/>
          <p:nvPr/>
        </p:nvSpPr>
        <p:spPr>
          <a:xfrm>
            <a:off x="2419033" y="4804093"/>
            <a:ext cx="3810000" cy="342900"/>
          </a:xfrm>
          <a:prstGeom prst="rect">
            <a:avLst/>
          </a:prstGeom>
          <a:noFill/>
          <a:ln w="9525">
            <a:noFill/>
          </a:ln>
        </p:spPr>
        <p:txBody>
          <a:bodyPr lIns="68580" tIns="34290" rIns="68580" bIns="34290">
            <a:spAutoFit/>
          </a:bodyPr>
          <a:lstStyle/>
          <a:p>
            <a:pPr indent="201930" eaLnBrk="1" hangingPunct="1">
              <a:buFont typeface="Arial" panose="020B0604020202020204" pitchFamily="34" charset="0"/>
            </a:pPr>
            <a:r>
              <a:rPr lang="zh-CN" altLang="en-US" sz="1800" dirty="0">
                <a:solidFill>
                  <a:schemeClr val="tx1"/>
                </a:solidFill>
                <a:latin typeface="华文新魏" panose="02010800040101010101" pitchFamily="2" charset="-122"/>
                <a:ea typeface="华文新魏" panose="02010800040101010101" pitchFamily="2" charset="-122"/>
              </a:rPr>
              <a:t>图</a:t>
            </a:r>
            <a:r>
              <a:rPr lang="en-US" altLang="zh-CN" sz="1800" dirty="0">
                <a:solidFill>
                  <a:schemeClr val="tx1"/>
                </a:solidFill>
                <a:latin typeface="华文新魏" panose="02010800040101010101" pitchFamily="2" charset="-122"/>
                <a:ea typeface="华文新魏" panose="02010800040101010101" pitchFamily="2" charset="-122"/>
              </a:rPr>
              <a:t>4.38  XC4000</a:t>
            </a:r>
            <a:r>
              <a:rPr lang="zh-CN" altLang="en-US" sz="1800" dirty="0">
                <a:solidFill>
                  <a:schemeClr val="tx1"/>
                </a:solidFill>
                <a:latin typeface="华文新魏" panose="02010800040101010101" pitchFamily="2" charset="-122"/>
                <a:ea typeface="华文新魏" panose="02010800040101010101" pitchFamily="2" charset="-122"/>
              </a:rPr>
              <a:t>系列</a:t>
            </a:r>
            <a:r>
              <a:rPr lang="en-US" altLang="zh-CN" sz="1800" dirty="0">
                <a:solidFill>
                  <a:schemeClr val="tx1"/>
                </a:solidFill>
                <a:latin typeface="华文新魏" panose="02010800040101010101" pitchFamily="2" charset="-122"/>
                <a:ea typeface="华文新魏" panose="02010800040101010101" pitchFamily="2" charset="-122"/>
              </a:rPr>
              <a:t>IOB</a:t>
            </a:r>
            <a:r>
              <a:rPr lang="zh-CN" altLang="en-US" sz="1800" dirty="0">
                <a:solidFill>
                  <a:schemeClr val="tx1"/>
                </a:solidFill>
                <a:latin typeface="华文新魏" panose="02010800040101010101" pitchFamily="2" charset="-122"/>
                <a:ea typeface="华文新魏" panose="02010800040101010101" pitchFamily="2" charset="-122"/>
              </a:rPr>
              <a:t>结构图</a:t>
            </a:r>
          </a:p>
        </p:txBody>
      </p:sp>
      <p:sp>
        <p:nvSpPr>
          <p:cNvPr id="2" name="圆角矩形标注 1"/>
          <p:cNvSpPr/>
          <p:nvPr/>
        </p:nvSpPr>
        <p:spPr>
          <a:xfrm>
            <a:off x="7452360" y="1059180"/>
            <a:ext cx="864235" cy="648335"/>
          </a:xfrm>
          <a:prstGeom prst="wedgeRoundRectCallout">
            <a:avLst>
              <a:gd name="adj1" fmla="val -171454"/>
              <a:gd name="adj2" fmla="val 56366"/>
              <a:gd name="adj3" fmla="val 16667"/>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zh-CN" sz="1600" b="0" i="0" u="none" strike="noStrike" cap="none" normalizeH="0" baseline="0">
                <a:ln>
                  <a:noFill/>
                </a:ln>
                <a:solidFill>
                  <a:srgbClr val="FF0000"/>
                </a:solidFill>
                <a:effectLst/>
                <a:latin typeface="Calibri" panose="020F0502020204030204" pitchFamily="34" charset="0"/>
                <a:ea typeface="宋体" panose="02010600030101010101" pitchFamily="2" charset="-122"/>
              </a:rPr>
              <a:t>有源上拉！</a:t>
            </a:r>
          </a:p>
        </p:txBody>
      </p:sp>
      <p:sp>
        <p:nvSpPr>
          <p:cNvPr id="3" name="圆角矩形标注 2"/>
          <p:cNvSpPr/>
          <p:nvPr>
            <p:custDataLst>
              <p:tags r:id="rId1"/>
            </p:custDataLst>
          </p:nvPr>
        </p:nvSpPr>
        <p:spPr>
          <a:xfrm>
            <a:off x="7668895" y="3364230"/>
            <a:ext cx="864235" cy="648335"/>
          </a:xfrm>
          <a:prstGeom prst="wedgeRoundRectCallout">
            <a:avLst>
              <a:gd name="adj1" fmla="val -209955"/>
              <a:gd name="adj2" fmla="val -91625"/>
              <a:gd name="adj3" fmla="val 16667"/>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zh-CN" sz="1600" b="0" i="0" u="none" strike="noStrike" cap="none" normalizeH="0" baseline="0">
                <a:ln>
                  <a:noFill/>
                </a:ln>
                <a:solidFill>
                  <a:srgbClr val="FF0000"/>
                </a:solidFill>
                <a:effectLst/>
                <a:latin typeface="Calibri" panose="020F0502020204030204" pitchFamily="34" charset="0"/>
                <a:ea typeface="宋体" panose="02010600030101010101" pitchFamily="2" charset="-122"/>
              </a:rPr>
              <a:t>有源下拉！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3" grpId="0" bldLvl="0" animBg="1"/>
      <p:bldP spid="3"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标题 2"/>
          <p:cNvSpPr>
            <a:spLocks noGrp="1"/>
          </p:cNvSpPr>
          <p:nvPr>
            <p:ph type="title"/>
          </p:nvPr>
        </p:nvSpPr>
        <p:spPr>
          <a:xfrm>
            <a:off x="609600" y="700088"/>
            <a:ext cx="7886700" cy="431800"/>
          </a:xfrm>
          <a:prstGeom prst="rect">
            <a:avLst/>
          </a:prstGeom>
          <a:noFill/>
          <a:ln w="9525">
            <a:noFill/>
          </a:ln>
        </p:spPr>
        <p:txBody>
          <a:bodyPr lIns="68580" tIns="34290" rIns="68580" bIns="34290"/>
          <a:lstStyle/>
          <a:p>
            <a:pPr eaLnBrk="1" hangingPunct="1"/>
            <a:r>
              <a:rPr lang="zh-CN" altLang="en-US" sz="2000" dirty="0">
                <a:latin typeface="华文新魏" panose="02010800040101010101" pitchFamily="2" charset="-122"/>
                <a:ea typeface="华文新魏" panose="02010800040101010101" pitchFamily="2" charset="-122"/>
                <a:sym typeface="宋体" panose="02010600030101010101" pitchFamily="2" charset="-122"/>
              </a:rPr>
              <a:t>2. XC4000系列（</a:t>
            </a:r>
            <a:r>
              <a:rPr lang="en-US" altLang="zh-CN" sz="2000" dirty="0">
                <a:latin typeface="华文新魏" panose="02010800040101010101" pitchFamily="2" charset="-122"/>
                <a:ea typeface="华文新魏" panose="02010800040101010101" pitchFamily="2" charset="-122"/>
                <a:sym typeface="宋体" panose="02010600030101010101" pitchFamily="2" charset="-122"/>
              </a:rPr>
              <a:t>Xilinx</a:t>
            </a:r>
            <a:r>
              <a:rPr lang="zh-CN" altLang="en-US" sz="2000" dirty="0">
                <a:latin typeface="华文新魏" panose="02010800040101010101" pitchFamily="2" charset="-122"/>
                <a:ea typeface="华文新魏" panose="02010800040101010101" pitchFamily="2" charset="-122"/>
                <a:sym typeface="宋体" panose="02010600030101010101" pitchFamily="2" charset="-122"/>
              </a:rPr>
              <a:t>）</a:t>
            </a:r>
          </a:p>
        </p:txBody>
      </p:sp>
      <p:sp>
        <p:nvSpPr>
          <p:cNvPr id="220163" name="文本框 3"/>
          <p:cNvSpPr txBox="1"/>
          <p:nvPr/>
        </p:nvSpPr>
        <p:spPr>
          <a:xfrm>
            <a:off x="609600" y="1203598"/>
            <a:ext cx="8207375" cy="2840038"/>
          </a:xfrm>
          <a:prstGeom prst="rect">
            <a:avLst/>
          </a:prstGeom>
          <a:noFill/>
          <a:ln w="9525">
            <a:noFill/>
          </a:ln>
        </p:spPr>
        <p:txBody>
          <a:bodyPr lIns="68580" tIns="34290" rIns="68580" bIns="34290">
            <a:spAutoFit/>
          </a:bodyPr>
          <a:lstStyle/>
          <a:p>
            <a:pPr eaLnBrk="1" hangingPunct="1">
              <a:lnSpc>
                <a:spcPct val="150000"/>
              </a:lnSpc>
              <a:buFont typeface="Arial" panose="020B0604020202020204" pitchFamily="34" charset="0"/>
            </a:pPr>
            <a:r>
              <a:rPr lang="zh-CN" altLang="en-US" dirty="0">
                <a:solidFill>
                  <a:srgbClr val="FF0000"/>
                </a:solidFill>
                <a:latin typeface="华文新魏" panose="02010800040101010101" pitchFamily="2" charset="-122"/>
                <a:ea typeface="华文新魏" panose="02010800040101010101" pitchFamily="2" charset="-122"/>
              </a:rPr>
              <a:t>4）可编程内部连线PI</a:t>
            </a:r>
          </a:p>
          <a:p>
            <a:pPr eaLnBrk="1" hangingPunct="1">
              <a:lnSpc>
                <a:spcPct val="150000"/>
              </a:lnSpc>
              <a:buFont typeface="Arial" panose="020B0604020202020204" pitchFamily="34" charset="0"/>
            </a:pPr>
            <a:r>
              <a:rPr lang="zh-CN" altLang="en-US" dirty="0">
                <a:solidFill>
                  <a:schemeClr val="tx1"/>
                </a:solidFill>
                <a:latin typeface="华文新魏" panose="02010800040101010101" pitchFamily="2" charset="-122"/>
                <a:ea typeface="华文新魏" panose="02010800040101010101" pitchFamily="2" charset="-122"/>
              </a:rPr>
              <a:t>XC4000系列与其他类型的FPGA相比有其特殊的内部连线结构。它的连线资源由水平和垂直的布线通道构成，可编程开关用来把CLB的输入/输出连接到其周围的线段上，并且可以将两个不同线段连接在一起。单个CLB中使用较短的线连，两个CLB之间使用较长的连线，跨越整个芯片使用最长的连线。</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标题 2"/>
          <p:cNvSpPr>
            <a:spLocks noGrp="1"/>
          </p:cNvSpPr>
          <p:nvPr>
            <p:ph type="title"/>
          </p:nvPr>
        </p:nvSpPr>
        <p:spPr>
          <a:xfrm>
            <a:off x="609600" y="700088"/>
            <a:ext cx="7886700" cy="431800"/>
          </a:xfrm>
          <a:prstGeom prst="rect">
            <a:avLst/>
          </a:prstGeom>
          <a:noFill/>
          <a:ln w="9525">
            <a:noFill/>
          </a:ln>
        </p:spPr>
        <p:txBody>
          <a:bodyPr lIns="68580" tIns="34290" rIns="68580" bIns="34290"/>
          <a:lstStyle/>
          <a:p>
            <a:pPr eaLnBrk="1" hangingPunct="1"/>
            <a:r>
              <a:rPr lang="zh-CN" altLang="en-US" sz="2000" dirty="0">
                <a:latin typeface="华文新魏" panose="02010800040101010101" pitchFamily="2" charset="-122"/>
                <a:ea typeface="华文新魏" panose="02010800040101010101" pitchFamily="2" charset="-122"/>
                <a:sym typeface="宋体" panose="02010600030101010101" pitchFamily="2" charset="-122"/>
              </a:rPr>
              <a:t>2. XC4000系列（</a:t>
            </a:r>
            <a:r>
              <a:rPr lang="en-US" altLang="zh-CN" sz="2000" dirty="0">
                <a:latin typeface="华文新魏" panose="02010800040101010101" pitchFamily="2" charset="-122"/>
                <a:ea typeface="华文新魏" panose="02010800040101010101" pitchFamily="2" charset="-122"/>
                <a:sym typeface="宋体" panose="02010600030101010101" pitchFamily="2" charset="-122"/>
              </a:rPr>
              <a:t>Xilinx</a:t>
            </a:r>
            <a:r>
              <a:rPr lang="zh-CN" altLang="en-US" sz="2000" dirty="0">
                <a:latin typeface="华文新魏" panose="02010800040101010101" pitchFamily="2" charset="-122"/>
                <a:ea typeface="华文新魏" panose="02010800040101010101" pitchFamily="2" charset="-122"/>
                <a:sym typeface="宋体" panose="02010600030101010101" pitchFamily="2" charset="-122"/>
              </a:rPr>
              <a:t>）</a:t>
            </a:r>
          </a:p>
        </p:txBody>
      </p:sp>
      <p:sp>
        <p:nvSpPr>
          <p:cNvPr id="220163" name="文本框 3"/>
          <p:cNvSpPr txBox="1"/>
          <p:nvPr/>
        </p:nvSpPr>
        <p:spPr>
          <a:xfrm>
            <a:off x="609600" y="1121874"/>
            <a:ext cx="8207375" cy="486928"/>
          </a:xfrm>
          <a:prstGeom prst="rect">
            <a:avLst/>
          </a:prstGeom>
          <a:noFill/>
          <a:ln w="9525">
            <a:noFill/>
          </a:ln>
        </p:spPr>
        <p:txBody>
          <a:bodyPr lIns="68580" tIns="34290" rIns="68580" bIns="34290">
            <a:spAutoFit/>
          </a:bodyPr>
          <a:lstStyle/>
          <a:p>
            <a:pPr eaLnBrk="1" hangingPunct="1">
              <a:lnSpc>
                <a:spcPct val="150000"/>
              </a:lnSpc>
              <a:buFont typeface="Arial" panose="020B0604020202020204" pitchFamily="34" charset="0"/>
            </a:pPr>
            <a:r>
              <a:rPr lang="zh-CN" altLang="en-US" dirty="0">
                <a:solidFill>
                  <a:srgbClr val="FF0000"/>
                </a:solidFill>
                <a:latin typeface="华文新魏" panose="02010800040101010101" pitchFamily="2" charset="-122"/>
                <a:ea typeface="华文新魏" panose="02010800040101010101" pitchFamily="2" charset="-122"/>
              </a:rPr>
              <a:t>4）可编程内部连线PI</a:t>
            </a:r>
          </a:p>
        </p:txBody>
      </p:sp>
      <p:pic>
        <p:nvPicPr>
          <p:cNvPr id="2" name="图片 1">
            <a:extLst>
              <a:ext uri="{FF2B5EF4-FFF2-40B4-BE49-F238E27FC236}">
                <a16:creationId xmlns:a16="http://schemas.microsoft.com/office/drawing/2014/main" id="{DA813A14-FEFB-43EA-911A-45F642CC53FD}"/>
              </a:ext>
            </a:extLst>
          </p:cNvPr>
          <p:cNvPicPr>
            <a:picLocks noChangeAspect="1"/>
          </p:cNvPicPr>
          <p:nvPr/>
        </p:nvPicPr>
        <p:blipFill>
          <a:blip r:embed="rId3"/>
          <a:stretch>
            <a:fillRect/>
          </a:stretch>
        </p:blipFill>
        <p:spPr>
          <a:xfrm>
            <a:off x="179512" y="1635646"/>
            <a:ext cx="4133446" cy="3249450"/>
          </a:xfrm>
          <a:prstGeom prst="rect">
            <a:avLst/>
          </a:prstGeom>
        </p:spPr>
      </p:pic>
      <p:sp>
        <p:nvSpPr>
          <p:cNvPr id="5" name="文本框 4">
            <a:extLst>
              <a:ext uri="{FF2B5EF4-FFF2-40B4-BE49-F238E27FC236}">
                <a16:creationId xmlns:a16="http://schemas.microsoft.com/office/drawing/2014/main" id="{D66C8A46-3E5F-4D11-A319-DFBD146A9273}"/>
              </a:ext>
            </a:extLst>
          </p:cNvPr>
          <p:cNvSpPr txBox="1">
            <a:spLocks noChangeArrowheads="1"/>
          </p:cNvSpPr>
          <p:nvPr/>
        </p:nvSpPr>
        <p:spPr bwMode="auto">
          <a:xfrm>
            <a:off x="3707904" y="1995686"/>
            <a:ext cx="5417408" cy="2204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sz="2000">
                <a:solidFill>
                  <a:srgbClr val="FFFF00"/>
                </a:solidFill>
                <a:latin typeface="Calibri" pitchFamily="34" charset="0"/>
                <a:ea typeface="宋体" pitchFamily="2" charset="-122"/>
              </a:defRPr>
            </a:lvl1pPr>
            <a:lvl2pPr marL="742950" indent="-285750" eaLnBrk="0" hangingPunct="0">
              <a:defRPr sz="2000">
                <a:solidFill>
                  <a:srgbClr val="FFFF00"/>
                </a:solidFill>
                <a:latin typeface="Calibri" pitchFamily="34" charset="0"/>
                <a:ea typeface="宋体" pitchFamily="2" charset="-122"/>
              </a:defRPr>
            </a:lvl2pPr>
            <a:lvl3pPr marL="1143000" indent="-228600" eaLnBrk="0" hangingPunct="0">
              <a:defRPr sz="2000">
                <a:solidFill>
                  <a:srgbClr val="FFFF00"/>
                </a:solidFill>
                <a:latin typeface="Calibri" pitchFamily="34" charset="0"/>
                <a:ea typeface="宋体" pitchFamily="2" charset="-122"/>
              </a:defRPr>
            </a:lvl3pPr>
            <a:lvl4pPr marL="1600200" indent="-228600" eaLnBrk="0" hangingPunct="0">
              <a:defRPr sz="2000">
                <a:solidFill>
                  <a:srgbClr val="FFFF00"/>
                </a:solidFill>
                <a:latin typeface="Calibri" pitchFamily="34" charset="0"/>
                <a:ea typeface="宋体" pitchFamily="2" charset="-122"/>
              </a:defRPr>
            </a:lvl4pPr>
            <a:lvl5pPr marL="2057400" indent="-228600" eaLnBrk="0" hangingPunct="0">
              <a:defRPr sz="2000">
                <a:solidFill>
                  <a:srgbClr val="FFFF00"/>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sz="2000">
                <a:solidFill>
                  <a:srgbClr val="FFFF00"/>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sz="2000">
                <a:solidFill>
                  <a:srgbClr val="FFFF00"/>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sz="2000">
                <a:solidFill>
                  <a:srgbClr val="FFFF00"/>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sz="2000">
                <a:solidFill>
                  <a:srgbClr val="FFFF00"/>
                </a:solidFill>
                <a:latin typeface="Calibri" pitchFamily="34" charset="0"/>
                <a:ea typeface="宋体" pitchFamily="2" charset="-122"/>
              </a:defRPr>
            </a:lvl9pPr>
          </a:lstStyle>
          <a:p>
            <a:pPr marL="1085850" lvl="1" indent="-342900" algn="just" eaLnBrk="1" hangingPunct="1">
              <a:lnSpc>
                <a:spcPct val="130000"/>
              </a:lnSpc>
              <a:buFont typeface="Wingdings" panose="05000000000000000000" pitchFamily="2" charset="2"/>
              <a:buChar char="Ø"/>
            </a:pPr>
            <a:r>
              <a:rPr lang="zh-CN" altLang="en-US" sz="1800" dirty="0">
                <a:solidFill>
                  <a:schemeClr val="tx1"/>
                </a:solidFill>
                <a:latin typeface="华文新魏" panose="02010800040101010101" pitchFamily="2" charset="-122"/>
                <a:ea typeface="华文新魏" panose="02010800040101010101" pitchFamily="2" charset="-122"/>
              </a:rPr>
              <a:t>可编程互连资源</a:t>
            </a:r>
            <a:r>
              <a:rPr lang="en-US" altLang="zh-CN" sz="1800" dirty="0">
                <a:solidFill>
                  <a:schemeClr val="tx1"/>
                </a:solidFill>
                <a:latin typeface="华文新魏" panose="02010800040101010101" pitchFamily="2" charset="-122"/>
                <a:ea typeface="华文新魏" panose="02010800040101010101" pitchFamily="2" charset="-122"/>
              </a:rPr>
              <a:t>PI</a:t>
            </a:r>
            <a:r>
              <a:rPr lang="zh-CN" altLang="en-US" sz="1800" dirty="0">
                <a:solidFill>
                  <a:schemeClr val="tx1"/>
                </a:solidFill>
                <a:latin typeface="华文新魏" panose="02010800040101010101" pitchFamily="2" charset="-122"/>
                <a:ea typeface="华文新魏" panose="02010800040101010101" pitchFamily="2" charset="-122"/>
              </a:rPr>
              <a:t>通常将</a:t>
            </a:r>
            <a:r>
              <a:rPr lang="en-US" altLang="zh-CN" sz="1800" dirty="0">
                <a:solidFill>
                  <a:schemeClr val="tx1"/>
                </a:solidFill>
                <a:latin typeface="华文新魏" panose="02010800040101010101" pitchFamily="2" charset="-122"/>
                <a:ea typeface="华文新魏" panose="02010800040101010101" pitchFamily="2" charset="-122"/>
              </a:rPr>
              <a:t>FPGA</a:t>
            </a:r>
            <a:r>
              <a:rPr lang="zh-CN" altLang="en-US" sz="1800" dirty="0">
                <a:solidFill>
                  <a:schemeClr val="tx1"/>
                </a:solidFill>
                <a:latin typeface="华文新魏" panose="02010800040101010101" pitchFamily="2" charset="-122"/>
                <a:ea typeface="华文新魏" panose="02010800040101010101" pitchFamily="2" charset="-122"/>
              </a:rPr>
              <a:t>内部的</a:t>
            </a:r>
            <a:r>
              <a:rPr lang="en-US" altLang="zh-CN" sz="1800" dirty="0">
                <a:solidFill>
                  <a:schemeClr val="tx1"/>
                </a:solidFill>
                <a:latin typeface="华文新魏" panose="02010800040101010101" pitchFamily="2" charset="-122"/>
                <a:ea typeface="华文新魏" panose="02010800040101010101" pitchFamily="2" charset="-122"/>
              </a:rPr>
              <a:t>CLB</a:t>
            </a:r>
            <a:r>
              <a:rPr lang="zh-CN" altLang="en-US" sz="1800" dirty="0">
                <a:solidFill>
                  <a:schemeClr val="tx1"/>
                </a:solidFill>
                <a:latin typeface="华文新魏" panose="02010800040101010101" pitchFamily="2" charset="-122"/>
                <a:ea typeface="华文新魏" panose="02010800040101010101" pitchFamily="2" charset="-122"/>
              </a:rPr>
              <a:t>和</a:t>
            </a:r>
            <a:r>
              <a:rPr lang="en-US" altLang="zh-CN" sz="1800" dirty="0">
                <a:solidFill>
                  <a:schemeClr val="tx1"/>
                </a:solidFill>
                <a:latin typeface="华文新魏" panose="02010800040101010101" pitchFamily="2" charset="-122"/>
                <a:ea typeface="华文新魏" panose="02010800040101010101" pitchFamily="2" charset="-122"/>
              </a:rPr>
              <a:t>CLB</a:t>
            </a:r>
            <a:r>
              <a:rPr lang="zh-CN" altLang="en-US" sz="1800" dirty="0">
                <a:solidFill>
                  <a:schemeClr val="tx1"/>
                </a:solidFill>
                <a:latin typeface="华文新魏" panose="02010800040101010101" pitchFamily="2" charset="-122"/>
                <a:ea typeface="华文新魏" panose="02010800040101010101" pitchFamily="2" charset="-122"/>
              </a:rPr>
              <a:t>之间、</a:t>
            </a:r>
            <a:r>
              <a:rPr lang="en-US" altLang="zh-CN" sz="1800" dirty="0">
                <a:solidFill>
                  <a:schemeClr val="tx1"/>
                </a:solidFill>
                <a:latin typeface="华文新魏" panose="02010800040101010101" pitchFamily="2" charset="-122"/>
                <a:ea typeface="华文新魏" panose="02010800040101010101" pitchFamily="2" charset="-122"/>
              </a:rPr>
              <a:t>CLB</a:t>
            </a:r>
            <a:r>
              <a:rPr lang="zh-CN" altLang="en-US" sz="1800" dirty="0">
                <a:solidFill>
                  <a:schemeClr val="tx1"/>
                </a:solidFill>
                <a:latin typeface="华文新魏" panose="02010800040101010101" pitchFamily="2" charset="-122"/>
                <a:ea typeface="华文新魏" panose="02010800040101010101" pitchFamily="2" charset="-122"/>
              </a:rPr>
              <a:t>和</a:t>
            </a:r>
            <a:r>
              <a:rPr lang="en-US" altLang="zh-CN" sz="1800" dirty="0">
                <a:solidFill>
                  <a:schemeClr val="tx1"/>
                </a:solidFill>
                <a:latin typeface="华文新魏" panose="02010800040101010101" pitchFamily="2" charset="-122"/>
                <a:ea typeface="华文新魏" panose="02010800040101010101" pitchFamily="2" charset="-122"/>
              </a:rPr>
              <a:t>I/OB</a:t>
            </a:r>
            <a:r>
              <a:rPr lang="zh-CN" altLang="en-US" sz="1800" dirty="0">
                <a:solidFill>
                  <a:schemeClr val="tx1"/>
                </a:solidFill>
                <a:latin typeface="华文新魏" panose="02010800040101010101" pitchFamily="2" charset="-122"/>
                <a:ea typeface="华文新魏" panose="02010800040101010101" pitchFamily="2" charset="-122"/>
              </a:rPr>
              <a:t>之间连接起来，组成各种具有复杂功能的系统</a:t>
            </a:r>
          </a:p>
          <a:p>
            <a:pPr marL="1085850" lvl="1" indent="-342900" algn="just" eaLnBrk="1" hangingPunct="1">
              <a:lnSpc>
                <a:spcPct val="130000"/>
              </a:lnSpc>
              <a:buFont typeface="Wingdings" panose="05000000000000000000" pitchFamily="2" charset="2"/>
              <a:buChar char="Ø"/>
            </a:pPr>
            <a:r>
              <a:rPr lang="en-US" altLang="zh-CN" sz="1800" dirty="0">
                <a:solidFill>
                  <a:schemeClr val="tx1"/>
                </a:solidFill>
                <a:latin typeface="华文新魏" panose="02010800040101010101" pitchFamily="2" charset="-122"/>
                <a:ea typeface="华文新魏" panose="02010800040101010101" pitchFamily="2" charset="-122"/>
              </a:rPr>
              <a:t>PI</a:t>
            </a:r>
            <a:r>
              <a:rPr lang="zh-CN" altLang="en-US" sz="1800" dirty="0">
                <a:solidFill>
                  <a:schemeClr val="tx1"/>
                </a:solidFill>
                <a:latin typeface="华文新魏" panose="02010800040101010101" pitchFamily="2" charset="-122"/>
                <a:ea typeface="华文新魏" panose="02010800040101010101" pitchFamily="2" charset="-122"/>
              </a:rPr>
              <a:t>主要由许多金属线段构成，这些金属线段带有可编程开关，通过自动布线实现各种电路的连接</a:t>
            </a:r>
            <a:endParaRPr lang="en-US" altLang="zh-CN" sz="1800" dirty="0">
              <a:solidFill>
                <a:schemeClr val="tx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36433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灯片编号占位符 5"/>
          <p:cNvSpPr txBox="1">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lstStyle>
            <a:lvl1pPr>
              <a:spcBef>
                <a:spcPct val="20000"/>
              </a:spcBef>
              <a:buChar char="•"/>
              <a:defRPr sz="2400">
                <a:solidFill>
                  <a:schemeClr val="tx1"/>
                </a:solidFill>
                <a:latin typeface="Arial" panose="020B0604020202020204" pitchFamily="34" charset="0"/>
                <a:ea typeface="宋体" panose="02010600030101010101" pitchFamily="2" charset="-122"/>
              </a:defRPr>
            </a:lvl1pPr>
            <a:lvl2pPr marL="557530" indent="-214630">
              <a:spcBef>
                <a:spcPct val="20000"/>
              </a:spcBef>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E5EFC95-9600-480F-B87D-06E69E56C101}" type="slidenum">
              <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69</a:t>
            </a:fld>
            <a:endPar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6739" name="Rectangle 2"/>
          <p:cNvSpPr>
            <a:spLocks noGrp="1"/>
          </p:cNvSpPr>
          <p:nvPr>
            <p:ph type="title"/>
          </p:nvPr>
        </p:nvSpPr>
        <p:spPr>
          <a:xfrm>
            <a:off x="628650" y="555625"/>
            <a:ext cx="7886700" cy="712788"/>
          </a:xfrm>
          <a:noFill/>
          <a:ln>
            <a:noFill/>
          </a:ln>
        </p:spPr>
        <p:txBody>
          <a:bodyPr/>
          <a:lstStyle/>
          <a:p>
            <a:pPr eaLnBrk="1" hangingPunct="1"/>
            <a:r>
              <a:rPr lang="en-US" altLang="zh-CN" sz="2400" b="1" dirty="0">
                <a:latin typeface="华文新魏" panose="02010800040101010101" pitchFamily="2" charset="-122"/>
                <a:ea typeface="华文新魏" panose="02010800040101010101" pitchFamily="2" charset="-122"/>
              </a:rPr>
              <a:t>FPGA</a:t>
            </a:r>
            <a:r>
              <a:rPr lang="zh-CN" altLang="en-US" sz="2400" b="1" dirty="0">
                <a:latin typeface="华文新魏" panose="02010800040101010101" pitchFamily="2" charset="-122"/>
                <a:ea typeface="华文新魏" panose="02010800040101010101" pitchFamily="2" charset="-122"/>
              </a:rPr>
              <a:t>的一般开发流程</a:t>
            </a:r>
            <a:endParaRPr lang="en-US" altLang="zh-CN" sz="2400" b="1" dirty="0">
              <a:latin typeface="华文新魏" panose="02010800040101010101" pitchFamily="2" charset="-122"/>
              <a:ea typeface="华文新魏" panose="02010800040101010101" pitchFamily="2" charset="-122"/>
            </a:endParaRPr>
          </a:p>
        </p:txBody>
      </p:sp>
      <p:pic>
        <p:nvPicPr>
          <p:cNvPr id="7" name="图片 6">
            <a:extLst>
              <a:ext uri="{FF2B5EF4-FFF2-40B4-BE49-F238E27FC236}">
                <a16:creationId xmlns:a16="http://schemas.microsoft.com/office/drawing/2014/main" id="{984DC399-9FA8-4E96-B1F6-AFF76FBAA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059582"/>
            <a:ext cx="7473950"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D4F8ADA9-12B3-4C9E-8F53-3DF6813FCFC7}"/>
              </a:ext>
            </a:extLst>
          </p:cNvPr>
          <p:cNvSpPr txBox="1">
            <a:spLocks noChangeArrowheads="1"/>
          </p:cNvSpPr>
          <p:nvPr/>
        </p:nvSpPr>
        <p:spPr bwMode="auto">
          <a:xfrm>
            <a:off x="628650" y="3596532"/>
            <a:ext cx="7848872"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a:solidFill>
                  <a:schemeClr val="tx1"/>
                </a:solidFill>
                <a:latin typeface="Arial" panose="020B0604020202020204" pitchFamily="34" charset="0"/>
                <a:ea typeface="宋体" panose="02010600030101010101" pitchFamily="2" charset="-122"/>
              </a:defRPr>
            </a:lvl1pPr>
            <a:lvl2pPr marL="696913" indent="-342900">
              <a:defRPr kumimoji="1">
                <a:solidFill>
                  <a:schemeClr val="tx1"/>
                </a:solidFill>
                <a:latin typeface="Arial" panose="020B0604020202020204" pitchFamily="34" charset="0"/>
                <a:ea typeface="宋体" panose="02010600030101010101" pitchFamily="2" charset="-122"/>
              </a:defRPr>
            </a:lvl2pPr>
            <a:lvl3pPr marL="1143000" indent="-228600">
              <a:defRPr kumimoji="1">
                <a:solidFill>
                  <a:schemeClr val="tx1"/>
                </a:solidFill>
                <a:latin typeface="Arial" panose="020B0604020202020204" pitchFamily="34" charset="0"/>
                <a:ea typeface="宋体" panose="02010600030101010101" pitchFamily="2" charset="-122"/>
              </a:defRPr>
            </a:lvl3pPr>
            <a:lvl4pPr marL="1600200" indent="-228600">
              <a:defRPr kumimoji="1">
                <a:solidFill>
                  <a:schemeClr val="tx1"/>
                </a:solidFill>
                <a:latin typeface="Arial" panose="020B0604020202020204" pitchFamily="34" charset="0"/>
                <a:ea typeface="宋体" panose="02010600030101010101" pitchFamily="2" charset="-122"/>
              </a:defRPr>
            </a:lvl4pPr>
            <a:lvl5pPr marL="2057400" indent="-228600">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宋体" panose="02010600030101010101" pitchFamily="2" charset="-122"/>
              </a:defRPr>
            </a:lvl9pPr>
          </a:lstStyle>
          <a:p>
            <a:pPr lvl="1" eaLnBrk="1" hangingPunct="1">
              <a:spcAft>
                <a:spcPts val="600"/>
              </a:spcAft>
              <a:buFont typeface="Wingdings" panose="05000000000000000000" pitchFamily="2" charset="2"/>
              <a:buChar char="Ø"/>
            </a:pPr>
            <a:r>
              <a:rPr lang="zh-CN" altLang="en-US" sz="1600" b="1" dirty="0">
                <a:latin typeface="华文新魏" panose="02010800040101010101" pitchFamily="2" charset="-122"/>
                <a:ea typeface="华文新魏" panose="02010800040101010101" pitchFamily="2" charset="-122"/>
                <a:cs typeface="+mj-cs"/>
              </a:rPr>
              <a:t>输入阶段：</a:t>
            </a:r>
            <a:r>
              <a:rPr lang="en-US" altLang="zh-CN" sz="1600" b="1" dirty="0">
                <a:latin typeface="华文新魏" panose="02010800040101010101" pitchFamily="2" charset="-122"/>
                <a:ea typeface="华文新魏" panose="02010800040101010101" pitchFamily="2" charset="-122"/>
                <a:cs typeface="+mj-cs"/>
              </a:rPr>
              <a:t>HDL</a:t>
            </a:r>
            <a:r>
              <a:rPr lang="zh-CN" altLang="en-US" sz="1600" b="1" dirty="0">
                <a:latin typeface="华文新魏" panose="02010800040101010101" pitchFamily="2" charset="-122"/>
                <a:ea typeface="华文新魏" panose="02010800040101010101" pitchFamily="2" charset="-122"/>
                <a:cs typeface="+mj-cs"/>
              </a:rPr>
              <a:t>定义的电路逻辑和目标</a:t>
            </a:r>
            <a:r>
              <a:rPr lang="en-US" altLang="zh-CN" sz="1600" b="1" dirty="0">
                <a:latin typeface="华文新魏" panose="02010800040101010101" pitchFamily="2" charset="-122"/>
                <a:ea typeface="华文新魏" panose="02010800040101010101" pitchFamily="2" charset="-122"/>
                <a:cs typeface="+mj-cs"/>
              </a:rPr>
              <a:t>FPGA</a:t>
            </a:r>
            <a:r>
              <a:rPr lang="zh-CN" altLang="en-US" sz="1600" b="1" dirty="0">
                <a:latin typeface="华文新魏" panose="02010800040101010101" pitchFamily="2" charset="-122"/>
                <a:ea typeface="华文新魏" panose="02010800040101010101" pitchFamily="2" charset="-122"/>
                <a:cs typeface="+mj-cs"/>
              </a:rPr>
              <a:t>芯片</a:t>
            </a:r>
            <a:endParaRPr lang="en-US" altLang="zh-CN" sz="1600" b="1" dirty="0">
              <a:latin typeface="华文新魏" panose="02010800040101010101" pitchFamily="2" charset="-122"/>
              <a:ea typeface="华文新魏" panose="02010800040101010101" pitchFamily="2" charset="-122"/>
              <a:cs typeface="+mj-cs"/>
            </a:endParaRPr>
          </a:p>
          <a:p>
            <a:pPr lvl="1" eaLnBrk="1" hangingPunct="1">
              <a:spcAft>
                <a:spcPts val="600"/>
              </a:spcAft>
              <a:buFont typeface="Wingdings" panose="05000000000000000000" pitchFamily="2" charset="2"/>
              <a:buChar char="Ø"/>
            </a:pPr>
            <a:r>
              <a:rPr lang="zh-CN" altLang="en-US" sz="1600" b="1" dirty="0">
                <a:latin typeface="华文新魏" panose="02010800040101010101" pitchFamily="2" charset="-122"/>
                <a:ea typeface="华文新魏" panose="02010800040101010101" pitchFamily="2" charset="-122"/>
                <a:cs typeface="+mj-cs"/>
              </a:rPr>
              <a:t>综合阶段：电路按照逻辑分为不同</a:t>
            </a:r>
            <a:r>
              <a:rPr lang="en-US" altLang="zh-CN" sz="1600" b="1" dirty="0">
                <a:latin typeface="华文新魏" panose="02010800040101010101" pitchFamily="2" charset="-122"/>
                <a:ea typeface="华文新魏" panose="02010800040101010101" pitchFamily="2" charset="-122"/>
                <a:cs typeface="+mj-cs"/>
              </a:rPr>
              <a:t>module</a:t>
            </a:r>
            <a:r>
              <a:rPr lang="zh-CN" altLang="en-US" sz="1600" b="1" dirty="0">
                <a:latin typeface="华文新魏" panose="02010800040101010101" pitchFamily="2" charset="-122"/>
                <a:ea typeface="华文新魏" panose="02010800040101010101" pitchFamily="2" charset="-122"/>
                <a:cs typeface="+mj-cs"/>
              </a:rPr>
              <a:t>，包含不同的资源和数量</a:t>
            </a:r>
            <a:endParaRPr lang="en-US" altLang="zh-CN" sz="1600" b="1" dirty="0">
              <a:latin typeface="华文新魏" panose="02010800040101010101" pitchFamily="2" charset="-122"/>
              <a:ea typeface="华文新魏" panose="02010800040101010101" pitchFamily="2" charset="-122"/>
              <a:cs typeface="+mj-cs"/>
            </a:endParaRPr>
          </a:p>
          <a:p>
            <a:pPr lvl="1" eaLnBrk="1" hangingPunct="1">
              <a:spcAft>
                <a:spcPts val="600"/>
              </a:spcAft>
              <a:buFont typeface="Wingdings" panose="05000000000000000000" pitchFamily="2" charset="2"/>
              <a:buChar char="Ø"/>
            </a:pPr>
            <a:r>
              <a:rPr lang="zh-CN" altLang="en-US" sz="1600" b="1" dirty="0">
                <a:latin typeface="华文新魏" panose="02010800040101010101" pitchFamily="2" charset="-122"/>
                <a:ea typeface="华文新魏" panose="02010800040101010101" pitchFamily="2" charset="-122"/>
                <a:cs typeface="+mj-cs"/>
              </a:rPr>
              <a:t>实现阶段：按照资源占用，放置在相应位置，考虑布线结果</a:t>
            </a:r>
            <a:endParaRPr lang="en-US" altLang="zh-CN" sz="1600" b="1" dirty="0">
              <a:latin typeface="华文新魏" panose="02010800040101010101" pitchFamily="2" charset="-122"/>
              <a:ea typeface="华文新魏" panose="02010800040101010101" pitchFamily="2" charset="-122"/>
              <a:cs typeface="+mj-cs"/>
            </a:endParaRPr>
          </a:p>
          <a:p>
            <a:pPr lvl="1" eaLnBrk="1" hangingPunct="1">
              <a:spcAft>
                <a:spcPts val="600"/>
              </a:spcAft>
              <a:buFont typeface="Wingdings" panose="05000000000000000000" pitchFamily="2" charset="2"/>
              <a:buChar char="Ø"/>
            </a:pPr>
            <a:r>
              <a:rPr lang="zh-CN" altLang="en-US" sz="1600" b="1" dirty="0">
                <a:latin typeface="华文新魏" panose="02010800040101010101" pitchFamily="2" charset="-122"/>
                <a:ea typeface="华文新魏" panose="02010800040101010101" pitchFamily="2" charset="-122"/>
                <a:cs typeface="+mj-cs"/>
              </a:rPr>
              <a:t>配置与运行：</a:t>
            </a:r>
            <a:r>
              <a:rPr lang="en-US" altLang="zh-CN" sz="1600" b="1" dirty="0">
                <a:latin typeface="华文新魏" panose="02010800040101010101" pitchFamily="2" charset="-122"/>
                <a:ea typeface="华文新魏" panose="02010800040101010101" pitchFamily="2" charset="-122"/>
                <a:cs typeface="+mj-cs"/>
              </a:rPr>
              <a:t>bit</a:t>
            </a:r>
            <a:r>
              <a:rPr lang="zh-CN" altLang="en-US" sz="1600" b="1" dirty="0">
                <a:latin typeface="华文新魏" panose="02010800040101010101" pitchFamily="2" charset="-122"/>
                <a:ea typeface="华文新魏" panose="02010800040101010101" pitchFamily="2" charset="-122"/>
                <a:cs typeface="+mj-cs"/>
              </a:rPr>
              <a:t>流生成与烧写</a:t>
            </a:r>
            <a:endParaRPr lang="en-US" altLang="zh-CN" sz="1600" b="1" dirty="0">
              <a:latin typeface="华文新魏" panose="02010800040101010101" pitchFamily="2" charset="-122"/>
              <a:ea typeface="华文新魏" panose="02010800040101010101" pitchFamily="2" charset="-122"/>
              <a:cs typeface="+mj-cs"/>
            </a:endParaRPr>
          </a:p>
        </p:txBody>
      </p:sp>
    </p:spTree>
    <p:extLst>
      <p:ext uri="{BB962C8B-B14F-4D97-AF65-F5344CB8AC3E}">
        <p14:creationId xmlns:p14="http://schemas.microsoft.com/office/powerpoint/2010/main" val="1226476330"/>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灯片编号占位符 5"/>
          <p:cNvSpPr txBox="1">
            <a:spLocks noGrp="1"/>
          </p:cNvSpPr>
          <p:nvPr>
            <p:ph type="sldNum" sz="quarter" idx="12"/>
          </p:nvPr>
        </p:nvSpPr>
        <p:spPr>
          <a:xfrm>
            <a:off x="6457950" y="4767263"/>
            <a:ext cx="2057400" cy="274637"/>
          </a:xfrm>
        </p:spPr>
        <p:txBody>
          <a:bodyPr anchor="ctr"/>
          <a:lstStyle>
            <a:lvl1pPr marL="0" lvl="0"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Calibri" panose="020F0502020204030204" pitchFamily="34" charset="0"/>
                <a:ea typeface="宋体" panose="02010600030101010101" pitchFamily="2" charset="-122"/>
                <a:cs typeface="+mn-cs"/>
              </a:defRPr>
            </a:lvl5pPr>
          </a:lstStyle>
          <a:p>
            <a:pPr lvl="0" algn="r" eaLnBrk="1" hangingPunct="1">
              <a:buFont typeface="Arial" panose="020B0604020202020204" pitchFamily="34" charset="0"/>
            </a:pPr>
            <a:fld id="{9A0DB2DC-4C9A-4742-B13C-FB6460FD3503}" type="slidenum">
              <a:rPr lang="en-US" altLang="zh-CN" sz="900" dirty="0">
                <a:solidFill>
                  <a:srgbClr val="898989"/>
                </a:solidFill>
                <a:latin typeface="Times New Roman" panose="02020603050405020304" pitchFamily="18" charset="0"/>
              </a:rPr>
              <a:t>7</a:t>
            </a:fld>
            <a:endParaRPr lang="en-US" altLang="zh-CN" sz="900" dirty="0">
              <a:solidFill>
                <a:srgbClr val="898989"/>
              </a:solidFill>
              <a:latin typeface="Times New Roman" panose="02020603050405020304" pitchFamily="18" charset="0"/>
            </a:endParaRPr>
          </a:p>
        </p:txBody>
      </p:sp>
      <p:sp>
        <p:nvSpPr>
          <p:cNvPr id="109571" name="Rectangle 2"/>
          <p:cNvSpPr>
            <a:spLocks noGrp="1"/>
          </p:cNvSpPr>
          <p:nvPr>
            <p:ph type="title"/>
          </p:nvPr>
        </p:nvSpPr>
        <p:spPr>
          <a:xfrm>
            <a:off x="1600200" y="482918"/>
            <a:ext cx="5829300" cy="617537"/>
          </a:xfrm>
          <a:noFill/>
          <a:ln>
            <a:noFill/>
          </a:ln>
        </p:spPr>
        <p:txBody>
          <a:bodyPr/>
          <a:lstStyle/>
          <a:p>
            <a:r>
              <a:rPr lang="zh-CN" altLang="en-US" dirty="0">
                <a:solidFill>
                  <a:srgbClr val="3333FF"/>
                </a:solidFill>
                <a:latin typeface="华文新魏" panose="02010800040101010101" pitchFamily="2" charset="-122"/>
                <a:ea typeface="华文新魏" panose="02010800040101010101" pitchFamily="2" charset="-122"/>
              </a:rPr>
              <a:t>现场可编程</a:t>
            </a:r>
            <a:r>
              <a:rPr lang="en-US" altLang="zh-CN" dirty="0">
                <a:solidFill>
                  <a:srgbClr val="3333FF"/>
                </a:solidFill>
                <a:latin typeface="华文新魏" panose="02010800040101010101" pitchFamily="2" charset="-122"/>
                <a:ea typeface="华文新魏" panose="02010800040101010101" pitchFamily="2" charset="-122"/>
              </a:rPr>
              <a:t>ASIC</a:t>
            </a:r>
          </a:p>
        </p:txBody>
      </p:sp>
      <p:sp>
        <p:nvSpPr>
          <p:cNvPr id="109572" name="Rectangle 3"/>
          <p:cNvSpPr>
            <a:spLocks noGrp="1"/>
          </p:cNvSpPr>
          <p:nvPr>
            <p:ph idx="1" hasCustomPrompt="1"/>
          </p:nvPr>
        </p:nvSpPr>
        <p:spPr>
          <a:xfrm>
            <a:off x="250825" y="1347788"/>
            <a:ext cx="8569325" cy="3455987"/>
          </a:xfrm>
          <a:noFill/>
          <a:ln>
            <a:noFill/>
          </a:ln>
        </p:spPr>
        <p:txBody>
          <a:bodyPr/>
          <a:lstStyle/>
          <a:p>
            <a:pPr>
              <a:lnSpc>
                <a:spcPct val="130000"/>
              </a:lnSpc>
            </a:pPr>
            <a:r>
              <a:rPr lang="zh-CN" altLang="zh-CN" dirty="0">
                <a:latin typeface="华文新魏" panose="02010800040101010101" pitchFamily="2" charset="-122"/>
                <a:ea typeface="华文新魏" panose="02010800040101010101" pitchFamily="2" charset="-122"/>
              </a:rPr>
              <a:t>主要指</a:t>
            </a:r>
            <a:r>
              <a:rPr lang="zh-CN" altLang="en-US" dirty="0">
                <a:solidFill>
                  <a:srgbClr val="FF0000"/>
                </a:solidFill>
                <a:latin typeface="华文新魏" panose="02010800040101010101" pitchFamily="2" charset="-122"/>
                <a:ea typeface="华文新魏" panose="02010800040101010101" pitchFamily="2" charset="-122"/>
              </a:rPr>
              <a:t>现场</a:t>
            </a:r>
            <a:r>
              <a:rPr lang="zh-CN" altLang="zh-CN" dirty="0">
                <a:solidFill>
                  <a:srgbClr val="FF0000"/>
                </a:solidFill>
                <a:latin typeface="华文新魏" panose="02010800040101010101" pitchFamily="2" charset="-122"/>
                <a:ea typeface="华文新魏" panose="02010800040101010101" pitchFamily="2" charset="-122"/>
              </a:rPr>
              <a:t>可编程</a:t>
            </a:r>
            <a:r>
              <a:rPr lang="zh-CN" altLang="en-US" dirty="0">
                <a:solidFill>
                  <a:srgbClr val="FF0000"/>
                </a:solidFill>
                <a:latin typeface="华文新魏" panose="02010800040101010101" pitchFamily="2" charset="-122"/>
                <a:ea typeface="华文新魏" panose="02010800040101010101" pitchFamily="2" charset="-122"/>
              </a:rPr>
              <a:t>门阵列</a:t>
            </a:r>
            <a:r>
              <a:rPr lang="en-US" altLang="zh-CN" dirty="0">
                <a:solidFill>
                  <a:srgbClr val="FF0000"/>
                </a:solidFill>
                <a:latin typeface="华文新魏" panose="02010800040101010101" pitchFamily="2" charset="-122"/>
                <a:ea typeface="华文新魏" panose="02010800040101010101" pitchFamily="2" charset="-122"/>
              </a:rPr>
              <a:t>FPGA</a:t>
            </a:r>
            <a:r>
              <a:rPr lang="zh-CN" altLang="en-US" dirty="0">
                <a:latin typeface="华文新魏" panose="02010800040101010101" pitchFamily="2" charset="-122"/>
                <a:ea typeface="华文新魏" panose="02010800040101010101" pitchFamily="2" charset="-122"/>
              </a:rPr>
              <a:t>（</a:t>
            </a:r>
            <a:r>
              <a:rPr lang="en-US" altLang="zh-CN" dirty="0">
                <a:solidFill>
                  <a:srgbClr val="FF0066"/>
                </a:solidFill>
                <a:latin typeface="华文新魏" panose="02010800040101010101" pitchFamily="2" charset="-122"/>
                <a:ea typeface="华文新魏" panose="02010800040101010101" pitchFamily="2" charset="-122"/>
              </a:rPr>
              <a:t>F</a:t>
            </a:r>
            <a:r>
              <a:rPr lang="en-US" altLang="zh-CN" dirty="0">
                <a:latin typeface="华文新魏" panose="02010800040101010101" pitchFamily="2" charset="-122"/>
                <a:ea typeface="华文新魏" panose="02010800040101010101" pitchFamily="2" charset="-122"/>
              </a:rPr>
              <a:t>ield  </a:t>
            </a:r>
            <a:r>
              <a:rPr lang="en-US" altLang="zh-CN" dirty="0">
                <a:solidFill>
                  <a:srgbClr val="FF0066"/>
                </a:solidFill>
                <a:latin typeface="华文新魏" panose="02010800040101010101" pitchFamily="2" charset="-122"/>
                <a:ea typeface="华文新魏" panose="02010800040101010101" pitchFamily="2" charset="-122"/>
              </a:rPr>
              <a:t>P</a:t>
            </a:r>
            <a:r>
              <a:rPr lang="en-US" altLang="zh-CN" dirty="0">
                <a:latin typeface="华文新魏" panose="02010800040101010101" pitchFamily="2" charset="-122"/>
                <a:ea typeface="华文新魏" panose="02010800040101010101" pitchFamily="2" charset="-122"/>
              </a:rPr>
              <a:t>rogrammable </a:t>
            </a:r>
            <a:r>
              <a:rPr lang="en-US" altLang="zh-CN" dirty="0">
                <a:solidFill>
                  <a:srgbClr val="FF0066"/>
                </a:solidFill>
                <a:latin typeface="华文新魏" panose="02010800040101010101" pitchFamily="2" charset="-122"/>
                <a:ea typeface="华文新魏" panose="02010800040101010101" pitchFamily="2" charset="-122"/>
              </a:rPr>
              <a:t>G</a:t>
            </a:r>
            <a:r>
              <a:rPr lang="en-US" altLang="zh-CN" dirty="0">
                <a:latin typeface="华文新魏" panose="02010800040101010101" pitchFamily="2" charset="-122"/>
                <a:ea typeface="华文新魏" panose="02010800040101010101" pitchFamily="2" charset="-122"/>
              </a:rPr>
              <a:t>ate </a:t>
            </a:r>
            <a:r>
              <a:rPr lang="en-US" altLang="zh-CN" dirty="0">
                <a:solidFill>
                  <a:srgbClr val="FF0066"/>
                </a:solidFill>
                <a:latin typeface="华文新魏" panose="02010800040101010101" pitchFamily="2" charset="-122"/>
                <a:ea typeface="华文新魏" panose="02010800040101010101" pitchFamily="2" charset="-122"/>
              </a:rPr>
              <a:t>A</a:t>
            </a:r>
            <a:r>
              <a:rPr lang="en-US" altLang="zh-CN" dirty="0">
                <a:latin typeface="华文新魏" panose="02010800040101010101" pitchFamily="2" charset="-122"/>
                <a:ea typeface="华文新魏" panose="02010800040101010101" pitchFamily="2" charset="-122"/>
              </a:rPr>
              <a:t>rray</a:t>
            </a:r>
            <a:r>
              <a:rPr lang="zh-CN" altLang="en-US" dirty="0">
                <a:latin typeface="华文新魏" panose="02010800040101010101" pitchFamily="2" charset="-122"/>
                <a:ea typeface="华文新魏" panose="02010800040101010101" pitchFamily="2" charset="-122"/>
              </a:rPr>
              <a:t>）</a:t>
            </a:r>
            <a:r>
              <a:rPr lang="zh-CN"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具有集成度高、通用性好、设计灵活、编程方便等特点。</a:t>
            </a:r>
          </a:p>
          <a:p>
            <a:pPr>
              <a:lnSpc>
                <a:spcPct val="130000"/>
              </a:lnSpc>
            </a:pPr>
            <a:r>
              <a:rPr lang="zh-CN" altLang="en-US" dirty="0">
                <a:latin typeface="华文新魏" panose="02010800040101010101" pitchFamily="2" charset="-122"/>
                <a:ea typeface="华文新魏" panose="02010800040101010101" pitchFamily="2" charset="-122"/>
              </a:rPr>
              <a:t>最早由美国的</a:t>
            </a:r>
            <a:r>
              <a:rPr lang="en-US" altLang="zh-CN" dirty="0">
                <a:latin typeface="华文新魏" panose="02010800040101010101" pitchFamily="2" charset="-122"/>
                <a:ea typeface="华文新魏" panose="02010800040101010101" pitchFamily="2" charset="-122"/>
              </a:rPr>
              <a:t>Xilinx</a:t>
            </a:r>
            <a:r>
              <a:rPr lang="zh-CN" altLang="en-US" dirty="0">
                <a:latin typeface="华文新魏" panose="02010800040101010101" pitchFamily="2" charset="-122"/>
                <a:ea typeface="华文新魏" panose="02010800040101010101" pitchFamily="2" charset="-122"/>
              </a:rPr>
              <a:t>公司于</a:t>
            </a:r>
            <a:r>
              <a:rPr lang="en-US" altLang="zh-CN" dirty="0">
                <a:latin typeface="华文新魏" panose="02010800040101010101" pitchFamily="2" charset="-122"/>
                <a:ea typeface="华文新魏" panose="02010800040101010101" pitchFamily="2" charset="-122"/>
              </a:rPr>
              <a:t>1985</a:t>
            </a:r>
            <a:r>
              <a:rPr lang="zh-CN" altLang="en-US" dirty="0">
                <a:latin typeface="华文新魏" panose="02010800040101010101" pitchFamily="2" charset="-122"/>
                <a:ea typeface="华文新魏" panose="02010800040101010101" pitchFamily="2" charset="-122"/>
              </a:rPr>
              <a:t>年推出。</a:t>
            </a:r>
          </a:p>
          <a:p>
            <a:pPr>
              <a:lnSpc>
                <a:spcPct val="130000"/>
              </a:lnSpc>
            </a:pPr>
            <a:r>
              <a:rPr lang="en-US" altLang="zh-CN" dirty="0">
                <a:latin typeface="华文新魏" panose="02010800040101010101" pitchFamily="2" charset="-122"/>
                <a:ea typeface="华文新魏" panose="02010800040101010101" pitchFamily="2" charset="-122"/>
              </a:rPr>
              <a:t>FPGA</a:t>
            </a:r>
            <a:r>
              <a:rPr lang="zh-CN" altLang="en-US" dirty="0">
                <a:latin typeface="华文新魏" panose="02010800040101010101" pitchFamily="2" charset="-122"/>
                <a:ea typeface="华文新魏" panose="02010800040101010101" pitchFamily="2" charset="-122"/>
              </a:rPr>
              <a:t>的设计（编程）工艺采用</a:t>
            </a:r>
            <a:r>
              <a:rPr lang="en-US" altLang="zh-CN" dirty="0">
                <a:solidFill>
                  <a:srgbClr val="FF0000"/>
                </a:solidFill>
                <a:latin typeface="华文新魏" panose="02010800040101010101" pitchFamily="2" charset="-122"/>
                <a:ea typeface="华文新魏" panose="02010800040101010101" pitchFamily="2" charset="-122"/>
              </a:rPr>
              <a:t>CMOS SRAM</a:t>
            </a:r>
            <a:r>
              <a:rPr lang="zh-CN" altLang="en-US" dirty="0">
                <a:solidFill>
                  <a:srgbClr val="FF0000"/>
                </a:solidFill>
                <a:latin typeface="华文新魏" panose="02010800040101010101" pitchFamily="2" charset="-122"/>
                <a:ea typeface="华文新魏" panose="02010800040101010101" pitchFamily="2" charset="-122"/>
              </a:rPr>
              <a:t>等</a:t>
            </a:r>
            <a:r>
              <a:rPr lang="zh-CN" altLang="en-US" dirty="0">
                <a:latin typeface="华文新魏" panose="02010800040101010101" pitchFamily="2" charset="-122"/>
                <a:ea typeface="华文新魏" panose="02010800040101010101" pitchFamily="2" charset="-122"/>
              </a:rPr>
              <a:t>工艺制造，可以反复编程，需要有片外存储器（也有不带的，采用</a:t>
            </a:r>
            <a:r>
              <a:rPr lang="en-US" altLang="zh-CN" dirty="0">
                <a:latin typeface="华文新魏" panose="02010800040101010101" pitchFamily="2" charset="-122"/>
                <a:ea typeface="华文新魏" panose="02010800040101010101" pitchFamily="2" charset="-122"/>
              </a:rPr>
              <a:t>E</a:t>
            </a:r>
            <a:r>
              <a:rPr lang="en-US" altLang="zh-CN" baseline="30000" dirty="0">
                <a:latin typeface="华文新魏" panose="02010800040101010101" pitchFamily="2" charset="-122"/>
                <a:ea typeface="华文新魏" panose="02010800040101010101" pitchFamily="2" charset="-122"/>
              </a:rPr>
              <a:t>2</a:t>
            </a:r>
            <a:r>
              <a:rPr lang="en-US" altLang="zh-CN" dirty="0">
                <a:latin typeface="华文新魏" panose="02010800040101010101" pitchFamily="2" charset="-122"/>
                <a:ea typeface="华文新魏" panose="02010800040101010101" pitchFamily="2" charset="-122"/>
              </a:rPr>
              <a:t>PROM</a:t>
            </a:r>
            <a:r>
              <a:rPr lang="zh-CN" altLang="en-US"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FLASH</a:t>
            </a:r>
            <a:r>
              <a:rPr lang="zh-CN" altLang="en-US" dirty="0">
                <a:latin typeface="华文新魏" panose="02010800040101010101" pitchFamily="2" charset="-122"/>
                <a:ea typeface="华文新魏" panose="02010800040101010101" pitchFamily="2" charset="-122"/>
              </a:rPr>
              <a:t> 编程工艺）。</a:t>
            </a:r>
            <a:endParaRPr lang="zh-CN" altLang="en-US" dirty="0">
              <a:solidFill>
                <a:srgbClr val="FF0000"/>
              </a:solidFill>
              <a:latin typeface="华文新魏" panose="02010800040101010101" pitchFamily="2" charset="-122"/>
              <a:ea typeface="华文新魏" panose="02010800040101010101" pitchFamily="2" charset="-122"/>
            </a:endParaRPr>
          </a:p>
          <a:p>
            <a:pPr>
              <a:lnSpc>
                <a:spcPct val="130000"/>
              </a:lnSpc>
            </a:pPr>
            <a:r>
              <a:rPr lang="zh-CN" altLang="en-US" dirty="0">
                <a:latin typeface="华文新魏" panose="02010800040101010101" pitchFamily="2" charset="-122"/>
                <a:ea typeface="华文新魏" panose="02010800040101010101" pitchFamily="2" charset="-122"/>
              </a:rPr>
              <a:t>容量很大，可以</a:t>
            </a:r>
            <a:r>
              <a:rPr lang="zh-CN" altLang="en-US" dirty="0">
                <a:solidFill>
                  <a:srgbClr val="FF0000"/>
                </a:solidFill>
                <a:latin typeface="华文新魏" panose="02010800040101010101" pitchFamily="2" charset="-122"/>
                <a:ea typeface="华文新魏" panose="02010800040101010101" pitchFamily="2" charset="-122"/>
              </a:rPr>
              <a:t>达到几百万、几千万门及以上。</a:t>
            </a:r>
            <a:endParaRPr lang="en-US" altLang="zh-CN" dirty="0">
              <a:latin typeface="华文新魏" panose="02010800040101010101" pitchFamily="2" charset="-122"/>
              <a:ea typeface="华文新魏" panose="02010800040101010101" pitchFamily="2" charset="-122"/>
            </a:endParaRPr>
          </a:p>
        </p:txBody>
      </p:sp>
      <p:sp>
        <p:nvSpPr>
          <p:cNvPr id="109573" name="Line 4"/>
          <p:cNvSpPr/>
          <p:nvPr/>
        </p:nvSpPr>
        <p:spPr>
          <a:xfrm>
            <a:off x="1543050" y="971550"/>
            <a:ext cx="3100388" cy="15875"/>
          </a:xfrm>
          <a:prstGeom prst="line">
            <a:avLst/>
          </a:prstGeom>
          <a:ln w="9525" cap="flat" cmpd="sng">
            <a:solidFill>
              <a:schemeClr val="accent2"/>
            </a:solidFill>
            <a:prstDash val="soli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9572">
                                            <p:txEl>
                                              <p:pRg st="0" end="0"/>
                                            </p:txEl>
                                          </p:spTgt>
                                        </p:tgtEl>
                                        <p:attrNameLst>
                                          <p:attrName>style.visibility</p:attrName>
                                        </p:attrNameLst>
                                      </p:cBhvr>
                                      <p:to>
                                        <p:strVal val="visible"/>
                                      </p:to>
                                    </p:set>
                                    <p:animEffect transition="in" filter="blinds(horizontal)">
                                      <p:cBhvr>
                                        <p:cTn id="7" dur="500"/>
                                        <p:tgtEl>
                                          <p:spTgt spid="1095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9572">
                                            <p:txEl>
                                              <p:pRg st="1" end="1"/>
                                            </p:txEl>
                                          </p:spTgt>
                                        </p:tgtEl>
                                        <p:attrNameLst>
                                          <p:attrName>style.visibility</p:attrName>
                                        </p:attrNameLst>
                                      </p:cBhvr>
                                      <p:to>
                                        <p:strVal val="visible"/>
                                      </p:to>
                                    </p:set>
                                    <p:animEffect transition="in" filter="blinds(horizontal)">
                                      <p:cBhvr>
                                        <p:cTn id="12" dur="500"/>
                                        <p:tgtEl>
                                          <p:spTgt spid="1095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9572">
                                            <p:txEl>
                                              <p:pRg st="2" end="2"/>
                                            </p:txEl>
                                          </p:spTgt>
                                        </p:tgtEl>
                                        <p:attrNameLst>
                                          <p:attrName>style.visibility</p:attrName>
                                        </p:attrNameLst>
                                      </p:cBhvr>
                                      <p:to>
                                        <p:strVal val="visible"/>
                                      </p:to>
                                    </p:set>
                                    <p:animEffect transition="in" filter="blinds(horizontal)">
                                      <p:cBhvr>
                                        <p:cTn id="17" dur="500"/>
                                        <p:tgtEl>
                                          <p:spTgt spid="1095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9572">
                                            <p:txEl>
                                              <p:pRg st="3" end="3"/>
                                            </p:txEl>
                                          </p:spTgt>
                                        </p:tgtEl>
                                        <p:attrNameLst>
                                          <p:attrName>style.visibility</p:attrName>
                                        </p:attrNameLst>
                                      </p:cBhvr>
                                      <p:to>
                                        <p:strVal val="visible"/>
                                      </p:to>
                                    </p:set>
                                    <p:animEffect transition="in" filter="blinds(horizontal)">
                                      <p:cBhvr>
                                        <p:cTn id="22" dur="500"/>
                                        <p:tgtEl>
                                          <p:spTgt spid="10957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灯片编号占位符 5"/>
          <p:cNvSpPr txBox="1">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lstStyle>
            <a:lvl1pPr>
              <a:spcBef>
                <a:spcPct val="20000"/>
              </a:spcBef>
              <a:buChar char="•"/>
              <a:defRPr sz="2400">
                <a:solidFill>
                  <a:schemeClr val="tx1"/>
                </a:solidFill>
                <a:latin typeface="Arial" panose="020B0604020202020204" pitchFamily="34" charset="0"/>
                <a:ea typeface="宋体" panose="02010600030101010101" pitchFamily="2" charset="-122"/>
              </a:defRPr>
            </a:lvl1pPr>
            <a:lvl2pPr marL="557530" indent="-214630">
              <a:spcBef>
                <a:spcPct val="20000"/>
              </a:spcBef>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E5EFC95-9600-480F-B87D-06E69E56C101}" type="slidenum">
              <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70</a:t>
            </a:fld>
            <a:endPar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6739" name="Rectangle 2"/>
          <p:cNvSpPr>
            <a:spLocks noGrp="1"/>
          </p:cNvSpPr>
          <p:nvPr>
            <p:ph type="title"/>
          </p:nvPr>
        </p:nvSpPr>
        <p:spPr>
          <a:xfrm>
            <a:off x="628650" y="555625"/>
            <a:ext cx="7886700" cy="712788"/>
          </a:xfrm>
          <a:noFill/>
          <a:ln>
            <a:noFill/>
          </a:ln>
        </p:spPr>
        <p:txBody>
          <a:bodyPr/>
          <a:lstStyle/>
          <a:p>
            <a:pPr eaLnBrk="1" hangingPunct="1"/>
            <a:r>
              <a:rPr lang="zh-CN" altLang="en-US" sz="2400" b="1" dirty="0">
                <a:latin typeface="华文新魏" panose="02010800040101010101" pitchFamily="2" charset="-122"/>
                <a:ea typeface="华文新魏" panose="02010800040101010101" pitchFamily="2" charset="-122"/>
              </a:rPr>
              <a:t>国产</a:t>
            </a:r>
            <a:r>
              <a:rPr lang="en-US" altLang="zh-CN" sz="2400" b="1" dirty="0">
                <a:latin typeface="华文新魏" panose="02010800040101010101" pitchFamily="2" charset="-122"/>
                <a:ea typeface="华文新魏" panose="02010800040101010101" pitchFamily="2" charset="-122"/>
              </a:rPr>
              <a:t>FPGA</a:t>
            </a:r>
          </a:p>
        </p:txBody>
      </p:sp>
      <p:sp>
        <p:nvSpPr>
          <p:cNvPr id="6" name="内容占位符 2">
            <a:extLst>
              <a:ext uri="{FF2B5EF4-FFF2-40B4-BE49-F238E27FC236}">
                <a16:creationId xmlns:a16="http://schemas.microsoft.com/office/drawing/2014/main" id="{2761F61D-DEC1-4E8E-A21F-C6B11679C93D}"/>
              </a:ext>
            </a:extLst>
          </p:cNvPr>
          <p:cNvSpPr txBox="1">
            <a:spLocks noChangeArrowheads="1"/>
          </p:cNvSpPr>
          <p:nvPr/>
        </p:nvSpPr>
        <p:spPr bwMode="auto">
          <a:xfrm>
            <a:off x="35496" y="1059582"/>
            <a:ext cx="8136904" cy="1800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marL="171450" indent="-171450" algn="l" defTabSz="685800" rtl="0" fontAlgn="base">
              <a:lnSpc>
                <a:spcPct val="90000"/>
              </a:lnSpc>
              <a:spcBef>
                <a:spcPts val="750"/>
              </a:spcBef>
              <a:spcAft>
                <a:spcPct val="0"/>
              </a:spcAft>
              <a:buFont typeface="Arial"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itchFamily="34" charset="0"/>
              <a:buChar char="•"/>
              <a:defRPr sz="2800"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itchFamily="34" charset="0"/>
              <a:buChar char="•"/>
              <a:defRPr sz="1300" kern="1200">
                <a:solidFill>
                  <a:schemeClr val="tx1"/>
                </a:solidFill>
                <a:latin typeface="+mn-lt"/>
                <a:ea typeface="+mn-ea"/>
                <a:cs typeface="+mn-cs"/>
              </a:defRPr>
            </a:lvl5pPr>
            <a:lvl6pPr marL="18859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a:lstStyle>
          <a:p>
            <a:pPr marL="0" marR="0" lvl="0" indent="457200" algn="just" defTabSz="685800" rtl="0" eaLnBrk="1" fontAlgn="base" latinLnBrk="0" hangingPunct="1">
              <a:lnSpc>
                <a:spcPct val="120000"/>
              </a:lnSpc>
              <a:spcBef>
                <a:spcPct val="0"/>
              </a:spcBef>
              <a:spcAft>
                <a:spcPct val="0"/>
              </a:spcAft>
              <a:buClrTx/>
              <a:buSzTx/>
              <a:buFont typeface="Arial" pitchFamily="34" charset="0"/>
              <a:buNone/>
              <a:tabLst/>
              <a:defRPr/>
            </a:pPr>
            <a:r>
              <a:rPr lang="en-US" altLang="zh-CN" sz="2000" b="1" dirty="0">
                <a:latin typeface="华文新魏" panose="02010800040101010101" pitchFamily="2" charset="-122"/>
                <a:ea typeface="华文新魏" panose="02010800040101010101" pitchFamily="2" charset="-122"/>
                <a:cs typeface="+mj-cs"/>
              </a:rPr>
              <a:t>1</a:t>
            </a:r>
            <a:r>
              <a:rPr lang="zh-CN" altLang="en-US" sz="2000" b="1" dirty="0">
                <a:latin typeface="华文新魏" panose="02010800040101010101" pitchFamily="2" charset="-122"/>
                <a:ea typeface="华文新魏" panose="02010800040101010101" pitchFamily="2" charset="-122"/>
                <a:cs typeface="+mj-cs"/>
              </a:rPr>
              <a:t>、高云半导体</a:t>
            </a:r>
            <a:endParaRPr lang="en-US" altLang="zh-CN" sz="2000" b="1" dirty="0">
              <a:latin typeface="华文新魏" panose="02010800040101010101" pitchFamily="2" charset="-122"/>
              <a:ea typeface="华文新魏" panose="02010800040101010101" pitchFamily="2" charset="-122"/>
              <a:cs typeface="+mj-cs"/>
            </a:endParaRPr>
          </a:p>
          <a:p>
            <a:pPr marL="0" marR="0" lvl="0" indent="457200" algn="just" defTabSz="685800" rtl="0" eaLnBrk="1" fontAlgn="base" latinLnBrk="0" hangingPunct="1">
              <a:lnSpc>
                <a:spcPct val="120000"/>
              </a:lnSpc>
              <a:spcBef>
                <a:spcPct val="0"/>
              </a:spcBef>
              <a:spcAft>
                <a:spcPct val="0"/>
              </a:spcAft>
              <a:buClrTx/>
              <a:buSzTx/>
              <a:buFont typeface="Arial" pitchFamily="34" charset="0"/>
              <a:buNone/>
              <a:tabLst/>
              <a:defRPr/>
            </a:pPr>
            <a:r>
              <a:rPr lang="en-US" altLang="zh-CN" sz="1800" b="1" dirty="0">
                <a:latin typeface="华文新魏" panose="02010800040101010101" pitchFamily="2" charset="-122"/>
                <a:ea typeface="华文新魏" panose="02010800040101010101" pitchFamily="2" charset="-122"/>
                <a:cs typeface="+mj-cs"/>
              </a:rPr>
              <a:t>2015</a:t>
            </a:r>
            <a:r>
              <a:rPr lang="zh-CN" altLang="en-US" sz="1800" b="1" dirty="0">
                <a:latin typeface="华文新魏" panose="02010800040101010101" pitchFamily="2" charset="-122"/>
                <a:ea typeface="华文新魏" panose="02010800040101010101" pitchFamily="2" charset="-122"/>
                <a:cs typeface="+mj-cs"/>
              </a:rPr>
              <a:t>年推出国内第一块产业化</a:t>
            </a:r>
            <a:r>
              <a:rPr lang="en-US" altLang="zh-CN" sz="1800" b="1" dirty="0">
                <a:latin typeface="华文新魏" panose="02010800040101010101" pitchFamily="2" charset="-122"/>
                <a:ea typeface="华文新魏" panose="02010800040101010101" pitchFamily="2" charset="-122"/>
                <a:cs typeface="+mj-cs"/>
              </a:rPr>
              <a:t>55nm</a:t>
            </a:r>
            <a:r>
              <a:rPr lang="zh-CN" altLang="en-US" sz="1800" b="1" dirty="0">
                <a:latin typeface="华文新魏" panose="02010800040101010101" pitchFamily="2" charset="-122"/>
                <a:ea typeface="华文新魏" panose="02010800040101010101" pitchFamily="2" charset="-122"/>
                <a:cs typeface="+mj-cs"/>
              </a:rPr>
              <a:t>工艺中密度</a:t>
            </a:r>
            <a:r>
              <a:rPr lang="en-US" altLang="zh-CN" sz="1800" b="1" dirty="0">
                <a:latin typeface="华文新魏" panose="02010800040101010101" pitchFamily="2" charset="-122"/>
                <a:ea typeface="华文新魏" panose="02010800040101010101" pitchFamily="2" charset="-122"/>
                <a:cs typeface="+mj-cs"/>
              </a:rPr>
              <a:t>FPGA</a:t>
            </a:r>
            <a:r>
              <a:rPr lang="zh-CN" altLang="en-US" sz="1800" b="1" dirty="0">
                <a:latin typeface="华文新魏" panose="02010800040101010101" pitchFamily="2" charset="-122"/>
                <a:ea typeface="华文新魏" panose="02010800040101010101" pitchFamily="2" charset="-122"/>
                <a:cs typeface="+mj-cs"/>
              </a:rPr>
              <a:t>芯片</a:t>
            </a:r>
            <a:endParaRPr lang="en-US" altLang="zh-CN" sz="1800" b="1" dirty="0">
              <a:latin typeface="华文新魏" panose="02010800040101010101" pitchFamily="2" charset="-122"/>
              <a:ea typeface="华文新魏" panose="02010800040101010101" pitchFamily="2" charset="-122"/>
              <a:cs typeface="+mj-cs"/>
            </a:endParaRPr>
          </a:p>
          <a:p>
            <a:pPr marL="0" marR="0" lvl="0" indent="457200" algn="just" defTabSz="685800" rtl="0" eaLnBrk="1" fontAlgn="base" latinLnBrk="0" hangingPunct="1">
              <a:lnSpc>
                <a:spcPct val="120000"/>
              </a:lnSpc>
              <a:spcBef>
                <a:spcPct val="0"/>
              </a:spcBef>
              <a:spcAft>
                <a:spcPct val="0"/>
              </a:spcAft>
              <a:buClrTx/>
              <a:buSzTx/>
              <a:buFont typeface="Arial" pitchFamily="34" charset="0"/>
              <a:buNone/>
              <a:tabLst/>
              <a:defRPr/>
            </a:pPr>
            <a:r>
              <a:rPr lang="en-US" altLang="zh-CN" sz="1800" b="1" dirty="0">
                <a:latin typeface="华文新魏" panose="02010800040101010101" pitchFamily="2" charset="-122"/>
                <a:ea typeface="华文新魏" panose="02010800040101010101" pitchFamily="2" charset="-122"/>
                <a:cs typeface="+mj-cs"/>
              </a:rPr>
              <a:t>2016</a:t>
            </a:r>
            <a:r>
              <a:rPr lang="zh-CN" altLang="en-US" sz="1800" b="1" dirty="0">
                <a:latin typeface="华文新魏" panose="02010800040101010101" pitchFamily="2" charset="-122"/>
                <a:ea typeface="华文新魏" panose="02010800040101010101" pitchFamily="2" charset="-122"/>
                <a:cs typeface="+mj-cs"/>
              </a:rPr>
              <a:t>年推出</a:t>
            </a:r>
            <a:r>
              <a:rPr lang="en-US" altLang="zh-CN" sz="1800" b="1" dirty="0">
                <a:latin typeface="华文新魏" panose="02010800040101010101" pitchFamily="2" charset="-122"/>
                <a:ea typeface="华文新魏" panose="02010800040101010101" pitchFamily="2" charset="-122"/>
                <a:cs typeface="+mj-cs"/>
              </a:rPr>
              <a:t>55nm</a:t>
            </a:r>
            <a:r>
              <a:rPr lang="zh-CN" altLang="en-US" sz="1800" b="1" dirty="0">
                <a:latin typeface="华文新魏" panose="02010800040101010101" pitchFamily="2" charset="-122"/>
                <a:ea typeface="华文新魏" panose="02010800040101010101" pitchFamily="2" charset="-122"/>
                <a:cs typeface="+mj-cs"/>
              </a:rPr>
              <a:t>嵌入式</a:t>
            </a:r>
            <a:r>
              <a:rPr lang="en-US" altLang="zh-CN" sz="1800" b="1" dirty="0" err="1">
                <a:latin typeface="华文新魏" panose="02010800040101010101" pitchFamily="2" charset="-122"/>
                <a:ea typeface="华文新魏" panose="02010800040101010101" pitchFamily="2" charset="-122"/>
                <a:cs typeface="+mj-cs"/>
              </a:rPr>
              <a:t>Flash+SRAM</a:t>
            </a:r>
            <a:r>
              <a:rPr lang="zh-CN" altLang="en-US" sz="1800" b="1" dirty="0">
                <a:latin typeface="华文新魏" panose="02010800040101010101" pitchFamily="2" charset="-122"/>
                <a:ea typeface="华文新魏" panose="02010800040101010101" pitchFamily="2" charset="-122"/>
                <a:cs typeface="+mj-cs"/>
              </a:rPr>
              <a:t>的非易失性</a:t>
            </a:r>
            <a:r>
              <a:rPr lang="en-US" altLang="zh-CN" sz="1800" b="1" dirty="0">
                <a:latin typeface="华文新魏" panose="02010800040101010101" pitchFamily="2" charset="-122"/>
                <a:ea typeface="华文新魏" panose="02010800040101010101" pitchFamily="2" charset="-122"/>
                <a:cs typeface="+mj-cs"/>
              </a:rPr>
              <a:t>FPGA</a:t>
            </a:r>
            <a:r>
              <a:rPr lang="zh-CN" altLang="en-US" sz="1800" b="1" dirty="0">
                <a:latin typeface="华文新魏" panose="02010800040101010101" pitchFamily="2" charset="-122"/>
                <a:ea typeface="华文新魏" panose="02010800040101010101" pitchFamily="2" charset="-122"/>
                <a:cs typeface="+mj-cs"/>
              </a:rPr>
              <a:t>芯片</a:t>
            </a:r>
            <a:endParaRPr lang="en-US" altLang="zh-CN" sz="1800" b="1" dirty="0">
              <a:latin typeface="华文新魏" panose="02010800040101010101" pitchFamily="2" charset="-122"/>
              <a:ea typeface="华文新魏" panose="02010800040101010101" pitchFamily="2" charset="-122"/>
              <a:cs typeface="+mj-cs"/>
            </a:endParaRPr>
          </a:p>
          <a:p>
            <a:pPr marL="0" marR="0" lvl="0" indent="457200" algn="just" defTabSz="685800" rtl="0" eaLnBrk="1" fontAlgn="base" latinLnBrk="0" hangingPunct="1">
              <a:lnSpc>
                <a:spcPct val="120000"/>
              </a:lnSpc>
              <a:spcBef>
                <a:spcPct val="0"/>
              </a:spcBef>
              <a:spcAft>
                <a:spcPct val="0"/>
              </a:spcAft>
              <a:buClrTx/>
              <a:buSzTx/>
              <a:buFont typeface="Arial" pitchFamily="34" charset="0"/>
              <a:buNone/>
              <a:tabLst/>
              <a:defRPr/>
            </a:pPr>
            <a:r>
              <a:rPr lang="en-US" altLang="zh-CN" sz="1800" b="1" dirty="0">
                <a:latin typeface="华文新魏" panose="02010800040101010101" pitchFamily="2" charset="-122"/>
                <a:ea typeface="华文新魏" panose="02010800040101010101" pitchFamily="2" charset="-122"/>
                <a:cs typeface="+mj-cs"/>
              </a:rPr>
              <a:t>2023</a:t>
            </a:r>
            <a:r>
              <a:rPr lang="zh-CN" altLang="en-US" sz="1800" b="1" dirty="0">
                <a:latin typeface="华文新魏" panose="02010800040101010101" pitchFamily="2" charset="-122"/>
                <a:ea typeface="华文新魏" panose="02010800040101010101" pitchFamily="2" charset="-122"/>
                <a:cs typeface="+mj-cs"/>
              </a:rPr>
              <a:t>年推出</a:t>
            </a:r>
            <a:r>
              <a:rPr lang="en-US" altLang="zh-CN" sz="1800" b="1" dirty="0">
                <a:latin typeface="华文新魏" panose="02010800040101010101" pitchFamily="2" charset="-122"/>
                <a:ea typeface="华文新魏" panose="02010800040101010101" pitchFamily="2" charset="-122"/>
                <a:cs typeface="+mj-cs"/>
              </a:rPr>
              <a:t>22nm</a:t>
            </a:r>
            <a:r>
              <a:rPr lang="zh-CN" altLang="en-US" sz="1800" b="1" dirty="0">
                <a:latin typeface="华文新魏" panose="02010800040101010101" pitchFamily="2" charset="-122"/>
                <a:ea typeface="华文新魏" panose="02010800040101010101" pitchFamily="2" charset="-122"/>
                <a:cs typeface="+mj-cs"/>
              </a:rPr>
              <a:t>产品</a:t>
            </a:r>
            <a:endParaRPr lang="en-US" altLang="zh-CN" sz="1800" b="1" dirty="0">
              <a:latin typeface="华文新魏" panose="02010800040101010101" pitchFamily="2" charset="-122"/>
              <a:ea typeface="华文新魏" panose="02010800040101010101" pitchFamily="2" charset="-122"/>
              <a:cs typeface="+mj-cs"/>
            </a:endParaRPr>
          </a:p>
        </p:txBody>
      </p:sp>
      <p:pic>
        <p:nvPicPr>
          <p:cNvPr id="9" name="图片 8">
            <a:extLst>
              <a:ext uri="{FF2B5EF4-FFF2-40B4-BE49-F238E27FC236}">
                <a16:creationId xmlns:a16="http://schemas.microsoft.com/office/drawing/2014/main" id="{FECD9712-ADDF-4BAA-9CBB-0E93752173FF}"/>
              </a:ext>
            </a:extLst>
          </p:cNvPr>
          <p:cNvPicPr>
            <a:picLocks noChangeAspect="1"/>
          </p:cNvPicPr>
          <p:nvPr/>
        </p:nvPicPr>
        <p:blipFill>
          <a:blip r:embed="rId3"/>
          <a:stretch>
            <a:fillRect/>
          </a:stretch>
        </p:blipFill>
        <p:spPr>
          <a:xfrm>
            <a:off x="251520" y="2643758"/>
            <a:ext cx="2974905" cy="1816141"/>
          </a:xfrm>
          <a:prstGeom prst="rect">
            <a:avLst/>
          </a:prstGeom>
        </p:spPr>
      </p:pic>
      <p:sp>
        <p:nvSpPr>
          <p:cNvPr id="10" name="文本框 9">
            <a:extLst>
              <a:ext uri="{FF2B5EF4-FFF2-40B4-BE49-F238E27FC236}">
                <a16:creationId xmlns:a16="http://schemas.microsoft.com/office/drawing/2014/main" id="{5C9D1C35-33B4-4E68-B7FF-2D0815E46456}"/>
              </a:ext>
            </a:extLst>
          </p:cNvPr>
          <p:cNvSpPr txBox="1"/>
          <p:nvPr/>
        </p:nvSpPr>
        <p:spPr>
          <a:xfrm>
            <a:off x="3347864" y="2434070"/>
            <a:ext cx="3024336" cy="2317622"/>
          </a:xfrm>
          <a:prstGeom prst="rect">
            <a:avLst/>
          </a:prstGeom>
          <a:noFill/>
        </p:spPr>
        <p:txBody>
          <a:bodyPr wrap="square">
            <a:spAutoFit/>
          </a:bodyPr>
          <a:lstStyle/>
          <a:p>
            <a:pPr algn="just">
              <a:lnSpc>
                <a:spcPct val="150000"/>
              </a:lnSpc>
            </a:pPr>
            <a:r>
              <a:rPr lang="zh-CN" altLang="en-US" sz="1400" dirty="0">
                <a:solidFill>
                  <a:schemeClr val="tx1"/>
                </a:solidFill>
              </a:rPr>
              <a:t>高云半导体晨熙家族 </a:t>
            </a:r>
            <a:r>
              <a:rPr lang="en-US" altLang="zh-CN" sz="1400" dirty="0">
                <a:solidFill>
                  <a:schemeClr val="tx1"/>
                </a:solidFill>
              </a:rPr>
              <a:t>5 </a:t>
            </a:r>
            <a:r>
              <a:rPr lang="zh-CN" altLang="en-US" sz="1400" dirty="0">
                <a:solidFill>
                  <a:schemeClr val="tx1"/>
                </a:solidFill>
              </a:rPr>
              <a:t>系列产品，高性能 </a:t>
            </a:r>
            <a:r>
              <a:rPr lang="en-US" altLang="zh-CN" sz="1400" dirty="0">
                <a:solidFill>
                  <a:schemeClr val="tx1"/>
                </a:solidFill>
              </a:rPr>
              <a:t>DSP</a:t>
            </a:r>
            <a:r>
              <a:rPr lang="zh-CN" altLang="en-US" sz="1400" dirty="0">
                <a:solidFill>
                  <a:schemeClr val="tx1"/>
                </a:solidFill>
              </a:rPr>
              <a:t>，高速 </a:t>
            </a:r>
            <a:r>
              <a:rPr lang="en-US" altLang="zh-CN" sz="1400" dirty="0">
                <a:solidFill>
                  <a:schemeClr val="tx1"/>
                </a:solidFill>
              </a:rPr>
              <a:t>LVDS </a:t>
            </a:r>
            <a:r>
              <a:rPr lang="zh-CN" altLang="en-US" sz="1400" dirty="0">
                <a:solidFill>
                  <a:schemeClr val="tx1"/>
                </a:solidFill>
              </a:rPr>
              <a:t>接口以及丰富 的 </a:t>
            </a:r>
            <a:r>
              <a:rPr lang="en-US" altLang="zh-CN" sz="1400" dirty="0">
                <a:solidFill>
                  <a:schemeClr val="tx1"/>
                </a:solidFill>
              </a:rPr>
              <a:t>BSRAM </a:t>
            </a:r>
            <a:r>
              <a:rPr lang="zh-CN" altLang="en-US" sz="1400" dirty="0">
                <a:solidFill>
                  <a:schemeClr val="tx1"/>
                </a:solidFill>
              </a:rPr>
              <a:t>存储器资源，同时集成自主研发的 </a:t>
            </a:r>
            <a:r>
              <a:rPr lang="en-US" altLang="zh-CN" sz="1400" dirty="0">
                <a:solidFill>
                  <a:schemeClr val="tx1"/>
                </a:solidFill>
              </a:rPr>
              <a:t>DDR3</a:t>
            </a:r>
            <a:r>
              <a:rPr lang="zh-CN" altLang="en-US" sz="1400" dirty="0">
                <a:solidFill>
                  <a:schemeClr val="tx1"/>
                </a:solidFill>
              </a:rPr>
              <a:t>，支持多种协议的 </a:t>
            </a:r>
            <a:r>
              <a:rPr lang="en-US" altLang="zh-CN" sz="1400" dirty="0">
                <a:solidFill>
                  <a:schemeClr val="tx1"/>
                </a:solidFill>
              </a:rPr>
              <a:t>SERDES</a:t>
            </a:r>
            <a:r>
              <a:rPr lang="zh-CN" altLang="en-US" sz="1400" dirty="0">
                <a:solidFill>
                  <a:schemeClr val="tx1"/>
                </a:solidFill>
              </a:rPr>
              <a:t>，提供多种管脚封装形式，适用于低功耗、高性能及兼容性设计 等应用场合。 </a:t>
            </a:r>
          </a:p>
        </p:txBody>
      </p:sp>
      <p:pic>
        <p:nvPicPr>
          <p:cNvPr id="11" name="图片 10">
            <a:extLst>
              <a:ext uri="{FF2B5EF4-FFF2-40B4-BE49-F238E27FC236}">
                <a16:creationId xmlns:a16="http://schemas.microsoft.com/office/drawing/2014/main" id="{FEEF89BE-7045-49DA-BD99-03F60081D07C}"/>
              </a:ext>
            </a:extLst>
          </p:cNvPr>
          <p:cNvPicPr>
            <a:picLocks noChangeAspect="1"/>
          </p:cNvPicPr>
          <p:nvPr/>
        </p:nvPicPr>
        <p:blipFill>
          <a:blip r:embed="rId4"/>
          <a:stretch>
            <a:fillRect/>
          </a:stretch>
        </p:blipFill>
        <p:spPr>
          <a:xfrm>
            <a:off x="6444208" y="503379"/>
            <a:ext cx="2687760" cy="4273641"/>
          </a:xfrm>
          <a:prstGeom prst="rect">
            <a:avLst/>
          </a:prstGeom>
        </p:spPr>
      </p:pic>
      <p:sp>
        <p:nvSpPr>
          <p:cNvPr id="12" name="文本框 11">
            <a:extLst>
              <a:ext uri="{FF2B5EF4-FFF2-40B4-BE49-F238E27FC236}">
                <a16:creationId xmlns:a16="http://schemas.microsoft.com/office/drawing/2014/main" id="{676FDC15-46F1-4CA7-92C5-50E31AE078FE}"/>
              </a:ext>
            </a:extLst>
          </p:cNvPr>
          <p:cNvSpPr txBox="1"/>
          <p:nvPr/>
        </p:nvSpPr>
        <p:spPr>
          <a:xfrm>
            <a:off x="281305" y="4444249"/>
            <a:ext cx="2820750" cy="261610"/>
          </a:xfrm>
          <a:prstGeom prst="rect">
            <a:avLst/>
          </a:prstGeom>
          <a:noFill/>
        </p:spPr>
        <p:txBody>
          <a:bodyPr wrap="square">
            <a:spAutoFit/>
          </a:bodyPr>
          <a:lstStyle/>
          <a:p>
            <a:r>
              <a:rPr lang="en-US" altLang="zh-CN" sz="1100" dirty="0">
                <a:solidFill>
                  <a:schemeClr val="tx1"/>
                </a:solidFill>
              </a:rPr>
              <a:t>DK_VIDEO_GW5AT-LV60UG225_V1.0 </a:t>
            </a:r>
            <a:r>
              <a:rPr lang="zh-CN" altLang="en-US" sz="1100" dirty="0">
                <a:solidFill>
                  <a:schemeClr val="tx1"/>
                </a:solidFill>
              </a:rPr>
              <a:t>开发板</a:t>
            </a:r>
          </a:p>
        </p:txBody>
      </p:sp>
    </p:spTree>
    <p:extLst>
      <p:ext uri="{BB962C8B-B14F-4D97-AF65-F5344CB8AC3E}">
        <p14:creationId xmlns:p14="http://schemas.microsoft.com/office/powerpoint/2010/main" val="230280149"/>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灯片编号占位符 5"/>
          <p:cNvSpPr txBox="1">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lstStyle>
            <a:lvl1pPr>
              <a:spcBef>
                <a:spcPct val="20000"/>
              </a:spcBef>
              <a:buChar char="•"/>
              <a:defRPr sz="2400">
                <a:solidFill>
                  <a:schemeClr val="tx1"/>
                </a:solidFill>
                <a:latin typeface="Arial" panose="020B0604020202020204" pitchFamily="34" charset="0"/>
                <a:ea typeface="宋体" panose="02010600030101010101" pitchFamily="2" charset="-122"/>
              </a:defRPr>
            </a:lvl1pPr>
            <a:lvl2pPr marL="557530" indent="-214630">
              <a:spcBef>
                <a:spcPct val="20000"/>
              </a:spcBef>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E5EFC95-9600-480F-B87D-06E69E56C101}" type="slidenum">
              <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71</a:t>
            </a:fld>
            <a:endPar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6739" name="Rectangle 2"/>
          <p:cNvSpPr>
            <a:spLocks noGrp="1"/>
          </p:cNvSpPr>
          <p:nvPr>
            <p:ph type="title"/>
          </p:nvPr>
        </p:nvSpPr>
        <p:spPr>
          <a:xfrm>
            <a:off x="628650" y="555625"/>
            <a:ext cx="7886700" cy="712788"/>
          </a:xfrm>
          <a:noFill/>
          <a:ln>
            <a:noFill/>
          </a:ln>
        </p:spPr>
        <p:txBody>
          <a:bodyPr/>
          <a:lstStyle/>
          <a:p>
            <a:pPr eaLnBrk="1" hangingPunct="1"/>
            <a:r>
              <a:rPr lang="zh-CN" altLang="en-US" sz="2400" b="1" dirty="0">
                <a:latin typeface="华文新魏" panose="02010800040101010101" pitchFamily="2" charset="-122"/>
                <a:ea typeface="华文新魏" panose="02010800040101010101" pitchFamily="2" charset="-122"/>
              </a:rPr>
              <a:t>国产</a:t>
            </a:r>
            <a:r>
              <a:rPr lang="en-US" altLang="zh-CN" sz="2400" b="1" dirty="0">
                <a:latin typeface="华文新魏" panose="02010800040101010101" pitchFamily="2" charset="-122"/>
                <a:ea typeface="华文新魏" panose="02010800040101010101" pitchFamily="2" charset="-122"/>
              </a:rPr>
              <a:t>FPGA</a:t>
            </a:r>
          </a:p>
        </p:txBody>
      </p:sp>
      <p:sp>
        <p:nvSpPr>
          <p:cNvPr id="6" name="内容占位符 2">
            <a:extLst>
              <a:ext uri="{FF2B5EF4-FFF2-40B4-BE49-F238E27FC236}">
                <a16:creationId xmlns:a16="http://schemas.microsoft.com/office/drawing/2014/main" id="{2761F61D-DEC1-4E8E-A21F-C6B11679C93D}"/>
              </a:ext>
            </a:extLst>
          </p:cNvPr>
          <p:cNvSpPr txBox="1">
            <a:spLocks noChangeArrowheads="1"/>
          </p:cNvSpPr>
          <p:nvPr/>
        </p:nvSpPr>
        <p:spPr bwMode="auto">
          <a:xfrm>
            <a:off x="54705" y="943113"/>
            <a:ext cx="8928992" cy="1800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marL="171450" indent="-171450" algn="l" defTabSz="685800" rtl="0" fontAlgn="base">
              <a:lnSpc>
                <a:spcPct val="90000"/>
              </a:lnSpc>
              <a:spcBef>
                <a:spcPts val="750"/>
              </a:spcBef>
              <a:spcAft>
                <a:spcPct val="0"/>
              </a:spcAft>
              <a:buFont typeface="Arial"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itchFamily="34" charset="0"/>
              <a:buChar char="•"/>
              <a:defRPr sz="2800"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itchFamily="34" charset="0"/>
              <a:buChar char="•"/>
              <a:defRPr sz="1300" kern="1200">
                <a:solidFill>
                  <a:schemeClr val="tx1"/>
                </a:solidFill>
                <a:latin typeface="+mn-lt"/>
                <a:ea typeface="+mn-ea"/>
                <a:cs typeface="+mn-cs"/>
              </a:defRPr>
            </a:lvl5pPr>
            <a:lvl6pPr marL="18859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a:lstStyle>
          <a:p>
            <a:pPr marL="0" marR="0" lvl="0" indent="457200" algn="just" defTabSz="685800" rtl="0" eaLnBrk="1" fontAlgn="base" latinLnBrk="0" hangingPunct="1">
              <a:lnSpc>
                <a:spcPct val="120000"/>
              </a:lnSpc>
              <a:spcBef>
                <a:spcPct val="0"/>
              </a:spcBef>
              <a:spcAft>
                <a:spcPct val="0"/>
              </a:spcAft>
              <a:buClrTx/>
              <a:buSzTx/>
              <a:buFont typeface="Arial" pitchFamily="34" charset="0"/>
              <a:buNone/>
              <a:tabLst/>
              <a:defRPr/>
            </a:pPr>
            <a:r>
              <a:rPr lang="en-US" altLang="zh-CN" sz="2000" b="1" dirty="0">
                <a:latin typeface="华文新魏" panose="02010800040101010101" pitchFamily="2" charset="-122"/>
                <a:ea typeface="华文新魏" panose="02010800040101010101" pitchFamily="2" charset="-122"/>
                <a:cs typeface="+mj-cs"/>
              </a:rPr>
              <a:t>2</a:t>
            </a:r>
            <a:r>
              <a:rPr lang="zh-CN" altLang="en-US" sz="2000" b="1" dirty="0">
                <a:latin typeface="华文新魏" panose="02010800040101010101" pitchFamily="2" charset="-122"/>
                <a:ea typeface="华文新魏" panose="02010800040101010101" pitchFamily="2" charset="-122"/>
                <a:cs typeface="+mj-cs"/>
              </a:rPr>
              <a:t>、京微齐力</a:t>
            </a:r>
            <a:endParaRPr lang="en-US" altLang="zh-CN" sz="2000" b="1" dirty="0">
              <a:latin typeface="华文新魏" panose="02010800040101010101" pitchFamily="2" charset="-122"/>
              <a:ea typeface="华文新魏" panose="02010800040101010101" pitchFamily="2" charset="-122"/>
              <a:cs typeface="+mj-cs"/>
            </a:endParaRPr>
          </a:p>
          <a:p>
            <a:pPr marL="0" marR="0" lvl="0" indent="457200" algn="just" defTabSz="685800" rtl="0" eaLnBrk="1" fontAlgn="base" latinLnBrk="0" hangingPunct="1">
              <a:lnSpc>
                <a:spcPct val="120000"/>
              </a:lnSpc>
              <a:spcBef>
                <a:spcPct val="0"/>
              </a:spcBef>
              <a:spcAft>
                <a:spcPct val="0"/>
              </a:spcAft>
              <a:buClrTx/>
              <a:buSzTx/>
              <a:buFont typeface="Arial" pitchFamily="34" charset="0"/>
              <a:buNone/>
              <a:tabLst/>
              <a:defRPr/>
            </a:pPr>
            <a:r>
              <a:rPr lang="zh-CN" altLang="en-US" sz="1800" b="1" dirty="0">
                <a:latin typeface="华文新魏" panose="02010800040101010101" pitchFamily="2" charset="-122"/>
                <a:ea typeface="华文新魏" panose="02010800040101010101" pitchFamily="2" charset="-122"/>
                <a:cs typeface="+mj-cs"/>
              </a:rPr>
              <a:t>其产品将</a:t>
            </a:r>
            <a:r>
              <a:rPr lang="en-US" altLang="zh-CN" sz="1800" b="1" dirty="0">
                <a:latin typeface="华文新魏" panose="02010800040101010101" pitchFamily="2" charset="-122"/>
                <a:ea typeface="华文新魏" panose="02010800040101010101" pitchFamily="2" charset="-122"/>
                <a:cs typeface="+mj-cs"/>
              </a:rPr>
              <a:t>FPGA</a:t>
            </a:r>
            <a:r>
              <a:rPr lang="zh-CN" altLang="en-US" sz="1800" b="1" dirty="0">
                <a:latin typeface="华文新魏" panose="02010800040101010101" pitchFamily="2" charset="-122"/>
                <a:ea typeface="华文新魏" panose="02010800040101010101" pitchFamily="2" charset="-122"/>
                <a:cs typeface="+mj-cs"/>
              </a:rPr>
              <a:t>、</a:t>
            </a:r>
            <a:r>
              <a:rPr lang="en-US" altLang="zh-CN" sz="1800" b="1" dirty="0">
                <a:latin typeface="华文新魏" panose="02010800040101010101" pitchFamily="2" charset="-122"/>
                <a:ea typeface="华文新魏" panose="02010800040101010101" pitchFamily="2" charset="-122"/>
                <a:cs typeface="+mj-cs"/>
              </a:rPr>
              <a:t>CPU</a:t>
            </a:r>
            <a:r>
              <a:rPr lang="zh-CN" altLang="en-US" sz="1800" b="1" dirty="0">
                <a:latin typeface="华文新魏" panose="02010800040101010101" pitchFamily="2" charset="-122"/>
                <a:ea typeface="华文新魏" panose="02010800040101010101" pitchFamily="2" charset="-122"/>
                <a:cs typeface="+mj-cs"/>
              </a:rPr>
              <a:t>、</a:t>
            </a:r>
            <a:r>
              <a:rPr lang="en-US" altLang="zh-CN" sz="1800" b="1" dirty="0">
                <a:latin typeface="华文新魏" panose="02010800040101010101" pitchFamily="2" charset="-122"/>
                <a:ea typeface="华文新魏" panose="02010800040101010101" pitchFamily="2" charset="-122"/>
                <a:cs typeface="+mj-cs"/>
              </a:rPr>
              <a:t>MCU</a:t>
            </a:r>
            <a:r>
              <a:rPr lang="zh-CN" altLang="en-US" sz="1800" b="1" dirty="0">
                <a:latin typeface="华文新魏" panose="02010800040101010101" pitchFamily="2" charset="-122"/>
                <a:ea typeface="华文新魏" panose="02010800040101010101" pitchFamily="2" charset="-122"/>
                <a:cs typeface="+mj-cs"/>
              </a:rPr>
              <a:t>、</a:t>
            </a:r>
            <a:r>
              <a:rPr lang="en-US" altLang="zh-CN" sz="1800" b="1" dirty="0">
                <a:latin typeface="华文新魏" panose="02010800040101010101" pitchFamily="2" charset="-122"/>
                <a:ea typeface="华文新魏" panose="02010800040101010101" pitchFamily="2" charset="-122"/>
                <a:cs typeface="+mj-cs"/>
              </a:rPr>
              <a:t>Memory</a:t>
            </a:r>
            <a:r>
              <a:rPr lang="zh-CN" altLang="en-US" sz="1800" b="1" dirty="0">
                <a:latin typeface="华文新魏" panose="02010800040101010101" pitchFamily="2" charset="-122"/>
                <a:ea typeface="华文新魏" panose="02010800040101010101" pitchFamily="2" charset="-122"/>
                <a:cs typeface="+mj-cs"/>
              </a:rPr>
              <a:t>、</a:t>
            </a:r>
            <a:r>
              <a:rPr lang="en-US" altLang="zh-CN" sz="1800" b="1" dirty="0">
                <a:latin typeface="华文新魏" panose="02010800040101010101" pitchFamily="2" charset="-122"/>
                <a:ea typeface="华文新魏" panose="02010800040101010101" pitchFamily="2" charset="-122"/>
                <a:cs typeface="+mj-cs"/>
              </a:rPr>
              <a:t>ASIC</a:t>
            </a:r>
            <a:r>
              <a:rPr lang="zh-CN" altLang="en-US" sz="1800" b="1" dirty="0">
                <a:latin typeface="华文新魏" panose="02010800040101010101" pitchFamily="2" charset="-122"/>
                <a:ea typeface="华文新魏" panose="02010800040101010101" pitchFamily="2" charset="-122"/>
                <a:cs typeface="+mj-cs"/>
              </a:rPr>
              <a:t>等异构单元集成在同一芯片</a:t>
            </a:r>
            <a:endParaRPr lang="en-US" altLang="zh-CN" sz="1800" b="1" dirty="0">
              <a:latin typeface="华文新魏" panose="02010800040101010101" pitchFamily="2" charset="-122"/>
              <a:ea typeface="华文新魏" panose="02010800040101010101" pitchFamily="2" charset="-122"/>
              <a:cs typeface="+mj-cs"/>
            </a:endParaRPr>
          </a:p>
          <a:p>
            <a:pPr marL="0" marR="0" lvl="0" indent="457200" algn="just" defTabSz="685800" rtl="0" eaLnBrk="1" fontAlgn="base" latinLnBrk="0" hangingPunct="1">
              <a:lnSpc>
                <a:spcPct val="120000"/>
              </a:lnSpc>
              <a:spcBef>
                <a:spcPct val="0"/>
              </a:spcBef>
              <a:spcAft>
                <a:spcPct val="0"/>
              </a:spcAft>
              <a:buClrTx/>
              <a:buSzTx/>
              <a:buFont typeface="Arial" pitchFamily="34" charset="0"/>
              <a:buNone/>
              <a:tabLst/>
              <a:defRPr/>
            </a:pPr>
            <a:r>
              <a:rPr lang="zh-CN" altLang="en-US" sz="1800" b="1" dirty="0">
                <a:latin typeface="华文新魏" panose="02010800040101010101" pitchFamily="2" charset="-122"/>
                <a:ea typeface="华文新魏" panose="02010800040101010101" pitchFamily="2" charset="-122"/>
                <a:cs typeface="+mj-cs"/>
              </a:rPr>
              <a:t>采用低功耗</a:t>
            </a:r>
            <a:r>
              <a:rPr lang="en-US" altLang="zh-CN" sz="1800" b="1" dirty="0">
                <a:latin typeface="华文新魏" panose="02010800040101010101" pitchFamily="2" charset="-122"/>
                <a:ea typeface="华文新魏" panose="02010800040101010101" pitchFamily="2" charset="-122"/>
                <a:cs typeface="+mj-cs"/>
              </a:rPr>
              <a:t>22nm</a:t>
            </a:r>
            <a:r>
              <a:rPr lang="zh-CN" altLang="en-US" sz="1800" b="1" dirty="0">
                <a:latin typeface="华文新魏" panose="02010800040101010101" pitchFamily="2" charset="-122"/>
                <a:ea typeface="华文新魏" panose="02010800040101010101" pitchFamily="2" charset="-122"/>
                <a:cs typeface="+mj-cs"/>
              </a:rPr>
              <a:t>技术，集成了高性能</a:t>
            </a:r>
            <a:r>
              <a:rPr lang="en-US" altLang="zh-CN" sz="1800" b="1" dirty="0">
                <a:latin typeface="华文新魏" panose="02010800040101010101" pitchFamily="2" charset="-122"/>
                <a:ea typeface="华文新魏" panose="02010800040101010101" pitchFamily="2" charset="-122"/>
                <a:cs typeface="+mj-cs"/>
              </a:rPr>
              <a:t>ARM Cortex-M3 MCU</a:t>
            </a:r>
            <a:r>
              <a:rPr lang="zh-CN" altLang="en-US" sz="1800" b="1" dirty="0">
                <a:latin typeface="华文新魏" panose="02010800040101010101" pitchFamily="2" charset="-122"/>
                <a:ea typeface="华文新魏" panose="02010800040101010101" pitchFamily="2" charset="-122"/>
                <a:cs typeface="+mj-cs"/>
              </a:rPr>
              <a:t>、外围设备与大容量片上</a:t>
            </a:r>
            <a:r>
              <a:rPr lang="en-US" altLang="zh-CN" sz="1800" b="1" dirty="0">
                <a:latin typeface="华文新魏" panose="02010800040101010101" pitchFamily="2" charset="-122"/>
                <a:ea typeface="华文新魏" panose="02010800040101010101" pitchFamily="2" charset="-122"/>
                <a:cs typeface="+mj-cs"/>
              </a:rPr>
              <a:t>SRAM</a:t>
            </a:r>
          </a:p>
          <a:p>
            <a:pPr marL="0" marR="0" lvl="0" indent="457200" algn="just" defTabSz="685800" rtl="0" eaLnBrk="1" fontAlgn="base" latinLnBrk="0" hangingPunct="1">
              <a:lnSpc>
                <a:spcPct val="120000"/>
              </a:lnSpc>
              <a:spcBef>
                <a:spcPct val="0"/>
              </a:spcBef>
              <a:spcAft>
                <a:spcPct val="0"/>
              </a:spcAft>
              <a:buClrTx/>
              <a:buSzTx/>
              <a:buFont typeface="Arial" pitchFamily="34" charset="0"/>
              <a:buNone/>
              <a:tabLst/>
              <a:defRPr/>
            </a:pPr>
            <a:r>
              <a:rPr lang="en-US" altLang="zh-CN" sz="1800" b="1" dirty="0">
                <a:latin typeface="华文新魏" panose="02010800040101010101" pitchFamily="2" charset="-122"/>
                <a:ea typeface="华文新魏" panose="02010800040101010101" pitchFamily="2" charset="-122"/>
                <a:cs typeface="+mj-cs"/>
              </a:rPr>
              <a:t>EDA</a:t>
            </a:r>
            <a:r>
              <a:rPr lang="zh-CN" altLang="en-US" sz="1800" b="1" dirty="0">
                <a:latin typeface="华文新魏" panose="02010800040101010101" pitchFamily="2" charset="-122"/>
                <a:ea typeface="华文新魏" panose="02010800040101010101" pitchFamily="2" charset="-122"/>
                <a:cs typeface="+mj-cs"/>
              </a:rPr>
              <a:t>：福晞</a:t>
            </a:r>
            <a:endParaRPr lang="en-US" altLang="zh-CN" sz="1800" b="1" dirty="0">
              <a:latin typeface="华文新魏" panose="02010800040101010101" pitchFamily="2" charset="-122"/>
              <a:ea typeface="华文新魏" panose="02010800040101010101" pitchFamily="2" charset="-122"/>
              <a:cs typeface="+mj-cs"/>
            </a:endParaRPr>
          </a:p>
          <a:p>
            <a:pPr marL="0" marR="0" lvl="0" indent="457200" algn="just" defTabSz="685800" rtl="0" eaLnBrk="1" fontAlgn="base" latinLnBrk="0" hangingPunct="1">
              <a:lnSpc>
                <a:spcPct val="120000"/>
              </a:lnSpc>
              <a:spcBef>
                <a:spcPct val="0"/>
              </a:spcBef>
              <a:spcAft>
                <a:spcPct val="0"/>
              </a:spcAft>
              <a:buClrTx/>
              <a:buSzTx/>
              <a:buFont typeface="Arial" pitchFamily="34" charset="0"/>
              <a:buNone/>
              <a:tabLst/>
              <a:defRPr/>
            </a:pPr>
            <a:endParaRPr lang="en-US" altLang="zh-CN" sz="1800" b="1" dirty="0">
              <a:latin typeface="华文新魏" panose="02010800040101010101" pitchFamily="2" charset="-122"/>
              <a:ea typeface="华文新魏" panose="02010800040101010101" pitchFamily="2" charset="-122"/>
              <a:cs typeface="+mj-cs"/>
            </a:endParaRPr>
          </a:p>
        </p:txBody>
      </p:sp>
      <p:pic>
        <p:nvPicPr>
          <p:cNvPr id="8" name="图片 7">
            <a:extLst>
              <a:ext uri="{FF2B5EF4-FFF2-40B4-BE49-F238E27FC236}">
                <a16:creationId xmlns:a16="http://schemas.microsoft.com/office/drawing/2014/main" id="{356BB3B2-4488-4BAB-ACBA-B6C904E136A3}"/>
              </a:ext>
            </a:extLst>
          </p:cNvPr>
          <p:cNvPicPr>
            <a:picLocks noChangeAspect="1"/>
          </p:cNvPicPr>
          <p:nvPr/>
        </p:nvPicPr>
        <p:blipFill>
          <a:blip r:embed="rId3"/>
          <a:stretch>
            <a:fillRect/>
          </a:stretch>
        </p:blipFill>
        <p:spPr>
          <a:xfrm>
            <a:off x="467544" y="2709862"/>
            <a:ext cx="2673712" cy="2186805"/>
          </a:xfrm>
          <a:prstGeom prst="rect">
            <a:avLst/>
          </a:prstGeom>
        </p:spPr>
      </p:pic>
      <p:sp>
        <p:nvSpPr>
          <p:cNvPr id="12" name="文本框 11">
            <a:extLst>
              <a:ext uri="{FF2B5EF4-FFF2-40B4-BE49-F238E27FC236}">
                <a16:creationId xmlns:a16="http://schemas.microsoft.com/office/drawing/2014/main" id="{90C21034-96C7-43E9-BD79-3C86B2BDA3EA}"/>
              </a:ext>
            </a:extLst>
          </p:cNvPr>
          <p:cNvSpPr txBox="1"/>
          <p:nvPr/>
        </p:nvSpPr>
        <p:spPr>
          <a:xfrm>
            <a:off x="89501" y="4845366"/>
            <a:ext cx="2820750" cy="261610"/>
          </a:xfrm>
          <a:prstGeom prst="rect">
            <a:avLst/>
          </a:prstGeom>
          <a:noFill/>
        </p:spPr>
        <p:txBody>
          <a:bodyPr wrap="square">
            <a:spAutoFit/>
          </a:bodyPr>
          <a:lstStyle/>
          <a:p>
            <a:pPr algn="ctr"/>
            <a:r>
              <a:rPr lang="zh-CN" altLang="en-US" sz="1100" dirty="0">
                <a:solidFill>
                  <a:schemeClr val="tx1"/>
                </a:solidFill>
              </a:rPr>
              <a:t>设计流程图</a:t>
            </a:r>
          </a:p>
        </p:txBody>
      </p:sp>
      <p:sp>
        <p:nvSpPr>
          <p:cNvPr id="13" name="文本框 12">
            <a:extLst>
              <a:ext uri="{FF2B5EF4-FFF2-40B4-BE49-F238E27FC236}">
                <a16:creationId xmlns:a16="http://schemas.microsoft.com/office/drawing/2014/main" id="{C206C1ED-34B4-4DA2-8BA1-4BFDD93E195D}"/>
              </a:ext>
            </a:extLst>
          </p:cNvPr>
          <p:cNvSpPr txBox="1"/>
          <p:nvPr/>
        </p:nvSpPr>
        <p:spPr>
          <a:xfrm>
            <a:off x="3574180" y="2102179"/>
            <a:ext cx="5253610" cy="3004797"/>
          </a:xfrm>
          <a:prstGeom prst="rect">
            <a:avLst/>
          </a:prstGeom>
          <a:noFill/>
        </p:spPr>
        <p:txBody>
          <a:bodyPr wrap="square">
            <a:spAutoFit/>
          </a:bodyPr>
          <a:lstStyle/>
          <a:p>
            <a:pPr algn="l">
              <a:lnSpc>
                <a:spcPct val="150000"/>
              </a:lnSpc>
              <a:buFont typeface="Arial" panose="020B0604020202020204" pitchFamily="34" charset="0"/>
              <a:buChar char="•"/>
            </a:pPr>
            <a:r>
              <a:rPr lang="zh-CN" altLang="en-US" sz="1600" b="0" i="0" dirty="0">
                <a:solidFill>
                  <a:srgbClr val="333333"/>
                </a:solidFill>
                <a:effectLst/>
                <a:latin typeface="SourceHanSansCN"/>
              </a:rPr>
              <a:t>易用的图形化用户界面</a:t>
            </a:r>
          </a:p>
          <a:p>
            <a:pPr algn="l">
              <a:lnSpc>
                <a:spcPct val="150000"/>
              </a:lnSpc>
              <a:buFont typeface="Arial" panose="020B0604020202020204" pitchFamily="34" charset="0"/>
              <a:buChar char="•"/>
            </a:pPr>
            <a:r>
              <a:rPr lang="zh-CN" altLang="en-US" sz="1600" b="0" i="0" dirty="0">
                <a:solidFill>
                  <a:srgbClr val="333333"/>
                </a:solidFill>
                <a:effectLst/>
                <a:latin typeface="SourceHanSansCN"/>
              </a:rPr>
              <a:t>支持 </a:t>
            </a:r>
            <a:r>
              <a:rPr lang="en-US" altLang="zh-CN" sz="1600" b="0" i="0" dirty="0">
                <a:solidFill>
                  <a:srgbClr val="333333"/>
                </a:solidFill>
                <a:effectLst/>
                <a:latin typeface="SourceHanSansCN"/>
              </a:rPr>
              <a:t>Verilog </a:t>
            </a:r>
            <a:r>
              <a:rPr lang="zh-CN" altLang="en-US" sz="1600" b="0" i="0" dirty="0">
                <a:solidFill>
                  <a:srgbClr val="333333"/>
                </a:solidFill>
                <a:effectLst/>
                <a:latin typeface="SourceHanSansCN"/>
              </a:rPr>
              <a:t>和 </a:t>
            </a:r>
            <a:r>
              <a:rPr lang="en-US" altLang="zh-CN" sz="1600" b="0" i="0" dirty="0">
                <a:solidFill>
                  <a:srgbClr val="333333"/>
                </a:solidFill>
                <a:effectLst/>
                <a:latin typeface="SourceHanSansCN"/>
              </a:rPr>
              <a:t>VHDL </a:t>
            </a:r>
            <a:r>
              <a:rPr lang="zh-CN" altLang="en-US" sz="1600" b="0" i="0" dirty="0">
                <a:solidFill>
                  <a:srgbClr val="333333"/>
                </a:solidFill>
                <a:effectLst/>
                <a:latin typeface="SourceHanSansCN"/>
              </a:rPr>
              <a:t>混合编程</a:t>
            </a:r>
          </a:p>
          <a:p>
            <a:pPr algn="l">
              <a:lnSpc>
                <a:spcPct val="150000"/>
              </a:lnSpc>
              <a:buFont typeface="Arial" panose="020B0604020202020204" pitchFamily="34" charset="0"/>
              <a:buChar char="•"/>
            </a:pPr>
            <a:r>
              <a:rPr lang="zh-CN" altLang="en-US" sz="1600" b="0" i="0" dirty="0">
                <a:solidFill>
                  <a:srgbClr val="333333"/>
                </a:solidFill>
                <a:effectLst/>
                <a:latin typeface="SourceHanSansCN"/>
              </a:rPr>
              <a:t>与第三方工具无缝连接 （</a:t>
            </a:r>
            <a:r>
              <a:rPr lang="en-US" altLang="zh-CN" sz="1600" b="0" i="0" dirty="0">
                <a:solidFill>
                  <a:srgbClr val="333333"/>
                </a:solidFill>
                <a:effectLst/>
                <a:latin typeface="SourceHanSansCN"/>
              </a:rPr>
              <a:t>Prime Time </a:t>
            </a:r>
            <a:r>
              <a:rPr lang="zh-CN" altLang="en-US" sz="1600" b="0" i="0" dirty="0">
                <a:solidFill>
                  <a:srgbClr val="333333"/>
                </a:solidFill>
                <a:effectLst/>
                <a:latin typeface="SourceHanSansCN"/>
              </a:rPr>
              <a:t>和 </a:t>
            </a:r>
            <a:r>
              <a:rPr lang="en-US" altLang="zh-CN" sz="1600" b="0" i="0" dirty="0" err="1">
                <a:solidFill>
                  <a:srgbClr val="333333"/>
                </a:solidFill>
                <a:effectLst/>
                <a:latin typeface="SourceHanSansCN"/>
              </a:rPr>
              <a:t>ModelSim</a:t>
            </a:r>
            <a:r>
              <a:rPr lang="en-US" altLang="zh-CN" sz="1600" b="0" i="0" dirty="0">
                <a:solidFill>
                  <a:srgbClr val="333333"/>
                </a:solidFill>
                <a:effectLst/>
                <a:latin typeface="SourceHanSansCN"/>
              </a:rPr>
              <a:t> </a:t>
            </a:r>
            <a:r>
              <a:rPr lang="zh-CN" altLang="en-US" sz="1600" b="0" i="0" dirty="0">
                <a:solidFill>
                  <a:srgbClr val="333333"/>
                </a:solidFill>
                <a:effectLst/>
                <a:latin typeface="SourceHanSansCN"/>
              </a:rPr>
              <a:t>等）</a:t>
            </a:r>
          </a:p>
          <a:p>
            <a:pPr algn="l">
              <a:lnSpc>
                <a:spcPct val="150000"/>
              </a:lnSpc>
              <a:buFont typeface="Arial" panose="020B0604020202020204" pitchFamily="34" charset="0"/>
              <a:buChar char="•"/>
            </a:pPr>
            <a:r>
              <a:rPr lang="zh-CN" altLang="en-US" sz="1600" b="0" i="0" dirty="0">
                <a:solidFill>
                  <a:srgbClr val="333333"/>
                </a:solidFill>
                <a:effectLst/>
                <a:latin typeface="SourceHanSansCN"/>
              </a:rPr>
              <a:t>提供丰富的 </a:t>
            </a:r>
            <a:r>
              <a:rPr lang="en-US" altLang="zh-CN" sz="1600" b="0" i="0" dirty="0">
                <a:solidFill>
                  <a:srgbClr val="333333"/>
                </a:solidFill>
                <a:effectLst/>
                <a:latin typeface="SourceHanSansCN"/>
              </a:rPr>
              <a:t>IP</a:t>
            </a:r>
            <a:r>
              <a:rPr lang="zh-CN" altLang="en-US" sz="1600" b="0" i="0" dirty="0">
                <a:solidFill>
                  <a:srgbClr val="333333"/>
                </a:solidFill>
                <a:effectLst/>
                <a:latin typeface="SourceHanSansCN"/>
              </a:rPr>
              <a:t>（基于 </a:t>
            </a:r>
            <a:r>
              <a:rPr lang="en-US" altLang="zh-CN" sz="1600" b="0" i="0" dirty="0">
                <a:solidFill>
                  <a:srgbClr val="333333"/>
                </a:solidFill>
                <a:effectLst/>
                <a:latin typeface="SourceHanSansCN"/>
              </a:rPr>
              <a:t>IP Wizard</a:t>
            </a:r>
            <a:r>
              <a:rPr lang="zh-CN" altLang="en-US" sz="1600" b="0" i="0" dirty="0">
                <a:solidFill>
                  <a:srgbClr val="333333"/>
                </a:solidFill>
                <a:effectLst/>
                <a:latin typeface="SourceHanSansCN"/>
              </a:rPr>
              <a:t>）</a:t>
            </a:r>
          </a:p>
          <a:p>
            <a:pPr algn="l">
              <a:lnSpc>
                <a:spcPct val="150000"/>
              </a:lnSpc>
              <a:buFont typeface="Arial" panose="020B0604020202020204" pitchFamily="34" charset="0"/>
              <a:buChar char="•"/>
            </a:pPr>
            <a:r>
              <a:rPr lang="zh-CN" altLang="en-US" sz="1600" b="0" i="0" dirty="0">
                <a:solidFill>
                  <a:srgbClr val="333333"/>
                </a:solidFill>
                <a:effectLst/>
                <a:latin typeface="SourceHanSansCN"/>
              </a:rPr>
              <a:t>支持命令行操作界面</a:t>
            </a:r>
          </a:p>
          <a:p>
            <a:pPr algn="l">
              <a:lnSpc>
                <a:spcPct val="150000"/>
              </a:lnSpc>
              <a:buFont typeface="Arial" panose="020B0604020202020204" pitchFamily="34" charset="0"/>
              <a:buChar char="•"/>
            </a:pPr>
            <a:r>
              <a:rPr lang="zh-CN" altLang="en-US" sz="1600" b="0" i="0" dirty="0">
                <a:solidFill>
                  <a:srgbClr val="333333"/>
                </a:solidFill>
                <a:effectLst/>
                <a:latin typeface="SourceHanSansCN"/>
              </a:rPr>
              <a:t>支持远程下载编程</a:t>
            </a:r>
          </a:p>
          <a:p>
            <a:pPr algn="l">
              <a:lnSpc>
                <a:spcPct val="150000"/>
              </a:lnSpc>
              <a:buFont typeface="Arial" panose="020B0604020202020204" pitchFamily="34" charset="0"/>
              <a:buChar char="•"/>
            </a:pPr>
            <a:r>
              <a:rPr lang="zh-CN" altLang="en-US" sz="1600" b="0" i="0" dirty="0">
                <a:solidFill>
                  <a:srgbClr val="333333"/>
                </a:solidFill>
                <a:effectLst/>
                <a:latin typeface="SourceHanSansCN"/>
              </a:rPr>
              <a:t>比特流加密</a:t>
            </a:r>
          </a:p>
          <a:p>
            <a:pPr algn="l">
              <a:lnSpc>
                <a:spcPct val="150000"/>
              </a:lnSpc>
              <a:buFont typeface="Arial" panose="020B0604020202020204" pitchFamily="34" charset="0"/>
              <a:buChar char="•"/>
            </a:pPr>
            <a:r>
              <a:rPr lang="zh-CN" altLang="en-US" sz="1600" b="0" i="0" dirty="0">
                <a:solidFill>
                  <a:srgbClr val="333333"/>
                </a:solidFill>
                <a:effectLst/>
                <a:latin typeface="SourceHanSansCN"/>
              </a:rPr>
              <a:t>片上调试功能</a:t>
            </a:r>
          </a:p>
        </p:txBody>
      </p:sp>
    </p:spTree>
    <p:extLst>
      <p:ext uri="{BB962C8B-B14F-4D97-AF65-F5344CB8AC3E}">
        <p14:creationId xmlns:p14="http://schemas.microsoft.com/office/powerpoint/2010/main" val="557272553"/>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灯片编号占位符 5"/>
          <p:cNvSpPr txBox="1">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lstStyle>
            <a:lvl1pPr>
              <a:spcBef>
                <a:spcPct val="20000"/>
              </a:spcBef>
              <a:buChar char="•"/>
              <a:defRPr sz="2400">
                <a:solidFill>
                  <a:schemeClr val="tx1"/>
                </a:solidFill>
                <a:latin typeface="Arial" panose="020B0604020202020204" pitchFamily="34" charset="0"/>
                <a:ea typeface="宋体" panose="02010600030101010101" pitchFamily="2" charset="-122"/>
              </a:defRPr>
            </a:lvl1pPr>
            <a:lvl2pPr marL="557530" indent="-214630">
              <a:spcBef>
                <a:spcPct val="20000"/>
              </a:spcBef>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E5EFC95-9600-480F-B87D-06E69E56C101}" type="slidenum">
              <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72</a:t>
            </a:fld>
            <a:endPar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6739" name="Rectangle 2"/>
          <p:cNvSpPr>
            <a:spLocks noGrp="1"/>
          </p:cNvSpPr>
          <p:nvPr>
            <p:ph type="title"/>
          </p:nvPr>
        </p:nvSpPr>
        <p:spPr>
          <a:xfrm>
            <a:off x="628650" y="555625"/>
            <a:ext cx="7886700" cy="712788"/>
          </a:xfrm>
          <a:noFill/>
          <a:ln>
            <a:noFill/>
          </a:ln>
        </p:spPr>
        <p:txBody>
          <a:bodyPr/>
          <a:lstStyle/>
          <a:p>
            <a:pPr eaLnBrk="1" hangingPunct="1"/>
            <a:r>
              <a:rPr lang="zh-CN" altLang="en-US" sz="2400" b="1" dirty="0">
                <a:latin typeface="华文新魏" panose="02010800040101010101" pitchFamily="2" charset="-122"/>
                <a:ea typeface="华文新魏" panose="02010800040101010101" pitchFamily="2" charset="-122"/>
              </a:rPr>
              <a:t>国产</a:t>
            </a:r>
            <a:r>
              <a:rPr lang="en-US" altLang="zh-CN" sz="2400" b="1" dirty="0">
                <a:latin typeface="华文新魏" panose="02010800040101010101" pitchFamily="2" charset="-122"/>
                <a:ea typeface="华文新魏" panose="02010800040101010101" pitchFamily="2" charset="-122"/>
              </a:rPr>
              <a:t>FPGA</a:t>
            </a:r>
          </a:p>
        </p:txBody>
      </p:sp>
      <p:sp>
        <p:nvSpPr>
          <p:cNvPr id="6" name="内容占位符 2">
            <a:extLst>
              <a:ext uri="{FF2B5EF4-FFF2-40B4-BE49-F238E27FC236}">
                <a16:creationId xmlns:a16="http://schemas.microsoft.com/office/drawing/2014/main" id="{2761F61D-DEC1-4E8E-A21F-C6B11679C93D}"/>
              </a:ext>
            </a:extLst>
          </p:cNvPr>
          <p:cNvSpPr txBox="1">
            <a:spLocks noChangeArrowheads="1"/>
          </p:cNvSpPr>
          <p:nvPr/>
        </p:nvSpPr>
        <p:spPr bwMode="auto">
          <a:xfrm>
            <a:off x="54705" y="943113"/>
            <a:ext cx="8928992" cy="1800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marL="171450" indent="-171450" algn="l" defTabSz="685800" rtl="0" fontAlgn="base">
              <a:lnSpc>
                <a:spcPct val="90000"/>
              </a:lnSpc>
              <a:spcBef>
                <a:spcPts val="750"/>
              </a:spcBef>
              <a:spcAft>
                <a:spcPct val="0"/>
              </a:spcAft>
              <a:buFont typeface="Arial"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itchFamily="34" charset="0"/>
              <a:buChar char="•"/>
              <a:defRPr sz="2800"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itchFamily="34" charset="0"/>
              <a:buChar char="•"/>
              <a:defRPr sz="1300" kern="1200">
                <a:solidFill>
                  <a:schemeClr val="tx1"/>
                </a:solidFill>
                <a:latin typeface="+mn-lt"/>
                <a:ea typeface="+mn-ea"/>
                <a:cs typeface="+mn-cs"/>
              </a:defRPr>
            </a:lvl5pPr>
            <a:lvl6pPr marL="18859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a:lstStyle>
          <a:p>
            <a:pPr marL="0" marR="0" lvl="0" indent="457200" algn="just" defTabSz="685800" rtl="0" eaLnBrk="1" fontAlgn="base" latinLnBrk="0" hangingPunct="1">
              <a:lnSpc>
                <a:spcPct val="120000"/>
              </a:lnSpc>
              <a:spcBef>
                <a:spcPct val="0"/>
              </a:spcBef>
              <a:spcAft>
                <a:spcPct val="0"/>
              </a:spcAft>
              <a:buClrTx/>
              <a:buSzTx/>
              <a:buFont typeface="Arial" pitchFamily="34" charset="0"/>
              <a:buNone/>
              <a:tabLst/>
              <a:defRPr/>
            </a:pPr>
            <a:r>
              <a:rPr lang="en-US" altLang="zh-CN" sz="2000" b="1" dirty="0">
                <a:latin typeface="华文新魏" panose="02010800040101010101" pitchFamily="2" charset="-122"/>
                <a:ea typeface="华文新魏" panose="02010800040101010101" pitchFamily="2" charset="-122"/>
                <a:cs typeface="+mj-cs"/>
              </a:rPr>
              <a:t>3</a:t>
            </a:r>
            <a:r>
              <a:rPr lang="zh-CN" altLang="en-US" sz="2000" b="1" dirty="0">
                <a:latin typeface="华文新魏" panose="02010800040101010101" pitchFamily="2" charset="-122"/>
                <a:ea typeface="华文新魏" panose="02010800040101010101" pitchFamily="2" charset="-122"/>
                <a:cs typeface="+mj-cs"/>
              </a:rPr>
              <a:t>、上海安路科技</a:t>
            </a:r>
            <a:endParaRPr lang="en-US" altLang="zh-CN" sz="2000" b="1" dirty="0">
              <a:latin typeface="华文新魏" panose="02010800040101010101" pitchFamily="2" charset="-122"/>
              <a:ea typeface="华文新魏" panose="02010800040101010101" pitchFamily="2" charset="-122"/>
              <a:cs typeface="+mj-cs"/>
            </a:endParaRPr>
          </a:p>
          <a:p>
            <a:pPr marL="0" marR="0" lvl="0" indent="457200" algn="just" defTabSz="685800" rtl="0" eaLnBrk="1" fontAlgn="base" latinLnBrk="0" hangingPunct="1">
              <a:lnSpc>
                <a:spcPct val="120000"/>
              </a:lnSpc>
              <a:spcBef>
                <a:spcPct val="0"/>
              </a:spcBef>
              <a:spcAft>
                <a:spcPct val="0"/>
              </a:spcAft>
              <a:buClrTx/>
              <a:buSzTx/>
              <a:buFont typeface="Arial" pitchFamily="34" charset="0"/>
              <a:buNone/>
              <a:tabLst/>
              <a:defRPr/>
            </a:pPr>
            <a:r>
              <a:rPr lang="en-US" altLang="zh-CN" sz="1800" b="1" dirty="0" err="1">
                <a:latin typeface="华文新魏" panose="02010800040101010101" pitchFamily="2" charset="-122"/>
                <a:ea typeface="华文新魏" panose="02010800040101010101" pitchFamily="2" charset="-122"/>
                <a:cs typeface="+mj-cs"/>
              </a:rPr>
              <a:t>EIf</a:t>
            </a:r>
            <a:r>
              <a:rPr lang="zh-CN" altLang="en-US" sz="1800" b="1" dirty="0">
                <a:latin typeface="华文新魏" panose="02010800040101010101" pitchFamily="2" charset="-122"/>
                <a:ea typeface="华文新魏" panose="02010800040101010101" pitchFamily="2" charset="-122"/>
                <a:cs typeface="+mj-cs"/>
              </a:rPr>
              <a:t>系列</a:t>
            </a:r>
            <a:r>
              <a:rPr lang="en-US" altLang="zh-CN" sz="1800" b="1" dirty="0">
                <a:latin typeface="华文新魏" panose="02010800040101010101" pitchFamily="2" charset="-122"/>
                <a:ea typeface="华文新魏" panose="02010800040101010101" pitchFamily="2" charset="-122"/>
                <a:cs typeface="+mj-cs"/>
              </a:rPr>
              <a:t>CPLD</a:t>
            </a:r>
            <a:r>
              <a:rPr lang="zh-CN" altLang="en-US" sz="1800" b="1" dirty="0">
                <a:latin typeface="华文新魏" panose="02010800040101010101" pitchFamily="2" charset="-122"/>
                <a:ea typeface="华文新魏" panose="02010800040101010101" pitchFamily="2" charset="-122"/>
                <a:cs typeface="+mj-cs"/>
              </a:rPr>
              <a:t>、</a:t>
            </a:r>
            <a:r>
              <a:rPr lang="en-US" altLang="zh-CN" sz="1800" b="1" dirty="0">
                <a:latin typeface="华文新魏" panose="02010800040101010101" pitchFamily="2" charset="-122"/>
                <a:ea typeface="华文新魏" panose="02010800040101010101" pitchFamily="2" charset="-122"/>
                <a:cs typeface="+mj-cs"/>
              </a:rPr>
              <a:t>Eagle</a:t>
            </a:r>
            <a:r>
              <a:rPr lang="zh-CN" altLang="en-US" sz="1800" b="1" dirty="0">
                <a:latin typeface="华文新魏" panose="02010800040101010101" pitchFamily="2" charset="-122"/>
                <a:ea typeface="华文新魏" panose="02010800040101010101" pitchFamily="2" charset="-122"/>
                <a:cs typeface="+mj-cs"/>
              </a:rPr>
              <a:t>系列低成本</a:t>
            </a:r>
            <a:r>
              <a:rPr lang="en-US" altLang="zh-CN" sz="1800" b="1" dirty="0">
                <a:latin typeface="华文新魏" panose="02010800040101010101" pitchFamily="2" charset="-122"/>
                <a:ea typeface="华文新魏" panose="02010800040101010101" pitchFamily="2" charset="-122"/>
                <a:cs typeface="+mj-cs"/>
              </a:rPr>
              <a:t>FPGA</a:t>
            </a:r>
            <a:r>
              <a:rPr lang="zh-CN" altLang="en-US" sz="1800" b="1" dirty="0">
                <a:latin typeface="华文新魏" panose="02010800040101010101" pitchFamily="2" charset="-122"/>
                <a:ea typeface="华文新魏" panose="02010800040101010101" pitchFamily="2" charset="-122"/>
                <a:cs typeface="+mj-cs"/>
              </a:rPr>
              <a:t>、</a:t>
            </a:r>
            <a:r>
              <a:rPr lang="en-US" altLang="zh-CN" sz="1800" b="1" dirty="0">
                <a:latin typeface="华文新魏" panose="02010800040101010101" pitchFamily="2" charset="-122"/>
                <a:ea typeface="华文新魏" panose="02010800040101010101" pitchFamily="2" charset="-122"/>
                <a:cs typeface="+mj-cs"/>
              </a:rPr>
              <a:t>Phoenix</a:t>
            </a:r>
            <a:r>
              <a:rPr lang="zh-CN" altLang="en-US" sz="1800" b="1" dirty="0">
                <a:latin typeface="华文新魏" panose="02010800040101010101" pitchFamily="2" charset="-122"/>
                <a:ea typeface="华文新魏" panose="02010800040101010101" pitchFamily="2" charset="-122"/>
                <a:cs typeface="+mj-cs"/>
              </a:rPr>
              <a:t>系列高性能</a:t>
            </a:r>
            <a:r>
              <a:rPr lang="en-US" altLang="zh-CN" sz="1800" b="1" dirty="0">
                <a:latin typeface="华文新魏" panose="02010800040101010101" pitchFamily="2" charset="-122"/>
                <a:ea typeface="华文新魏" panose="02010800040101010101" pitchFamily="2" charset="-122"/>
                <a:cs typeface="+mj-cs"/>
              </a:rPr>
              <a:t>FPGA</a:t>
            </a:r>
            <a:r>
              <a:rPr lang="zh-CN" altLang="en-US" sz="1800" b="1" dirty="0">
                <a:latin typeface="华文新魏" panose="02010800040101010101" pitchFamily="2" charset="-122"/>
                <a:ea typeface="华文新魏" panose="02010800040101010101" pitchFamily="2" charset="-122"/>
                <a:cs typeface="+mj-cs"/>
              </a:rPr>
              <a:t>、集成</a:t>
            </a:r>
            <a:r>
              <a:rPr lang="en-US" altLang="zh-CN" sz="1800" b="1" dirty="0">
                <a:latin typeface="华文新魏" panose="02010800040101010101" pitchFamily="2" charset="-122"/>
                <a:ea typeface="华文新魏" panose="02010800040101010101" pitchFamily="2" charset="-122"/>
                <a:cs typeface="+mj-cs"/>
              </a:rPr>
              <a:t>SDRAM</a:t>
            </a:r>
            <a:r>
              <a:rPr lang="zh-CN" altLang="en-US" sz="1800" b="1" dirty="0">
                <a:latin typeface="华文新魏" panose="02010800040101010101" pitchFamily="2" charset="-122"/>
                <a:ea typeface="华文新魏" panose="02010800040101010101" pitchFamily="2" charset="-122"/>
                <a:cs typeface="+mj-cs"/>
              </a:rPr>
              <a:t>的</a:t>
            </a:r>
            <a:r>
              <a:rPr lang="en-US" altLang="zh-CN" sz="1800" b="1" dirty="0">
                <a:latin typeface="华文新魏" panose="02010800040101010101" pitchFamily="2" charset="-122"/>
                <a:ea typeface="华文新魏" panose="02010800040101010101" pitchFamily="2" charset="-122"/>
                <a:cs typeface="+mj-cs"/>
              </a:rPr>
              <a:t>FPGA</a:t>
            </a:r>
            <a:r>
              <a:rPr lang="zh-CN" altLang="en-US" sz="1800" b="1" dirty="0">
                <a:latin typeface="华文新魏" panose="02010800040101010101" pitchFamily="2" charset="-122"/>
                <a:ea typeface="华文新魏" panose="02010800040101010101" pitchFamily="2" charset="-122"/>
                <a:cs typeface="+mj-cs"/>
              </a:rPr>
              <a:t>等产品</a:t>
            </a:r>
          </a:p>
          <a:p>
            <a:pPr marL="0" marR="0" lvl="0" indent="457200" algn="just" defTabSz="685800" rtl="0" eaLnBrk="1" fontAlgn="base" latinLnBrk="0" hangingPunct="1">
              <a:lnSpc>
                <a:spcPct val="120000"/>
              </a:lnSpc>
              <a:spcBef>
                <a:spcPct val="0"/>
              </a:spcBef>
              <a:spcAft>
                <a:spcPct val="0"/>
              </a:spcAft>
              <a:buClrTx/>
              <a:buSzTx/>
              <a:buFont typeface="Arial" pitchFamily="34" charset="0"/>
              <a:buNone/>
              <a:tabLst/>
              <a:defRPr/>
            </a:pPr>
            <a:r>
              <a:rPr lang="en-US" altLang="zh-CN" sz="1800" b="1" dirty="0">
                <a:latin typeface="华文新魏" panose="02010800040101010101" pitchFamily="2" charset="-122"/>
                <a:ea typeface="华文新魏" panose="02010800040101010101" pitchFamily="2" charset="-122"/>
                <a:cs typeface="+mj-cs"/>
              </a:rPr>
              <a:t>EDA</a:t>
            </a:r>
            <a:r>
              <a:rPr lang="zh-CN" altLang="en-US" sz="1800" b="1" dirty="0">
                <a:latin typeface="华文新魏" panose="02010800040101010101" pitchFamily="2" charset="-122"/>
                <a:ea typeface="华文新魏" panose="02010800040101010101" pitchFamily="2" charset="-122"/>
                <a:cs typeface="+mj-cs"/>
              </a:rPr>
              <a:t>：</a:t>
            </a:r>
            <a:r>
              <a:rPr lang="en-US" altLang="zh-CN" sz="1800" b="1" dirty="0" err="1">
                <a:latin typeface="华文新魏" panose="02010800040101010101" pitchFamily="2" charset="-122"/>
                <a:ea typeface="华文新魏" panose="02010800040101010101" pitchFamily="2" charset="-122"/>
                <a:cs typeface="+mj-cs"/>
              </a:rPr>
              <a:t>TangDynasty</a:t>
            </a:r>
            <a:r>
              <a:rPr lang="zh-CN" altLang="en-US" sz="1800" b="1" dirty="0">
                <a:latin typeface="华文新魏" panose="02010800040101010101" pitchFamily="2" charset="-122"/>
                <a:ea typeface="华文新魏" panose="02010800040101010101" pitchFamily="2" charset="-122"/>
                <a:cs typeface="+mj-cs"/>
              </a:rPr>
              <a:t>、</a:t>
            </a:r>
            <a:r>
              <a:rPr lang="en-US" altLang="zh-CN" sz="1800" b="1" dirty="0" err="1">
                <a:latin typeface="华文新魏" panose="02010800040101010101" pitchFamily="2" charset="-122"/>
                <a:ea typeface="华文新魏" panose="02010800040101010101" pitchFamily="2" charset="-122"/>
                <a:cs typeface="+mj-cs"/>
              </a:rPr>
              <a:t>FutureDynasty</a:t>
            </a:r>
            <a:endParaRPr lang="en-US" altLang="zh-CN" sz="1800" b="1" dirty="0">
              <a:latin typeface="华文新魏" panose="02010800040101010101" pitchFamily="2" charset="-122"/>
              <a:ea typeface="华文新魏" panose="02010800040101010101" pitchFamily="2" charset="-122"/>
              <a:cs typeface="+mj-cs"/>
            </a:endParaRPr>
          </a:p>
          <a:p>
            <a:pPr marL="0" marR="0" lvl="0" indent="457200" algn="just" defTabSz="685800" rtl="0" eaLnBrk="1" fontAlgn="base" latinLnBrk="0" hangingPunct="1">
              <a:lnSpc>
                <a:spcPct val="120000"/>
              </a:lnSpc>
              <a:spcBef>
                <a:spcPct val="0"/>
              </a:spcBef>
              <a:spcAft>
                <a:spcPct val="0"/>
              </a:spcAft>
              <a:buClrTx/>
              <a:buSzTx/>
              <a:buFont typeface="Arial" pitchFamily="34" charset="0"/>
              <a:buNone/>
              <a:tabLst/>
              <a:defRPr/>
            </a:pPr>
            <a:endParaRPr lang="en-US" altLang="zh-CN" sz="1800" b="1" dirty="0">
              <a:latin typeface="华文新魏" panose="02010800040101010101" pitchFamily="2" charset="-122"/>
              <a:ea typeface="华文新魏" panose="02010800040101010101" pitchFamily="2" charset="-122"/>
              <a:cs typeface="+mj-cs"/>
            </a:endParaRPr>
          </a:p>
        </p:txBody>
      </p:sp>
      <p:sp>
        <p:nvSpPr>
          <p:cNvPr id="11" name="文本框 10">
            <a:extLst>
              <a:ext uri="{FF2B5EF4-FFF2-40B4-BE49-F238E27FC236}">
                <a16:creationId xmlns:a16="http://schemas.microsoft.com/office/drawing/2014/main" id="{B8F43641-7000-4F91-A310-C5CF4E810963}"/>
              </a:ext>
            </a:extLst>
          </p:cNvPr>
          <p:cNvSpPr txBox="1"/>
          <p:nvPr/>
        </p:nvSpPr>
        <p:spPr>
          <a:xfrm>
            <a:off x="5252169" y="2499742"/>
            <a:ext cx="3960441" cy="1896801"/>
          </a:xfrm>
          <a:prstGeom prst="rect">
            <a:avLst/>
          </a:prstGeom>
          <a:noFill/>
        </p:spPr>
        <p:txBody>
          <a:bodyPr wrap="square">
            <a:spAutoFit/>
          </a:bodyPr>
          <a:lstStyle/>
          <a:p>
            <a:pPr algn="l">
              <a:lnSpc>
                <a:spcPct val="150000"/>
              </a:lnSpc>
              <a:buFont typeface="Arial" panose="020B0604020202020204" pitchFamily="34" charset="0"/>
              <a:buChar char="•"/>
            </a:pPr>
            <a:r>
              <a:rPr lang="zh-CN" altLang="en-US" sz="1600" b="0" i="0" dirty="0">
                <a:solidFill>
                  <a:srgbClr val="333333"/>
                </a:solidFill>
                <a:effectLst/>
                <a:latin typeface="SourceHanSansCN"/>
              </a:rPr>
              <a:t>简洁高效的</a:t>
            </a:r>
            <a:r>
              <a:rPr lang="en-US" altLang="zh-CN" sz="1600" b="0" i="0" dirty="0">
                <a:solidFill>
                  <a:srgbClr val="FF0000"/>
                </a:solidFill>
                <a:effectLst/>
                <a:latin typeface="SourceHanSansCN"/>
              </a:rPr>
              <a:t>SoC</a:t>
            </a:r>
            <a:r>
              <a:rPr lang="zh-CN" altLang="en-US" sz="1600" b="0" i="0" dirty="0">
                <a:solidFill>
                  <a:srgbClr val="333333"/>
                </a:solidFill>
                <a:effectLst/>
                <a:latin typeface="SourceHanSansCN"/>
              </a:rPr>
              <a:t>软件开发工具包</a:t>
            </a:r>
            <a:endParaRPr lang="en-US" altLang="zh-CN" sz="1600" b="0" i="0" dirty="0">
              <a:solidFill>
                <a:srgbClr val="333333"/>
              </a:solidFill>
              <a:effectLst/>
              <a:latin typeface="SourceHanSansCN"/>
            </a:endParaRPr>
          </a:p>
          <a:p>
            <a:pPr algn="l">
              <a:lnSpc>
                <a:spcPct val="150000"/>
              </a:lnSpc>
              <a:buFont typeface="Arial" panose="020B0604020202020204" pitchFamily="34" charset="0"/>
              <a:buChar char="•"/>
            </a:pPr>
            <a:r>
              <a:rPr lang="zh-CN" altLang="en-US" sz="1600" b="0" i="0" dirty="0">
                <a:solidFill>
                  <a:srgbClr val="333333"/>
                </a:solidFill>
                <a:effectLst/>
                <a:latin typeface="SourceHanSansCN"/>
              </a:rPr>
              <a:t>支持</a:t>
            </a:r>
            <a:r>
              <a:rPr lang="en-US" altLang="zh-CN" sz="1600" b="0" i="0" dirty="0">
                <a:solidFill>
                  <a:srgbClr val="333333"/>
                </a:solidFill>
                <a:effectLst/>
                <a:latin typeface="SourceHanSansCN"/>
              </a:rPr>
              <a:t>C\C++</a:t>
            </a:r>
            <a:r>
              <a:rPr lang="zh-CN" altLang="en-US" sz="1600" b="0" i="0" dirty="0">
                <a:solidFill>
                  <a:srgbClr val="333333"/>
                </a:solidFill>
                <a:effectLst/>
                <a:latin typeface="SourceHanSansCN"/>
              </a:rPr>
              <a:t>语言、支持</a:t>
            </a:r>
            <a:r>
              <a:rPr lang="en-US" altLang="zh-CN" sz="1600" b="0" i="0" dirty="0">
                <a:solidFill>
                  <a:srgbClr val="333333"/>
                </a:solidFill>
                <a:effectLst/>
                <a:latin typeface="SourceHanSansCN"/>
              </a:rPr>
              <a:t>RISC-V</a:t>
            </a:r>
            <a:r>
              <a:rPr lang="zh-CN" altLang="en-US" sz="1600" b="0" i="0" dirty="0">
                <a:solidFill>
                  <a:srgbClr val="333333"/>
                </a:solidFill>
                <a:effectLst/>
                <a:latin typeface="SourceHanSansCN"/>
              </a:rPr>
              <a:t>编译系统</a:t>
            </a:r>
            <a:endParaRPr lang="en-US" altLang="zh-CN" sz="1600" b="0" i="0" dirty="0">
              <a:solidFill>
                <a:srgbClr val="333333"/>
              </a:solidFill>
              <a:effectLst/>
              <a:latin typeface="SourceHanSansCN"/>
            </a:endParaRPr>
          </a:p>
          <a:p>
            <a:pPr algn="l">
              <a:lnSpc>
                <a:spcPct val="150000"/>
              </a:lnSpc>
              <a:buFont typeface="Arial" panose="020B0604020202020204" pitchFamily="34" charset="0"/>
              <a:buChar char="•"/>
            </a:pPr>
            <a:r>
              <a:rPr lang="zh-CN" altLang="en-US" sz="1600" b="0" i="0" dirty="0">
                <a:solidFill>
                  <a:srgbClr val="333333"/>
                </a:solidFill>
                <a:effectLst/>
                <a:latin typeface="SourceHanSansCN"/>
              </a:rPr>
              <a:t>支持多种平台及配套模板</a:t>
            </a:r>
            <a:endParaRPr lang="en-US" altLang="zh-CN" sz="1600" b="0" i="0" dirty="0">
              <a:solidFill>
                <a:srgbClr val="333333"/>
              </a:solidFill>
              <a:effectLst/>
              <a:latin typeface="SourceHanSansCN"/>
            </a:endParaRPr>
          </a:p>
          <a:p>
            <a:pPr algn="l">
              <a:lnSpc>
                <a:spcPct val="150000"/>
              </a:lnSpc>
              <a:buFont typeface="Arial" panose="020B0604020202020204" pitchFamily="34" charset="0"/>
              <a:buChar char="•"/>
            </a:pPr>
            <a:r>
              <a:rPr lang="zh-CN" altLang="en-US" sz="1600" b="0" i="0" dirty="0">
                <a:solidFill>
                  <a:srgbClr val="333333"/>
                </a:solidFill>
                <a:effectLst/>
                <a:latin typeface="SourceHanSansCN"/>
              </a:rPr>
              <a:t>支持</a:t>
            </a:r>
            <a:r>
              <a:rPr lang="en-US" altLang="zh-CN" sz="1600" b="0" i="0" dirty="0" err="1">
                <a:solidFill>
                  <a:srgbClr val="333333"/>
                </a:solidFill>
                <a:effectLst/>
                <a:latin typeface="SourceHanSansCN"/>
              </a:rPr>
              <a:t>OpenOCD+GDB</a:t>
            </a:r>
            <a:r>
              <a:rPr lang="zh-CN" altLang="en-US" sz="1600" b="0" i="0" dirty="0">
                <a:solidFill>
                  <a:srgbClr val="333333"/>
                </a:solidFill>
                <a:effectLst/>
                <a:latin typeface="SourceHanSansCN"/>
              </a:rPr>
              <a:t>调试</a:t>
            </a:r>
            <a:endParaRPr lang="en-US" altLang="zh-CN" sz="1600" b="0" i="0" dirty="0">
              <a:solidFill>
                <a:srgbClr val="333333"/>
              </a:solidFill>
              <a:effectLst/>
              <a:latin typeface="SourceHanSansCN"/>
            </a:endParaRPr>
          </a:p>
          <a:p>
            <a:pPr algn="l">
              <a:lnSpc>
                <a:spcPct val="150000"/>
              </a:lnSpc>
              <a:buFont typeface="Arial" panose="020B0604020202020204" pitchFamily="34" charset="0"/>
              <a:buChar char="•"/>
            </a:pPr>
            <a:r>
              <a:rPr lang="zh-CN" altLang="en-US" sz="1600" b="0" i="0" dirty="0">
                <a:solidFill>
                  <a:srgbClr val="333333"/>
                </a:solidFill>
                <a:effectLst/>
                <a:latin typeface="SourceHanSansCN"/>
              </a:rPr>
              <a:t>支持自动化配置、支持快速配置。</a:t>
            </a:r>
          </a:p>
        </p:txBody>
      </p:sp>
      <p:pic>
        <p:nvPicPr>
          <p:cNvPr id="14" name="图片 13">
            <a:extLst>
              <a:ext uri="{FF2B5EF4-FFF2-40B4-BE49-F238E27FC236}">
                <a16:creationId xmlns:a16="http://schemas.microsoft.com/office/drawing/2014/main" id="{F71E19F7-44DD-472E-909F-82E7EF1D685F}"/>
              </a:ext>
            </a:extLst>
          </p:cNvPr>
          <p:cNvPicPr>
            <a:picLocks noChangeAspect="1"/>
          </p:cNvPicPr>
          <p:nvPr/>
        </p:nvPicPr>
        <p:blipFill>
          <a:blip r:embed="rId3"/>
          <a:stretch>
            <a:fillRect/>
          </a:stretch>
        </p:blipFill>
        <p:spPr>
          <a:xfrm>
            <a:off x="805474" y="2496307"/>
            <a:ext cx="3637565" cy="2147242"/>
          </a:xfrm>
          <a:prstGeom prst="rect">
            <a:avLst/>
          </a:prstGeom>
        </p:spPr>
      </p:pic>
    </p:spTree>
    <p:extLst>
      <p:ext uri="{BB962C8B-B14F-4D97-AF65-F5344CB8AC3E}">
        <p14:creationId xmlns:p14="http://schemas.microsoft.com/office/powerpoint/2010/main" val="3262194783"/>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灯片编号占位符 5"/>
          <p:cNvSpPr txBox="1">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lstStyle>
            <a:lvl1pPr>
              <a:spcBef>
                <a:spcPct val="20000"/>
              </a:spcBef>
              <a:buChar char="•"/>
              <a:defRPr sz="2400">
                <a:solidFill>
                  <a:schemeClr val="tx1"/>
                </a:solidFill>
                <a:latin typeface="Arial" panose="020B0604020202020204" pitchFamily="34" charset="0"/>
                <a:ea typeface="宋体" panose="02010600030101010101" pitchFamily="2" charset="-122"/>
              </a:defRPr>
            </a:lvl1pPr>
            <a:lvl2pPr marL="557530" indent="-214630">
              <a:spcBef>
                <a:spcPct val="20000"/>
              </a:spcBef>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E5EFC95-9600-480F-B87D-06E69E56C101}" type="slidenum">
              <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73</a:t>
            </a:fld>
            <a:endPar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6739" name="Rectangle 2"/>
          <p:cNvSpPr>
            <a:spLocks noGrp="1"/>
          </p:cNvSpPr>
          <p:nvPr>
            <p:ph type="title"/>
          </p:nvPr>
        </p:nvSpPr>
        <p:spPr>
          <a:xfrm>
            <a:off x="628650" y="555625"/>
            <a:ext cx="7886700" cy="712788"/>
          </a:xfrm>
          <a:noFill/>
          <a:ln>
            <a:noFill/>
          </a:ln>
        </p:spPr>
        <p:txBody>
          <a:bodyPr/>
          <a:lstStyle/>
          <a:p>
            <a:pPr eaLnBrk="1" hangingPunct="1"/>
            <a:r>
              <a:rPr lang="zh-CN" altLang="en-US" sz="2400" b="1" dirty="0">
                <a:latin typeface="华文新魏" panose="02010800040101010101" pitchFamily="2" charset="-122"/>
                <a:ea typeface="华文新魏" panose="02010800040101010101" pitchFamily="2" charset="-122"/>
              </a:rPr>
              <a:t>国产</a:t>
            </a:r>
            <a:r>
              <a:rPr lang="en-US" altLang="zh-CN" sz="2400" b="1" dirty="0">
                <a:latin typeface="华文新魏" panose="02010800040101010101" pitchFamily="2" charset="-122"/>
                <a:ea typeface="华文新魏" panose="02010800040101010101" pitchFamily="2" charset="-122"/>
              </a:rPr>
              <a:t>FPGA</a:t>
            </a:r>
          </a:p>
        </p:txBody>
      </p:sp>
      <p:sp>
        <p:nvSpPr>
          <p:cNvPr id="6" name="内容占位符 2">
            <a:extLst>
              <a:ext uri="{FF2B5EF4-FFF2-40B4-BE49-F238E27FC236}">
                <a16:creationId xmlns:a16="http://schemas.microsoft.com/office/drawing/2014/main" id="{2761F61D-DEC1-4E8E-A21F-C6B11679C93D}"/>
              </a:ext>
            </a:extLst>
          </p:cNvPr>
          <p:cNvSpPr txBox="1">
            <a:spLocks noChangeArrowheads="1"/>
          </p:cNvSpPr>
          <p:nvPr/>
        </p:nvSpPr>
        <p:spPr bwMode="auto">
          <a:xfrm>
            <a:off x="54705" y="943113"/>
            <a:ext cx="8928992" cy="1800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marL="171450" indent="-171450" algn="l" defTabSz="685800" rtl="0" fontAlgn="base">
              <a:lnSpc>
                <a:spcPct val="90000"/>
              </a:lnSpc>
              <a:spcBef>
                <a:spcPts val="750"/>
              </a:spcBef>
              <a:spcAft>
                <a:spcPct val="0"/>
              </a:spcAft>
              <a:buFont typeface="Arial"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itchFamily="34" charset="0"/>
              <a:buChar char="•"/>
              <a:defRPr sz="2800"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itchFamily="34" charset="0"/>
              <a:buChar char="•"/>
              <a:defRPr sz="1300" kern="1200">
                <a:solidFill>
                  <a:schemeClr val="tx1"/>
                </a:solidFill>
                <a:latin typeface="+mn-lt"/>
                <a:ea typeface="+mn-ea"/>
                <a:cs typeface="+mn-cs"/>
              </a:defRPr>
            </a:lvl5pPr>
            <a:lvl6pPr marL="18859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a:lstStyle>
          <a:p>
            <a:pPr marL="0" marR="0" lvl="0" indent="457200" algn="just" defTabSz="685800" rtl="0" eaLnBrk="1" fontAlgn="base" latinLnBrk="0" hangingPunct="1">
              <a:lnSpc>
                <a:spcPct val="120000"/>
              </a:lnSpc>
              <a:spcBef>
                <a:spcPct val="0"/>
              </a:spcBef>
              <a:spcAft>
                <a:spcPct val="0"/>
              </a:spcAft>
              <a:buClrTx/>
              <a:buSzTx/>
              <a:buFont typeface="Arial" pitchFamily="34" charset="0"/>
              <a:buNone/>
              <a:tabLst/>
              <a:defRPr/>
            </a:pPr>
            <a:r>
              <a:rPr lang="en-US" altLang="zh-CN" sz="2000" b="1" dirty="0">
                <a:latin typeface="华文新魏" panose="02010800040101010101" pitchFamily="2" charset="-122"/>
                <a:ea typeface="华文新魏" panose="02010800040101010101" pitchFamily="2" charset="-122"/>
                <a:cs typeface="+mj-cs"/>
              </a:rPr>
              <a:t>4</a:t>
            </a:r>
            <a:r>
              <a:rPr lang="zh-CN" altLang="en-US" sz="2000" b="1" dirty="0">
                <a:latin typeface="华文新魏" panose="02010800040101010101" pitchFamily="2" charset="-122"/>
                <a:ea typeface="华文新魏" panose="02010800040101010101" pitchFamily="2" charset="-122"/>
                <a:cs typeface="+mj-cs"/>
              </a:rPr>
              <a:t>、复旦微电子</a:t>
            </a:r>
            <a:endParaRPr lang="en-US" altLang="zh-CN" sz="2000" b="1" dirty="0">
              <a:latin typeface="华文新魏" panose="02010800040101010101" pitchFamily="2" charset="-122"/>
              <a:ea typeface="华文新魏" panose="02010800040101010101" pitchFamily="2" charset="-122"/>
              <a:cs typeface="+mj-cs"/>
            </a:endParaRPr>
          </a:p>
          <a:p>
            <a:pPr marL="0" marR="0" lvl="0" indent="457200" algn="just" defTabSz="685800" rtl="0" eaLnBrk="1" fontAlgn="base" latinLnBrk="0" hangingPunct="1">
              <a:lnSpc>
                <a:spcPct val="120000"/>
              </a:lnSpc>
              <a:spcBef>
                <a:spcPct val="0"/>
              </a:spcBef>
              <a:spcAft>
                <a:spcPct val="0"/>
              </a:spcAft>
              <a:buClrTx/>
              <a:buSzTx/>
              <a:buFont typeface="Arial" pitchFamily="34" charset="0"/>
              <a:buNone/>
              <a:tabLst/>
              <a:defRPr/>
            </a:pPr>
            <a:r>
              <a:rPr lang="zh-CN" altLang="en-US" sz="1800" b="1" dirty="0">
                <a:latin typeface="华文新魏" panose="02010800040101010101" pitchFamily="2" charset="-122"/>
                <a:ea typeface="华文新魏" panose="02010800040101010101" pitchFamily="2" charset="-122"/>
                <a:cs typeface="+mj-cs"/>
              </a:rPr>
              <a:t>有</a:t>
            </a:r>
            <a:r>
              <a:rPr lang="en-US" altLang="zh-CN" sz="1800" b="1" dirty="0">
                <a:latin typeface="华文新魏" panose="02010800040101010101" pitchFamily="2" charset="-122"/>
                <a:ea typeface="华文新魏" panose="02010800040101010101" pitchFamily="2" charset="-122"/>
                <a:cs typeface="+mj-cs"/>
              </a:rPr>
              <a:t>Titan</a:t>
            </a:r>
            <a:r>
              <a:rPr lang="zh-CN" altLang="en-US" sz="1800" b="1" dirty="0">
                <a:latin typeface="华文新魏" panose="02010800040101010101" pitchFamily="2" charset="-122"/>
                <a:ea typeface="华文新魏" panose="02010800040101010101" pitchFamily="2" charset="-122"/>
                <a:cs typeface="+mj-cs"/>
              </a:rPr>
              <a:t>系列、</a:t>
            </a:r>
            <a:r>
              <a:rPr lang="en-US" altLang="zh-CN" sz="1800" b="1" dirty="0">
                <a:latin typeface="华文新魏" panose="02010800040101010101" pitchFamily="2" charset="-122"/>
                <a:ea typeface="华文新魏" panose="02010800040101010101" pitchFamily="2" charset="-122"/>
                <a:cs typeface="+mj-cs"/>
              </a:rPr>
              <a:t>Logos</a:t>
            </a:r>
            <a:r>
              <a:rPr lang="zh-CN" altLang="en-US" sz="1800" b="1" dirty="0">
                <a:latin typeface="华文新魏" panose="02010800040101010101" pitchFamily="2" charset="-122"/>
                <a:ea typeface="华文新魏" panose="02010800040101010101" pitchFamily="2" charset="-122"/>
                <a:cs typeface="+mj-cs"/>
              </a:rPr>
              <a:t>系列以及最近的</a:t>
            </a:r>
            <a:r>
              <a:rPr lang="en-US" altLang="zh-CN" sz="1800" b="1" dirty="0">
                <a:latin typeface="华文新魏" panose="02010800040101010101" pitchFamily="2" charset="-122"/>
                <a:ea typeface="华文新魏" panose="02010800040101010101" pitchFamily="2" charset="-122"/>
                <a:cs typeface="+mj-cs"/>
              </a:rPr>
              <a:t>28nm</a:t>
            </a:r>
            <a:r>
              <a:rPr lang="zh-CN" altLang="en-US" sz="1800" b="1" dirty="0">
                <a:latin typeface="华文新魏" panose="02010800040101010101" pitchFamily="2" charset="-122"/>
                <a:ea typeface="华文新魏" panose="02010800040101010101" pitchFamily="2" charset="-122"/>
                <a:cs typeface="+mj-cs"/>
              </a:rPr>
              <a:t>工艺的</a:t>
            </a:r>
            <a:r>
              <a:rPr lang="en-US" altLang="zh-CN" sz="1800" b="1" dirty="0">
                <a:latin typeface="华文新魏" panose="02010800040101010101" pitchFamily="2" charset="-122"/>
                <a:ea typeface="华文新魏" panose="02010800040101010101" pitchFamily="2" charset="-122"/>
                <a:cs typeface="+mj-cs"/>
              </a:rPr>
              <a:t>Titan2</a:t>
            </a:r>
            <a:r>
              <a:rPr lang="zh-CN" altLang="en-US" sz="1800" b="1" dirty="0">
                <a:latin typeface="华文新魏" panose="02010800040101010101" pitchFamily="2" charset="-122"/>
                <a:ea typeface="华文新魏" panose="02010800040101010101" pitchFamily="2" charset="-122"/>
                <a:cs typeface="+mj-cs"/>
              </a:rPr>
              <a:t>系列、</a:t>
            </a:r>
            <a:r>
              <a:rPr lang="en-US" altLang="zh-CN" sz="1800" b="1" dirty="0">
                <a:latin typeface="华文新魏" panose="02010800040101010101" pitchFamily="2" charset="-122"/>
                <a:ea typeface="华文新魏" panose="02010800040101010101" pitchFamily="2" charset="-122"/>
                <a:cs typeface="+mj-cs"/>
              </a:rPr>
              <a:t>Logos2</a:t>
            </a:r>
            <a:r>
              <a:rPr lang="zh-CN" altLang="en-US" sz="1800" b="1" dirty="0">
                <a:latin typeface="华文新魏" panose="02010800040101010101" pitchFamily="2" charset="-122"/>
                <a:ea typeface="华文新魏" panose="02010800040101010101" pitchFamily="2" charset="-122"/>
                <a:cs typeface="+mj-cs"/>
              </a:rPr>
              <a:t>系列</a:t>
            </a:r>
            <a:r>
              <a:rPr lang="en-US" altLang="zh-CN" sz="1800" b="1" dirty="0">
                <a:latin typeface="华文新魏" panose="02010800040101010101" pitchFamily="2" charset="-122"/>
                <a:ea typeface="华文新魏" panose="02010800040101010101" pitchFamily="2" charset="-122"/>
                <a:cs typeface="+mj-cs"/>
              </a:rPr>
              <a:t>,</a:t>
            </a:r>
            <a:r>
              <a:rPr lang="zh-CN" altLang="en-US" sz="1800" b="1" dirty="0">
                <a:latin typeface="华文新魏" panose="02010800040101010101" pitchFamily="2" charset="-122"/>
                <a:ea typeface="华文新魏" panose="02010800040101010101" pitchFamily="2" charset="-122"/>
                <a:cs typeface="+mj-cs"/>
              </a:rPr>
              <a:t>资源规模覆盖</a:t>
            </a:r>
            <a:r>
              <a:rPr lang="en-US" altLang="zh-CN" sz="1800" b="1" dirty="0">
                <a:latin typeface="华文新魏" panose="02010800040101010101" pitchFamily="2" charset="-122"/>
                <a:ea typeface="华文新魏" panose="02010800040101010101" pitchFamily="2" charset="-122"/>
                <a:cs typeface="+mj-cs"/>
              </a:rPr>
              <a:t>50~700000</a:t>
            </a:r>
            <a:r>
              <a:rPr lang="zh-CN" altLang="en-US" sz="1800" b="1" dirty="0">
                <a:latin typeface="华文新魏" panose="02010800040101010101" pitchFamily="2" charset="-122"/>
                <a:ea typeface="华文新魏" panose="02010800040101010101" pitchFamily="2" charset="-122"/>
                <a:cs typeface="+mj-cs"/>
              </a:rPr>
              <a:t>个查找表。</a:t>
            </a:r>
            <a:r>
              <a:rPr lang="en-US" altLang="zh-CN" sz="1800" b="1" dirty="0">
                <a:latin typeface="华文新魏" panose="02010800040101010101" pitchFamily="2" charset="-122"/>
                <a:ea typeface="华文新魏" panose="02010800040101010101" pitchFamily="2" charset="-122"/>
                <a:cs typeface="+mj-cs"/>
              </a:rPr>
              <a:t>2023</a:t>
            </a:r>
            <a:r>
              <a:rPr lang="zh-CN" altLang="en-US" sz="1800" b="1" dirty="0">
                <a:latin typeface="华文新魏" panose="02010800040101010101" pitchFamily="2" charset="-122"/>
                <a:ea typeface="华文新魏" panose="02010800040101010101" pitchFamily="2" charset="-122"/>
                <a:cs typeface="+mj-cs"/>
              </a:rPr>
              <a:t>年推出</a:t>
            </a:r>
            <a:r>
              <a:rPr lang="en-US" altLang="zh-CN" sz="1800" b="1" dirty="0">
                <a:latin typeface="华文新魏" panose="02010800040101010101" pitchFamily="2" charset="-122"/>
                <a:ea typeface="华文新魏" panose="02010800040101010101" pitchFamily="2" charset="-122"/>
                <a:cs typeface="+mj-cs"/>
              </a:rPr>
              <a:t>1xnm </a:t>
            </a:r>
            <a:r>
              <a:rPr lang="en-US" altLang="zh-CN" sz="1800" b="1" dirty="0" err="1">
                <a:latin typeface="华文新魏" panose="02010800040101010101" pitchFamily="2" charset="-122"/>
                <a:ea typeface="华文新魏" panose="02010800040101010101" pitchFamily="2" charset="-122"/>
                <a:cs typeface="+mj-cs"/>
              </a:rPr>
              <a:t>FinFET</a:t>
            </a:r>
            <a:r>
              <a:rPr lang="zh-CN" altLang="en-US" sz="1800" b="1" dirty="0">
                <a:latin typeface="华文新魏" panose="02010800040101010101" pitchFamily="2" charset="-122"/>
                <a:ea typeface="华文新魏" panose="02010800040101010101" pitchFamily="2" charset="-122"/>
                <a:cs typeface="+mj-cs"/>
              </a:rPr>
              <a:t>先进制程的十亿门级</a:t>
            </a:r>
            <a:r>
              <a:rPr lang="en-US" altLang="zh-CN" sz="1800" b="1" dirty="0">
                <a:latin typeface="华文新魏" panose="02010800040101010101" pitchFamily="2" charset="-122"/>
                <a:ea typeface="华文新魏" panose="02010800040101010101" pitchFamily="2" charset="-122"/>
                <a:cs typeface="+mj-cs"/>
              </a:rPr>
              <a:t>FPGA</a:t>
            </a:r>
            <a:r>
              <a:rPr lang="zh-CN" altLang="en-US" sz="1800" b="1" dirty="0">
                <a:latin typeface="华文新魏" panose="02010800040101010101" pitchFamily="2" charset="-122"/>
                <a:ea typeface="华文新魏" panose="02010800040101010101" pitchFamily="2" charset="-122"/>
                <a:cs typeface="+mj-cs"/>
              </a:rPr>
              <a:t>产品完成小批量试制和用户试用。</a:t>
            </a:r>
          </a:p>
          <a:p>
            <a:pPr marL="0" marR="0" lvl="0" indent="457200" algn="just" defTabSz="685800" rtl="0" eaLnBrk="1" fontAlgn="base" latinLnBrk="0" hangingPunct="1">
              <a:lnSpc>
                <a:spcPct val="120000"/>
              </a:lnSpc>
              <a:spcBef>
                <a:spcPct val="0"/>
              </a:spcBef>
              <a:spcAft>
                <a:spcPct val="0"/>
              </a:spcAft>
              <a:buClrTx/>
              <a:buSzTx/>
              <a:buFont typeface="Arial" pitchFamily="34" charset="0"/>
              <a:buNone/>
              <a:tabLst/>
              <a:defRPr/>
            </a:pPr>
            <a:r>
              <a:rPr lang="en-US" altLang="zh-CN" sz="1800" b="1" dirty="0">
                <a:latin typeface="华文新魏" panose="02010800040101010101" pitchFamily="2" charset="-122"/>
                <a:ea typeface="华文新魏" panose="02010800040101010101" pitchFamily="2" charset="-122"/>
                <a:cs typeface="+mj-cs"/>
              </a:rPr>
              <a:t>EDA:PDS</a:t>
            </a:r>
          </a:p>
          <a:p>
            <a:pPr marL="0" marR="0" lvl="0" indent="457200" algn="just" defTabSz="685800" rtl="0" eaLnBrk="1" fontAlgn="base" latinLnBrk="0" hangingPunct="1">
              <a:lnSpc>
                <a:spcPct val="120000"/>
              </a:lnSpc>
              <a:spcBef>
                <a:spcPct val="0"/>
              </a:spcBef>
              <a:spcAft>
                <a:spcPct val="0"/>
              </a:spcAft>
              <a:buClrTx/>
              <a:buSzTx/>
              <a:buFont typeface="Arial" pitchFamily="34" charset="0"/>
              <a:buNone/>
              <a:tabLst/>
              <a:defRPr/>
            </a:pPr>
            <a:endParaRPr lang="zh-CN" altLang="en-US" sz="1800" b="1" dirty="0">
              <a:latin typeface="华文新魏" panose="02010800040101010101" pitchFamily="2" charset="-122"/>
              <a:ea typeface="华文新魏" panose="02010800040101010101" pitchFamily="2" charset="-122"/>
              <a:cs typeface="+mj-cs"/>
            </a:endParaRPr>
          </a:p>
          <a:p>
            <a:pPr marL="0" marR="0" lvl="0" indent="457200" algn="just" defTabSz="685800" rtl="0" eaLnBrk="1" fontAlgn="base" latinLnBrk="0" hangingPunct="1">
              <a:lnSpc>
                <a:spcPct val="120000"/>
              </a:lnSpc>
              <a:spcBef>
                <a:spcPct val="0"/>
              </a:spcBef>
              <a:spcAft>
                <a:spcPct val="0"/>
              </a:spcAft>
              <a:buClrTx/>
              <a:buSzTx/>
              <a:buFont typeface="Arial" pitchFamily="34" charset="0"/>
              <a:buNone/>
              <a:tabLst/>
              <a:defRPr/>
            </a:pPr>
            <a:endParaRPr lang="en-US" altLang="zh-CN" sz="1800" b="1" dirty="0">
              <a:latin typeface="华文新魏" panose="02010800040101010101" pitchFamily="2" charset="-122"/>
              <a:ea typeface="华文新魏" panose="02010800040101010101" pitchFamily="2" charset="-122"/>
              <a:cs typeface="+mj-cs"/>
            </a:endParaRPr>
          </a:p>
        </p:txBody>
      </p:sp>
      <p:pic>
        <p:nvPicPr>
          <p:cNvPr id="2" name="图片 1">
            <a:extLst>
              <a:ext uri="{FF2B5EF4-FFF2-40B4-BE49-F238E27FC236}">
                <a16:creationId xmlns:a16="http://schemas.microsoft.com/office/drawing/2014/main" id="{5AFC9C29-97EE-49E3-973F-D01136317DD6}"/>
              </a:ext>
            </a:extLst>
          </p:cNvPr>
          <p:cNvPicPr>
            <a:picLocks noChangeAspect="1"/>
          </p:cNvPicPr>
          <p:nvPr/>
        </p:nvPicPr>
        <p:blipFill>
          <a:blip r:embed="rId3"/>
          <a:stretch>
            <a:fillRect/>
          </a:stretch>
        </p:blipFill>
        <p:spPr>
          <a:xfrm>
            <a:off x="3306688" y="2139702"/>
            <a:ext cx="3888432" cy="2979320"/>
          </a:xfrm>
          <a:prstGeom prst="rect">
            <a:avLst/>
          </a:prstGeom>
        </p:spPr>
      </p:pic>
    </p:spTree>
    <p:extLst>
      <p:ext uri="{BB962C8B-B14F-4D97-AF65-F5344CB8AC3E}">
        <p14:creationId xmlns:p14="http://schemas.microsoft.com/office/powerpoint/2010/main" val="1563698896"/>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文本框 3"/>
          <p:cNvSpPr txBox="1"/>
          <p:nvPr/>
        </p:nvSpPr>
        <p:spPr>
          <a:xfrm>
            <a:off x="899592" y="915566"/>
            <a:ext cx="7056437" cy="1410258"/>
          </a:xfrm>
          <a:prstGeom prst="rect">
            <a:avLst/>
          </a:prstGeom>
          <a:noFill/>
          <a:ln w="9525">
            <a:noFill/>
          </a:ln>
        </p:spPr>
        <p:txBody>
          <a:bodyPr lIns="68580" tIns="34290" rIns="68580" bIns="34290">
            <a:spAutoFit/>
          </a:bodyPr>
          <a:lstStyle/>
          <a:p>
            <a:pPr eaLnBrk="1" hangingPunct="1">
              <a:lnSpc>
                <a:spcPct val="150000"/>
              </a:lnSpc>
              <a:buFont typeface="Arial" panose="020B0604020202020204" pitchFamily="34" charset="0"/>
            </a:pPr>
            <a:r>
              <a:rPr lang="zh-CN" altLang="en-US" dirty="0">
                <a:solidFill>
                  <a:srgbClr val="FF0066"/>
                </a:solidFill>
                <a:latin typeface="华文新魏" panose="02010800040101010101" pitchFamily="2" charset="-122"/>
                <a:ea typeface="华文新魏" panose="02010800040101010101" pitchFamily="2" charset="-122"/>
              </a:rPr>
              <a:t>本章作业：</a:t>
            </a:r>
            <a:endParaRPr lang="en-US" altLang="zh-CN" dirty="0">
              <a:solidFill>
                <a:srgbClr val="FF0066"/>
              </a:solidFill>
              <a:latin typeface="华文新魏" panose="02010800040101010101" pitchFamily="2" charset="-122"/>
              <a:ea typeface="华文新魏" panose="02010800040101010101" pitchFamily="2" charset="-122"/>
            </a:endParaRPr>
          </a:p>
          <a:p>
            <a:pPr eaLnBrk="1" hangingPunct="1">
              <a:lnSpc>
                <a:spcPct val="150000"/>
              </a:lnSpc>
              <a:buFont typeface="Arial" panose="020B0604020202020204" pitchFamily="34" charset="0"/>
            </a:pPr>
            <a:r>
              <a:rPr lang="en-US" altLang="zh-CN" dirty="0">
                <a:solidFill>
                  <a:schemeClr val="tx1"/>
                </a:solidFill>
                <a:latin typeface="华文新魏" panose="02010800040101010101" pitchFamily="2" charset="-122"/>
                <a:ea typeface="华文新魏" panose="02010800040101010101" pitchFamily="2" charset="-122"/>
              </a:rPr>
              <a:t>4.1</a:t>
            </a:r>
            <a:r>
              <a:rPr lang="zh-CN" altLang="en-US" dirty="0">
                <a:solidFill>
                  <a:schemeClr val="tx1"/>
                </a:solidFill>
                <a:latin typeface="华文新魏" panose="02010800040101010101" pitchFamily="2" charset="-122"/>
                <a:ea typeface="华文新魏" panose="02010800040101010101" pitchFamily="2" charset="-122"/>
              </a:rPr>
              <a:t>、</a:t>
            </a:r>
            <a:r>
              <a:rPr lang="en-US" altLang="zh-CN" dirty="0">
                <a:solidFill>
                  <a:schemeClr val="tx1"/>
                </a:solidFill>
                <a:latin typeface="华文新魏" panose="02010800040101010101" pitchFamily="2" charset="-122"/>
                <a:ea typeface="华文新魏" panose="02010800040101010101" pitchFamily="2" charset="-122"/>
              </a:rPr>
              <a:t>4.2</a:t>
            </a:r>
            <a:r>
              <a:rPr lang="zh-CN" altLang="en-US" dirty="0">
                <a:solidFill>
                  <a:schemeClr val="tx1"/>
                </a:solidFill>
                <a:latin typeface="华文新魏" panose="02010800040101010101" pitchFamily="2" charset="-122"/>
                <a:ea typeface="华文新魏" panose="02010800040101010101" pitchFamily="2" charset="-122"/>
              </a:rPr>
              <a:t>（</a:t>
            </a:r>
            <a:r>
              <a:rPr lang="en-US" altLang="zh-CN" dirty="0">
                <a:solidFill>
                  <a:schemeClr val="tx1"/>
                </a:solidFill>
                <a:latin typeface="华文新魏" panose="02010800040101010101" pitchFamily="2" charset="-122"/>
                <a:ea typeface="华文新魏" panose="02010800040101010101" pitchFamily="2" charset="-122"/>
              </a:rPr>
              <a:t>2</a:t>
            </a:r>
            <a:r>
              <a:rPr lang="zh-CN" altLang="en-US" dirty="0">
                <a:solidFill>
                  <a:schemeClr val="tx1"/>
                </a:solidFill>
                <a:latin typeface="华文新魏" panose="02010800040101010101" pitchFamily="2" charset="-122"/>
                <a:ea typeface="华文新魏" panose="02010800040101010101" pitchFamily="2" charset="-122"/>
              </a:rPr>
              <a:t>）及</a:t>
            </a:r>
            <a:r>
              <a:rPr lang="en-US" altLang="zh-CN" dirty="0">
                <a:solidFill>
                  <a:schemeClr val="tx1"/>
                </a:solidFill>
                <a:latin typeface="华文新魏" panose="02010800040101010101" pitchFamily="2" charset="-122"/>
                <a:ea typeface="华文新魏" panose="02010800040101010101" pitchFamily="2" charset="-122"/>
              </a:rPr>
              <a:t>4.2</a:t>
            </a:r>
            <a:r>
              <a:rPr lang="zh-CN" altLang="en-US" dirty="0">
                <a:solidFill>
                  <a:schemeClr val="tx1"/>
                </a:solidFill>
                <a:latin typeface="华文新魏" panose="02010800040101010101" pitchFamily="2" charset="-122"/>
                <a:ea typeface="华文新魏" panose="02010800040101010101" pitchFamily="2" charset="-122"/>
              </a:rPr>
              <a:t>（</a:t>
            </a:r>
            <a:r>
              <a:rPr lang="en-US" altLang="zh-CN" dirty="0">
                <a:solidFill>
                  <a:schemeClr val="tx1"/>
                </a:solidFill>
                <a:latin typeface="华文新魏" panose="02010800040101010101" pitchFamily="2" charset="-122"/>
                <a:ea typeface="华文新魏" panose="02010800040101010101" pitchFamily="2" charset="-122"/>
              </a:rPr>
              <a:t>3</a:t>
            </a:r>
            <a:r>
              <a:rPr lang="zh-CN" altLang="en-US" dirty="0">
                <a:solidFill>
                  <a:schemeClr val="tx1"/>
                </a:solidFill>
                <a:latin typeface="华文新魏" panose="02010800040101010101" pitchFamily="2" charset="-122"/>
                <a:ea typeface="华文新魏" panose="02010800040101010101" pitchFamily="2" charset="-122"/>
              </a:rPr>
              <a:t>）、</a:t>
            </a:r>
            <a:r>
              <a:rPr lang="en-US" altLang="zh-CN" dirty="0">
                <a:solidFill>
                  <a:schemeClr val="tx1"/>
                </a:solidFill>
                <a:latin typeface="华文新魏" panose="02010800040101010101" pitchFamily="2" charset="-122"/>
                <a:ea typeface="华文新魏" panose="02010800040101010101" pitchFamily="2" charset="-122"/>
              </a:rPr>
              <a:t>4.3--4.5</a:t>
            </a:r>
            <a:r>
              <a:rPr lang="zh-CN" altLang="en-US" dirty="0">
                <a:solidFill>
                  <a:schemeClr val="tx1"/>
                </a:solidFill>
                <a:latin typeface="华文新魏" panose="02010800040101010101" pitchFamily="2" charset="-122"/>
                <a:ea typeface="华文新魏" panose="02010800040101010101" pitchFamily="2" charset="-122"/>
              </a:rPr>
              <a:t>、</a:t>
            </a:r>
            <a:r>
              <a:rPr lang="en-US" altLang="zh-CN" dirty="0">
                <a:solidFill>
                  <a:schemeClr val="tx1"/>
                </a:solidFill>
                <a:latin typeface="华文新魏" panose="02010800040101010101" pitchFamily="2" charset="-122"/>
                <a:ea typeface="华文新魏" panose="02010800040101010101" pitchFamily="2" charset="-122"/>
              </a:rPr>
              <a:t>4.8</a:t>
            </a:r>
            <a:r>
              <a:rPr lang="zh-CN" altLang="en-US" dirty="0">
                <a:solidFill>
                  <a:schemeClr val="tx1"/>
                </a:solidFill>
                <a:latin typeface="华文新魏" panose="02010800040101010101" pitchFamily="2" charset="-122"/>
                <a:ea typeface="华文新魏" panose="02010800040101010101" pitchFamily="2" charset="-122"/>
              </a:rPr>
              <a:t>、</a:t>
            </a:r>
            <a:r>
              <a:rPr lang="en-US" altLang="zh-CN" dirty="0">
                <a:solidFill>
                  <a:schemeClr val="tx1"/>
                </a:solidFill>
                <a:latin typeface="华文新魏" panose="02010800040101010101" pitchFamily="2" charset="-122"/>
                <a:ea typeface="华文新魏" panose="02010800040101010101" pitchFamily="2" charset="-122"/>
              </a:rPr>
              <a:t>4.10</a:t>
            </a:r>
            <a:r>
              <a:rPr lang="zh-CN" altLang="en-US" dirty="0">
                <a:solidFill>
                  <a:schemeClr val="tx1"/>
                </a:solidFill>
                <a:latin typeface="华文新魏" panose="02010800040101010101" pitchFamily="2" charset="-122"/>
                <a:ea typeface="华文新魏" panose="02010800040101010101" pitchFamily="2" charset="-122"/>
              </a:rPr>
              <a:t>、</a:t>
            </a:r>
            <a:r>
              <a:rPr lang="en-US" altLang="zh-CN" dirty="0">
                <a:solidFill>
                  <a:schemeClr val="tx1"/>
                </a:solidFill>
                <a:latin typeface="华文新魏" panose="02010800040101010101" pitchFamily="2" charset="-122"/>
                <a:ea typeface="华文新魏" panose="02010800040101010101" pitchFamily="2" charset="-122"/>
              </a:rPr>
              <a:t>4.12</a:t>
            </a:r>
            <a:r>
              <a:rPr lang="zh-CN" altLang="en-US" dirty="0">
                <a:solidFill>
                  <a:schemeClr val="tx1"/>
                </a:solidFill>
                <a:latin typeface="华文新魏" panose="02010800040101010101" pitchFamily="2" charset="-122"/>
                <a:ea typeface="华文新魏" panose="02010800040101010101" pitchFamily="2" charset="-122"/>
              </a:rPr>
              <a:t>、</a:t>
            </a:r>
            <a:r>
              <a:rPr lang="en-US" altLang="zh-CN" dirty="0">
                <a:solidFill>
                  <a:schemeClr val="tx1"/>
                </a:solidFill>
                <a:latin typeface="华文新魏" panose="02010800040101010101" pitchFamily="2" charset="-122"/>
                <a:ea typeface="华文新魏" panose="02010800040101010101" pitchFamily="2" charset="-122"/>
              </a:rPr>
              <a:t>4.13</a:t>
            </a:r>
            <a:r>
              <a:rPr lang="zh-CN" altLang="en-US" dirty="0">
                <a:solidFill>
                  <a:schemeClr val="tx1"/>
                </a:solidFill>
                <a:latin typeface="华文新魏" panose="02010800040101010101" pitchFamily="2" charset="-122"/>
                <a:ea typeface="华文新魏" panose="02010800040101010101" pitchFamily="2" charset="-122"/>
              </a:rPr>
              <a:t>、</a:t>
            </a:r>
            <a:r>
              <a:rPr lang="en-US" altLang="zh-CN" dirty="0">
                <a:solidFill>
                  <a:schemeClr val="tx1"/>
                </a:solidFill>
                <a:latin typeface="华文新魏" panose="02010800040101010101" pitchFamily="2" charset="-122"/>
                <a:ea typeface="华文新魏" panose="02010800040101010101" pitchFamily="2" charset="-122"/>
              </a:rPr>
              <a:t>4.15</a:t>
            </a:r>
            <a:r>
              <a:rPr lang="zh-CN" altLang="en-US" dirty="0">
                <a:solidFill>
                  <a:schemeClr val="tx1"/>
                </a:solidFill>
                <a:latin typeface="华文新魏" panose="02010800040101010101" pitchFamily="2" charset="-122"/>
                <a:ea typeface="华文新魏" panose="02010800040101010101" pitchFamily="2" charset="-122"/>
              </a:rPr>
              <a:t>、</a:t>
            </a:r>
            <a:r>
              <a:rPr lang="en-US" altLang="zh-CN" dirty="0">
                <a:solidFill>
                  <a:schemeClr val="tx1"/>
                </a:solidFill>
                <a:latin typeface="华文新魏" panose="02010800040101010101" pitchFamily="2" charset="-122"/>
                <a:ea typeface="华文新魏" panose="02010800040101010101" pitchFamily="2" charset="-122"/>
              </a:rPr>
              <a:t>4.17-4.20</a:t>
            </a:r>
            <a:endParaRPr lang="zh-CN" altLang="en-US" dirty="0">
              <a:solidFill>
                <a:schemeClr val="tx1"/>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灯片编号占位符 5"/>
          <p:cNvSpPr txBox="1">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lstStyle>
            <a:lvl1pPr>
              <a:spcBef>
                <a:spcPct val="20000"/>
              </a:spcBef>
              <a:buChar char="•"/>
              <a:defRPr sz="2400">
                <a:solidFill>
                  <a:schemeClr val="tx1"/>
                </a:solidFill>
                <a:latin typeface="Arial" panose="020B0604020202020204" pitchFamily="34" charset="0"/>
                <a:ea typeface="宋体" panose="02010600030101010101" pitchFamily="2" charset="-122"/>
              </a:defRPr>
            </a:lvl1pPr>
            <a:lvl2pPr marL="557530" indent="-214630">
              <a:spcBef>
                <a:spcPct val="20000"/>
              </a:spcBef>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8851FEF-1A76-476F-BFC9-255D17A4706A}" type="slidenum">
              <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8</a:t>
            </a:fld>
            <a:endPar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595" name="Rectangle 3"/>
          <p:cNvSpPr>
            <a:spLocks noGrp="1"/>
          </p:cNvSpPr>
          <p:nvPr>
            <p:ph idx="1" hasCustomPrompt="1"/>
          </p:nvPr>
        </p:nvSpPr>
        <p:spPr>
          <a:xfrm>
            <a:off x="628650" y="1779588"/>
            <a:ext cx="7759700" cy="2898775"/>
          </a:xfrm>
          <a:noFill/>
          <a:ln>
            <a:noFill/>
          </a:ln>
        </p:spPr>
        <p:txBody>
          <a:bodyPr/>
          <a:lstStyle/>
          <a:p>
            <a:pPr eaLnBrk="1" hangingPunct="1">
              <a:lnSpc>
                <a:spcPct val="115000"/>
              </a:lnSpc>
            </a:pPr>
            <a:r>
              <a:rPr lang="en-US" altLang="zh-CN" b="1" dirty="0">
                <a:latin typeface="华文新魏" panose="02010800040101010101" pitchFamily="2" charset="-122"/>
                <a:ea typeface="华文新魏" panose="02010800040101010101" pitchFamily="2" charset="-122"/>
              </a:rPr>
              <a:t>PAL</a:t>
            </a:r>
            <a:r>
              <a:rPr lang="zh-CN" altLang="en-US" b="1" dirty="0">
                <a:latin typeface="华文新魏" panose="02010800040101010101" pitchFamily="2" charset="-122"/>
                <a:ea typeface="华文新魏" panose="02010800040101010101" pitchFamily="2" charset="-122"/>
              </a:rPr>
              <a:t>和</a:t>
            </a:r>
            <a:r>
              <a:rPr lang="en-US" altLang="zh-CN" b="1" dirty="0">
                <a:latin typeface="华文新魏" panose="02010800040101010101" pitchFamily="2" charset="-122"/>
                <a:ea typeface="华文新魏" panose="02010800040101010101" pitchFamily="2" charset="-122"/>
              </a:rPr>
              <a:t>GAL</a:t>
            </a:r>
            <a:r>
              <a:rPr lang="zh-CN" altLang="en-US" b="1" dirty="0">
                <a:latin typeface="华文新魏" panose="02010800040101010101" pitchFamily="2" charset="-122"/>
                <a:ea typeface="华文新魏" panose="02010800040101010101" pitchFamily="2" charset="-122"/>
              </a:rPr>
              <a:t>都属于简单</a:t>
            </a:r>
            <a:r>
              <a:rPr lang="en-US" altLang="zh-CN" b="1" dirty="0">
                <a:latin typeface="华文新魏" panose="02010800040101010101" pitchFamily="2" charset="-122"/>
                <a:ea typeface="华文新魏" panose="02010800040101010101" pitchFamily="2" charset="-122"/>
              </a:rPr>
              <a:t>PLD</a:t>
            </a:r>
            <a:r>
              <a:rPr lang="zh-CN" altLang="en-US" b="1" dirty="0">
                <a:latin typeface="华文新魏" panose="02010800040101010101" pitchFamily="2" charset="-122"/>
                <a:ea typeface="华文新魏" panose="02010800040101010101" pitchFamily="2" charset="-122"/>
              </a:rPr>
              <a:t>，结构简单，设计灵活，对开发软件的要求低；但规模小，难以实现复杂的逻辑功能。随着技术的发展，简单</a:t>
            </a:r>
            <a:r>
              <a:rPr lang="en-US" altLang="zh-CN" b="1" dirty="0">
                <a:latin typeface="华文新魏" panose="02010800040101010101" pitchFamily="2" charset="-122"/>
                <a:ea typeface="华文新魏" panose="02010800040101010101" pitchFamily="2" charset="-122"/>
              </a:rPr>
              <a:t>PLD</a:t>
            </a:r>
            <a:r>
              <a:rPr lang="zh-CN" altLang="en-US" b="1" dirty="0">
                <a:latin typeface="华文新魏" panose="02010800040101010101" pitchFamily="2" charset="-122"/>
                <a:ea typeface="华文新魏" panose="02010800040101010101" pitchFamily="2" charset="-122"/>
              </a:rPr>
              <a:t>在集成密度和性能方面的局限性也暴露出来，</a:t>
            </a:r>
            <a:r>
              <a:rPr lang="zh-CN" altLang="en-US" b="1" u="sng" dirty="0">
                <a:latin typeface="华文新魏" panose="02010800040101010101" pitchFamily="2" charset="-122"/>
                <a:ea typeface="华文新魏" panose="02010800040101010101" pitchFamily="2" charset="-122"/>
              </a:rPr>
              <a:t>其寄存器、</a:t>
            </a:r>
            <a:r>
              <a:rPr lang="en-US" altLang="zh-CN" b="1" u="sng" dirty="0">
                <a:latin typeface="华文新魏" panose="02010800040101010101" pitchFamily="2" charset="-122"/>
                <a:ea typeface="华文新魏" panose="02010800040101010101" pitchFamily="2" charset="-122"/>
              </a:rPr>
              <a:t>I</a:t>
            </a:r>
            <a:r>
              <a:rPr lang="zh-CN" altLang="en-US" b="1" u="sng" dirty="0">
                <a:latin typeface="华文新魏" panose="02010800040101010101" pitchFamily="2" charset="-122"/>
                <a:ea typeface="华文新魏" panose="02010800040101010101" pitchFamily="2" charset="-122"/>
              </a:rPr>
              <a:t>／</a:t>
            </a:r>
            <a:r>
              <a:rPr lang="en-US" altLang="zh-CN" b="1" u="sng" dirty="0">
                <a:latin typeface="华文新魏" panose="02010800040101010101" pitchFamily="2" charset="-122"/>
                <a:ea typeface="华文新魏" panose="02010800040101010101" pitchFamily="2" charset="-122"/>
              </a:rPr>
              <a:t>O</a:t>
            </a:r>
            <a:r>
              <a:rPr lang="zh-CN" altLang="en-US" b="1" u="sng" dirty="0">
                <a:latin typeface="华文新魏" panose="02010800040101010101" pitchFamily="2" charset="-122"/>
                <a:ea typeface="华文新魏" panose="02010800040101010101" pitchFamily="2" charset="-122"/>
              </a:rPr>
              <a:t>引脚、时钟资源的数目有限，没有内部资源块间的可编程互连</a:t>
            </a:r>
            <a:r>
              <a:rPr lang="zh-CN" altLang="en-US" b="1" dirty="0">
                <a:latin typeface="华文新魏" panose="02010800040101010101" pitchFamily="2" charset="-122"/>
                <a:ea typeface="华文新魏" panose="02010800040101010101" pitchFamily="2" charset="-122"/>
              </a:rPr>
              <a:t>，因此包括</a:t>
            </a:r>
            <a:r>
              <a:rPr lang="en-US" altLang="zh-CN" b="1" dirty="0">
                <a:solidFill>
                  <a:srgbClr val="FF3300"/>
                </a:solidFill>
                <a:latin typeface="华文新魏" panose="02010800040101010101" pitchFamily="2" charset="-122"/>
                <a:ea typeface="华文新魏" panose="02010800040101010101" pitchFamily="2" charset="-122"/>
              </a:rPr>
              <a:t>EPLD</a:t>
            </a:r>
            <a:r>
              <a:rPr lang="zh-CN" altLang="en-US" b="1" dirty="0">
                <a:latin typeface="华文新魏" panose="02010800040101010101" pitchFamily="2" charset="-122"/>
                <a:ea typeface="华文新魏" panose="02010800040101010101" pitchFamily="2" charset="-122"/>
              </a:rPr>
              <a:t>、</a:t>
            </a:r>
            <a:r>
              <a:rPr lang="en-US" altLang="zh-CN" b="1" dirty="0">
                <a:latin typeface="华文新魏" panose="02010800040101010101" pitchFamily="2" charset="-122"/>
                <a:ea typeface="华文新魏" panose="02010800040101010101" pitchFamily="2" charset="-122"/>
              </a:rPr>
              <a:t>CPLD</a:t>
            </a:r>
            <a:r>
              <a:rPr lang="zh-CN" altLang="en-US" b="1" dirty="0">
                <a:latin typeface="华文新魏" panose="02010800040101010101" pitchFamily="2" charset="-122"/>
                <a:ea typeface="华文新魏" panose="02010800040101010101" pitchFamily="2" charset="-122"/>
              </a:rPr>
              <a:t>和</a:t>
            </a:r>
            <a:r>
              <a:rPr lang="en-US" altLang="zh-CN" b="1" dirty="0">
                <a:latin typeface="华文新魏" panose="02010800040101010101" pitchFamily="2" charset="-122"/>
                <a:ea typeface="华文新魏" panose="02010800040101010101" pitchFamily="2" charset="-122"/>
              </a:rPr>
              <a:t>FPGA</a:t>
            </a:r>
            <a:r>
              <a:rPr lang="zh-CN" altLang="en-US" b="1" dirty="0">
                <a:latin typeface="华文新魏" panose="02010800040101010101" pitchFamily="2" charset="-122"/>
                <a:ea typeface="华文新魏" panose="02010800040101010101" pitchFamily="2" charset="-122"/>
              </a:rPr>
              <a:t>在内的复杂</a:t>
            </a:r>
            <a:r>
              <a:rPr lang="en-US" altLang="zh-CN" b="1" dirty="0">
                <a:latin typeface="华文新魏" panose="02010800040101010101" pitchFamily="2" charset="-122"/>
                <a:ea typeface="华文新魏" panose="02010800040101010101" pitchFamily="2" charset="-122"/>
              </a:rPr>
              <a:t>PLD</a:t>
            </a:r>
            <a:r>
              <a:rPr lang="zh-CN" altLang="en-US" b="1" dirty="0">
                <a:latin typeface="华文新魏" panose="02010800040101010101" pitchFamily="2" charset="-122"/>
                <a:ea typeface="华文新魏" panose="02010800040101010101" pitchFamily="2" charset="-122"/>
              </a:rPr>
              <a:t>迅速发展起采，并向着高密度、高速度、低功耗以及结构体系更灵活、适用范围更宽广的方向发展。</a:t>
            </a:r>
          </a:p>
        </p:txBody>
      </p:sp>
      <p:sp>
        <p:nvSpPr>
          <p:cNvPr id="110596" name="Rectangle 4"/>
          <p:cNvSpPr>
            <a:spLocks noGrp="1"/>
          </p:cNvSpPr>
          <p:nvPr>
            <p:ph type="title"/>
          </p:nvPr>
        </p:nvSpPr>
        <p:spPr>
          <a:xfrm>
            <a:off x="684213" y="771525"/>
            <a:ext cx="7886700" cy="641350"/>
          </a:xfrm>
          <a:noFill/>
          <a:ln>
            <a:noFill/>
          </a:ln>
        </p:spPr>
        <p:txBody>
          <a:bodyPr/>
          <a:lstStyle/>
          <a:p>
            <a:pPr eaLnBrk="1" hangingPunct="1"/>
            <a:r>
              <a:rPr lang="zh-CN" altLang="en-US" b="1" dirty="0">
                <a:solidFill>
                  <a:srgbClr val="FF0066"/>
                </a:solidFill>
                <a:latin typeface="华文新魏" panose="02010800040101010101" pitchFamily="2" charset="-122"/>
                <a:ea typeface="华文新魏" panose="02010800040101010101" pitchFamily="2" charset="-122"/>
              </a:rPr>
              <a:t>简单低密度</a:t>
            </a:r>
            <a:r>
              <a:rPr lang="en-US" altLang="zh-CN" b="1" dirty="0">
                <a:solidFill>
                  <a:srgbClr val="FF0066"/>
                </a:solidFill>
                <a:latin typeface="华文新魏" panose="02010800040101010101" pitchFamily="2" charset="-122"/>
                <a:ea typeface="华文新魏" panose="02010800040101010101" pitchFamily="2" charset="-122"/>
              </a:rPr>
              <a:t>PLD</a:t>
            </a:r>
            <a:r>
              <a:rPr lang="zh-CN" altLang="en-US" b="1" dirty="0">
                <a:solidFill>
                  <a:srgbClr val="FF0066"/>
                </a:solidFill>
                <a:latin typeface="华文新魏" panose="02010800040101010101" pitchFamily="2" charset="-122"/>
                <a:ea typeface="华文新魏" panose="02010800040101010101" pitchFamily="2" charset="-122"/>
              </a:rPr>
              <a:t>小结</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灯片编号占位符 5"/>
          <p:cNvSpPr txBox="1">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lstStyle>
            <a:lvl1pPr>
              <a:spcBef>
                <a:spcPct val="20000"/>
              </a:spcBef>
              <a:buChar char="•"/>
              <a:defRPr sz="2400">
                <a:solidFill>
                  <a:schemeClr val="tx1"/>
                </a:solidFill>
                <a:latin typeface="Arial" panose="020B0604020202020204" pitchFamily="34" charset="0"/>
                <a:ea typeface="宋体" panose="02010600030101010101" pitchFamily="2" charset="-122"/>
              </a:defRPr>
            </a:lvl1pPr>
            <a:lvl2pPr marL="557530" indent="-214630">
              <a:spcBef>
                <a:spcPct val="20000"/>
              </a:spcBef>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037C606-C4B1-47FF-BB10-384E2AD96B4E}" type="slidenum">
              <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9</a:t>
            </a:fld>
            <a:endParaRPr kumimoji="0" lang="en-US" altLang="zh-CN" sz="10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2643" name="Rectangle 2"/>
          <p:cNvSpPr>
            <a:spLocks noGrp="1"/>
          </p:cNvSpPr>
          <p:nvPr>
            <p:ph type="title"/>
          </p:nvPr>
        </p:nvSpPr>
        <p:spPr>
          <a:xfrm>
            <a:off x="628650" y="700088"/>
            <a:ext cx="7886700" cy="568325"/>
          </a:xfrm>
          <a:noFill/>
          <a:ln>
            <a:noFill/>
          </a:ln>
        </p:spPr>
        <p:txBody>
          <a:bodyPr/>
          <a:lstStyle/>
          <a:p>
            <a:pPr eaLnBrk="1" hangingPunct="1"/>
            <a:r>
              <a:rPr lang="en-US" altLang="zh-CN" b="1" dirty="0">
                <a:latin typeface="华文新魏" panose="02010800040101010101" pitchFamily="2" charset="-122"/>
                <a:ea typeface="华文新魏" panose="02010800040101010101" pitchFamily="2" charset="-122"/>
              </a:rPr>
              <a:t>EPLD(Erasable PLD)</a:t>
            </a:r>
          </a:p>
        </p:txBody>
      </p:sp>
      <p:sp>
        <p:nvSpPr>
          <p:cNvPr id="112644" name="Rectangle 3"/>
          <p:cNvSpPr>
            <a:spLocks noGrp="1" noChangeArrowheads="1"/>
          </p:cNvSpPr>
          <p:nvPr>
            <p:ph idx="1" hasCustomPrompt="1"/>
          </p:nvPr>
        </p:nvSpPr>
        <p:spPr bwMode="auto">
          <a:xfrm>
            <a:off x="611188" y="1492250"/>
            <a:ext cx="7886700" cy="316706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171450" marR="0" lvl="0" indent="-171450" algn="l" defTabSz="685800" rtl="0" eaLnBrk="1" fontAlgn="base" latinLnBrk="0" hangingPunct="1">
              <a:lnSpc>
                <a:spcPct val="115000"/>
              </a:lnSpc>
              <a:spcBef>
                <a:spcPts val="750"/>
              </a:spcBef>
              <a:spcAft>
                <a:spcPct val="0"/>
              </a:spcAft>
              <a:buClrTx/>
              <a:buSzTx/>
              <a:buFont typeface="Arial" panose="020B0604020202020204" pitchFamily="34" charset="0"/>
              <a:buChar char="•"/>
              <a:defRPr/>
            </a:pPr>
            <a:r>
              <a:rPr kumimoji="0" lang="en-US" altLang="zh-CN"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EPLD</a:t>
            </a:r>
            <a:r>
              <a:rPr kumimoji="0" lang="zh-CN" altLang="en-US"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是</a:t>
            </a:r>
            <a:r>
              <a:rPr kumimoji="0" lang="en-US" altLang="zh-CN"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20</a:t>
            </a:r>
            <a:r>
              <a:rPr kumimoji="0" lang="zh-CN" altLang="en-US"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世纪</a:t>
            </a:r>
            <a:r>
              <a:rPr kumimoji="0" lang="en-US" altLang="zh-CN"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80</a:t>
            </a:r>
            <a:r>
              <a:rPr kumimoji="0" lang="zh-CN" altLang="en-US"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年代中期</a:t>
            </a:r>
            <a:r>
              <a:rPr kumimoji="0" lang="en-US" altLang="zh-CN" sz="2000" b="1" i="0" u="none" strike="noStrike" kern="1200" cap="none" spc="0" normalizeH="0" baseline="0" noProof="0" dirty="0">
                <a:ln>
                  <a:noFill/>
                </a:ln>
                <a:solidFill>
                  <a:srgbClr val="FF3300"/>
                </a:solidFill>
                <a:effectLst/>
                <a:uLnTx/>
                <a:uFillTx/>
                <a:latin typeface="华文新魏" panose="02010800040101010101" pitchFamily="2" charset="-122"/>
                <a:ea typeface="华文新魏" panose="02010800040101010101" pitchFamily="2" charset="-122"/>
                <a:cs typeface="+mn-cs"/>
              </a:rPr>
              <a:t>Altera</a:t>
            </a:r>
            <a:r>
              <a:rPr kumimoji="0" lang="zh-CN" altLang="en-US" sz="2000" b="1" i="0" u="none" strike="noStrike" kern="1200" cap="none" spc="0" normalizeH="0" baseline="0" noProof="0" dirty="0">
                <a:ln>
                  <a:noFill/>
                </a:ln>
                <a:solidFill>
                  <a:srgbClr val="FF3300"/>
                </a:solidFill>
                <a:effectLst/>
                <a:uLnTx/>
                <a:uFillTx/>
                <a:latin typeface="华文新魏" panose="02010800040101010101" pitchFamily="2" charset="-122"/>
                <a:ea typeface="华文新魏" panose="02010800040101010101" pitchFamily="2" charset="-122"/>
                <a:cs typeface="+mn-cs"/>
              </a:rPr>
              <a:t>公司</a:t>
            </a:r>
            <a:r>
              <a:rPr kumimoji="0" lang="zh-CN" altLang="en-US"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推出的基于</a:t>
            </a:r>
            <a:r>
              <a:rPr kumimoji="0" lang="en-US" altLang="zh-CN" sz="2000" b="1" i="0" u="sng" strike="noStrike" kern="1200" cap="none" spc="0" normalizeH="0" baseline="0" noProof="0" dirty="0">
                <a:ln>
                  <a:noFill/>
                </a:ln>
                <a:solidFill>
                  <a:schemeClr val="tx1"/>
                </a:solidFill>
                <a:effectLst>
                  <a:outerShdw blurRad="38100" dist="38100" dir="2700000" algn="tl">
                    <a:srgbClr val="C0C0C0"/>
                  </a:outerShdw>
                </a:effectLst>
                <a:uLnTx/>
                <a:uFillTx/>
                <a:latin typeface="华文新魏" panose="02010800040101010101" pitchFamily="2" charset="-122"/>
                <a:ea typeface="华文新魏" panose="02010800040101010101" pitchFamily="2" charset="-122"/>
                <a:cs typeface="+mn-cs"/>
              </a:rPr>
              <a:t>UVEPROM</a:t>
            </a:r>
            <a:r>
              <a:rPr kumimoji="0" lang="zh-CN" altLang="en-US"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和</a:t>
            </a:r>
            <a:r>
              <a:rPr kumimoji="0" lang="en-US" altLang="zh-CN"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CMOS</a:t>
            </a:r>
            <a:r>
              <a:rPr kumimoji="0" lang="zh-CN" altLang="en-US"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技术的</a:t>
            </a:r>
            <a:r>
              <a:rPr kumimoji="0" lang="en-US" altLang="zh-CN"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PLD</a:t>
            </a:r>
            <a:r>
              <a:rPr kumimoji="0" lang="zh-CN" altLang="en-US"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，后来发展到采用</a:t>
            </a:r>
            <a:r>
              <a:rPr kumimoji="0" lang="en-US" altLang="zh-CN"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E</a:t>
            </a:r>
            <a:r>
              <a:rPr kumimoji="0" lang="en-US" altLang="zh-CN" sz="2000" b="1" i="0" u="none" strike="noStrike" kern="1200" cap="none" spc="0" normalizeH="0" baseline="3000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2</a:t>
            </a:r>
            <a:r>
              <a:rPr kumimoji="0" lang="en-US" altLang="zh-CN"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CMOS</a:t>
            </a:r>
            <a:r>
              <a:rPr kumimoji="0" lang="zh-CN" altLang="en-US"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工艺制作的</a:t>
            </a:r>
            <a:r>
              <a:rPr kumimoji="0" lang="en-US" altLang="zh-CN"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PLD</a:t>
            </a:r>
            <a:r>
              <a:rPr kumimoji="0" lang="zh-CN" altLang="en-US"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a:t>
            </a:r>
            <a:r>
              <a:rPr kumimoji="0" lang="en-US" altLang="zh-CN" sz="2000" b="1" i="0" u="none" strike="noStrike" kern="1200" cap="none" spc="0" normalizeH="0" baseline="0" noProof="0" dirty="0">
                <a:ln>
                  <a:noFill/>
                </a:ln>
                <a:solidFill>
                  <a:srgbClr val="FF3300"/>
                </a:solidFill>
                <a:effectLst/>
                <a:uLnTx/>
                <a:uFillTx/>
                <a:latin typeface="华文新魏" panose="02010800040101010101" pitchFamily="2" charset="-122"/>
                <a:ea typeface="华文新魏" panose="02010800040101010101" pitchFamily="2" charset="-122"/>
                <a:cs typeface="+mn-cs"/>
              </a:rPr>
              <a:t>EPLD</a:t>
            </a:r>
            <a:r>
              <a:rPr kumimoji="0" lang="zh-CN" altLang="en-US" sz="2000" b="1" i="0" u="none" strike="noStrike" kern="1200" cap="none" spc="0" normalizeH="0" baseline="0" noProof="0" dirty="0">
                <a:ln>
                  <a:noFill/>
                </a:ln>
                <a:solidFill>
                  <a:srgbClr val="FF3300"/>
                </a:solidFill>
                <a:effectLst/>
                <a:uLnTx/>
                <a:uFillTx/>
                <a:latin typeface="华文新魏" panose="02010800040101010101" pitchFamily="2" charset="-122"/>
                <a:ea typeface="华文新魏" panose="02010800040101010101" pitchFamily="2" charset="-122"/>
                <a:cs typeface="+mn-cs"/>
              </a:rPr>
              <a:t>基本逻辑单元是宏单元</a:t>
            </a:r>
            <a:r>
              <a:rPr kumimoji="0" lang="zh-CN" altLang="en-US"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。宏单元由</a:t>
            </a:r>
            <a:r>
              <a:rPr kumimoji="0" lang="zh-CN" altLang="en-US" sz="2000" b="1" i="0" u="sng"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可编程的</a:t>
            </a:r>
            <a:r>
              <a:rPr kumimoji="0" lang="zh-CN" altLang="en-US" sz="2000" b="1" i="0" u="sng" strike="noStrike" kern="1200" cap="none" spc="0" normalizeH="0" baseline="0" noProof="0" dirty="0">
                <a:ln>
                  <a:noFill/>
                </a:ln>
                <a:solidFill>
                  <a:srgbClr val="FF3300"/>
                </a:solidFill>
                <a:effectLst/>
                <a:uLnTx/>
                <a:uFillTx/>
                <a:latin typeface="华文新魏" panose="02010800040101010101" pitchFamily="2" charset="-122"/>
                <a:ea typeface="华文新魏" panose="02010800040101010101" pitchFamily="2" charset="-122"/>
                <a:cs typeface="+mn-cs"/>
              </a:rPr>
              <a:t>与或阵列</a:t>
            </a:r>
            <a:r>
              <a:rPr kumimoji="0" lang="zh-CN" altLang="en-US" sz="2000" b="1" i="0" u="sng"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、可编程</a:t>
            </a:r>
            <a:r>
              <a:rPr kumimoji="0" lang="zh-CN" altLang="en-US" sz="2000" b="1" i="0" u="sng" strike="noStrike" kern="1200" cap="none" spc="0" normalizeH="0" baseline="0" noProof="0" dirty="0">
                <a:ln>
                  <a:noFill/>
                </a:ln>
                <a:solidFill>
                  <a:srgbClr val="FF3300"/>
                </a:solidFill>
                <a:effectLst/>
                <a:uLnTx/>
                <a:uFillTx/>
                <a:latin typeface="华文新魏" panose="02010800040101010101" pitchFamily="2" charset="-122"/>
                <a:ea typeface="华文新魏" panose="02010800040101010101" pitchFamily="2" charset="-122"/>
                <a:cs typeface="+mn-cs"/>
              </a:rPr>
              <a:t>寄存器和可编程</a:t>
            </a:r>
            <a:r>
              <a:rPr kumimoji="0" lang="en-US" altLang="zh-CN" sz="2000" b="1" i="0" u="sng"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I</a:t>
            </a:r>
            <a:r>
              <a:rPr kumimoji="0" lang="zh-CN" altLang="en-US" sz="2000" b="1" i="0" u="sng"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a:t>
            </a:r>
            <a:r>
              <a:rPr kumimoji="0" lang="en-US" altLang="zh-CN" sz="2000" b="1" i="0" u="sng"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O</a:t>
            </a:r>
            <a:r>
              <a:rPr kumimoji="0" lang="zh-CN" altLang="en-US" sz="2000" b="1" i="0" u="sng"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三部分组成</a:t>
            </a:r>
            <a:r>
              <a:rPr kumimoji="0" lang="zh-CN" altLang="en-US"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a:t>
            </a:r>
            <a:r>
              <a:rPr kumimoji="0" lang="zh-CN" altLang="en-US" sz="2000" b="1" i="0" u="sng" strike="noStrike" kern="1200" cap="none" spc="0" normalizeH="0" baseline="0" noProof="0" dirty="0">
                <a:ln>
                  <a:noFill/>
                </a:ln>
                <a:solidFill>
                  <a:srgbClr val="FF3300"/>
                </a:solidFill>
                <a:effectLst/>
                <a:uLnTx/>
                <a:uFillTx/>
                <a:latin typeface="华文新魏" panose="02010800040101010101" pitchFamily="2" charset="-122"/>
                <a:ea typeface="华文新魏" panose="02010800040101010101" pitchFamily="2" charset="-122"/>
                <a:cs typeface="+mn-cs"/>
              </a:rPr>
              <a:t>从某种意义上讲</a:t>
            </a:r>
            <a:r>
              <a:rPr kumimoji="0" lang="en-US" altLang="zh-CN" sz="2000" b="1" i="0" u="sng" strike="noStrike" kern="1200" cap="none" spc="0" normalizeH="0" baseline="0" noProof="0" dirty="0">
                <a:ln>
                  <a:noFill/>
                </a:ln>
                <a:solidFill>
                  <a:srgbClr val="FF3300"/>
                </a:solidFill>
                <a:effectLst/>
                <a:uLnTx/>
                <a:uFillTx/>
                <a:latin typeface="华文新魏" panose="02010800040101010101" pitchFamily="2" charset="-122"/>
                <a:ea typeface="华文新魏" panose="02010800040101010101" pitchFamily="2" charset="-122"/>
                <a:cs typeface="+mn-cs"/>
              </a:rPr>
              <a:t>EPLD</a:t>
            </a:r>
            <a:r>
              <a:rPr kumimoji="0" lang="zh-CN" altLang="en-US" sz="2000" b="1" i="0" u="sng" strike="noStrike" kern="1200" cap="none" spc="0" normalizeH="0" baseline="0" noProof="0" dirty="0">
                <a:ln>
                  <a:noFill/>
                </a:ln>
                <a:solidFill>
                  <a:srgbClr val="FF3300"/>
                </a:solidFill>
                <a:effectLst/>
                <a:uLnTx/>
                <a:uFillTx/>
                <a:latin typeface="华文新魏" panose="02010800040101010101" pitchFamily="2" charset="-122"/>
                <a:ea typeface="华文新魏" panose="02010800040101010101" pitchFamily="2" charset="-122"/>
                <a:cs typeface="+mn-cs"/>
              </a:rPr>
              <a:t>是改进的</a:t>
            </a:r>
            <a:r>
              <a:rPr kumimoji="0" lang="en-US" altLang="zh-CN" sz="2000" b="1" i="0" u="sng" strike="noStrike" kern="1200" cap="none" spc="0" normalizeH="0" baseline="0" noProof="0" dirty="0">
                <a:ln>
                  <a:noFill/>
                </a:ln>
                <a:solidFill>
                  <a:srgbClr val="FF3300"/>
                </a:solidFill>
                <a:effectLst/>
                <a:uLnTx/>
                <a:uFillTx/>
                <a:latin typeface="华文新魏" panose="02010800040101010101" pitchFamily="2" charset="-122"/>
                <a:ea typeface="华文新魏" panose="02010800040101010101" pitchFamily="2" charset="-122"/>
                <a:cs typeface="+mn-cs"/>
              </a:rPr>
              <a:t>GAL</a:t>
            </a:r>
            <a:r>
              <a:rPr kumimoji="0" lang="zh-CN" altLang="en-US"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，它在</a:t>
            </a:r>
            <a:r>
              <a:rPr kumimoji="0" lang="en-US" altLang="zh-CN"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GAL</a:t>
            </a:r>
            <a:r>
              <a:rPr kumimoji="0" lang="zh-CN" altLang="en-US"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基础上大量增加输出宏单元的数目，提供更大的与阵列，灵活性较</a:t>
            </a:r>
            <a:r>
              <a:rPr kumimoji="0" lang="en-US" altLang="zh-CN"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GAL</a:t>
            </a:r>
            <a:r>
              <a:rPr kumimoji="0" lang="zh-CN" altLang="en-US"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有较大改善，集成密度大幅度提高，</a:t>
            </a:r>
            <a:r>
              <a:rPr kumimoji="0" lang="zh-CN" altLang="en-US" sz="2000" b="1" i="0" u="sng"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内部连线相对固定，延时小</a:t>
            </a:r>
            <a:r>
              <a:rPr kumimoji="0" lang="zh-CN" altLang="en-US"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，有利于器件在高频率下工作，但内部互连能力弱。世界著名的半导体器件公司如</a:t>
            </a:r>
            <a:r>
              <a:rPr kumimoji="0" lang="en-US" altLang="zh-CN"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Altera</a:t>
            </a:r>
            <a:r>
              <a:rPr kumimoji="0" lang="zh-CN" altLang="en-US"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a:t>
            </a:r>
            <a:r>
              <a:rPr kumimoji="0" lang="en-US" altLang="zh-CN"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Intel</a:t>
            </a:r>
            <a:r>
              <a:rPr kumimoji="0" lang="zh-CN" altLang="en-US"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a:t>
            </a:r>
            <a:r>
              <a:rPr kumimoji="0" lang="en-US" altLang="zh-CN"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Xilinx</a:t>
            </a:r>
            <a:r>
              <a:rPr kumimoji="0" lang="zh-CN" altLang="en-US"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a:t>
            </a:r>
            <a:r>
              <a:rPr kumimoji="0" lang="en-US" altLang="zh-CN"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AMD</a:t>
            </a:r>
            <a:r>
              <a:rPr kumimoji="0" lang="zh-CN" altLang="en-US"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a:t>
            </a:r>
            <a:r>
              <a:rPr kumimoji="0" lang="en-US" altLang="zh-CN"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Lattice</a:t>
            </a:r>
            <a:r>
              <a:rPr kumimoji="0" lang="zh-CN" altLang="en-US"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均有</a:t>
            </a:r>
            <a:r>
              <a:rPr kumimoji="0" lang="en-US" altLang="zh-CN"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EPLD</a:t>
            </a:r>
            <a:r>
              <a:rPr kumimoji="0" lang="zh-CN" altLang="en-US" sz="20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产品，但结构差异较大。</a:t>
            </a:r>
          </a:p>
        </p:txBody>
      </p:sp>
    </p:spTree>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KSO_WPP_MARK_KEY" val="16d45f58-6532-4e57-81a0-18904d8609ae"/>
  <p:tag name="COMMONDATA" val="eyJoZGlkIjoiYWM1OWY0MGVhYmU5NTRkZGZlMzJmNTI0MzdiODI0Mjc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452.500787401575,&quot;width&quot;:1168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70,&quot;width&quot;:11452.499212598424}"/>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2c8c6c73-8f0f-43a8-80eb-56daa77bfb45}"/>
  <p:tag name="TABLE_ENDDRAG_ORIGIN_RECT" val="176*226"/>
  <p:tag name="TABLE_ENDDRAG_RECT" val="538*109*176*226"/>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2c8c6c73-8f0f-43a8-80eb-56daa77bfb45}"/>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lnDef>
  </a:objectDefaults>
  <a:extraClrSchemeLst>
    <a:extraClrScheme>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2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2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lnDef>
  </a:objectDefaults>
  <a:extraClrSchemeLst>
    <a:extraClrScheme>
      <a:clrScheme name="2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
  <a:themeElements>
    <a:clrScheme name="3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lnDef>
  </a:objectDefaults>
  <a:extraClrSchemeLst>
    <a:extraClrScheme>
      <a:clrScheme name="3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自定义设计方案">
  <a:themeElements>
    <a:clrScheme name="4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lnDef>
  </a:objectDefaults>
  <a:extraClrSchemeLst>
    <a:extraClrScheme>
      <a:clrScheme name="4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自定义设计方案">
  <a:themeElements>
    <a:clrScheme name="5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5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lnDef>
  </a:objectDefaults>
  <a:extraClrSchemeLst>
    <a:extraClrScheme>
      <a:clrScheme name="5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自定义设计方案">
  <a:themeElements>
    <a:clrScheme name="6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lnDef>
  </a:objectDefaults>
  <a:extraClrSchemeLst>
    <a:extraClrScheme>
      <a:clrScheme name="6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自定义设计方案">
  <a:themeElements>
    <a:clrScheme name="7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lnDef>
  </a:objectDefaults>
  <a:extraClrSchemeLst>
    <a:extraClrScheme>
      <a:clrScheme name="7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自定义设计方案">
  <a:themeElements>
    <a:clrScheme name="8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000" b="0" i="0" u="none" strike="noStrike" cap="none" normalizeH="0" baseline="0" smtClean="0">
            <a:ln>
              <a:noFill/>
            </a:ln>
            <a:solidFill>
              <a:srgbClr val="FFFF00"/>
            </a:solidFill>
            <a:effectLst/>
            <a:latin typeface="Calibri" panose="020F0502020204030204" pitchFamily="34" charset="0"/>
            <a:ea typeface="宋体" panose="02010600030101010101" pitchFamily="2" charset="-122"/>
          </a:defRPr>
        </a:defPPr>
      </a:lstStyle>
    </a:lnDef>
  </a:objectDefaults>
  <a:extraClrSchemeLst>
    <a:extraClrScheme>
      <a:clrScheme name="8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TotalTime>
  <Words>12541</Words>
  <Application>Microsoft Office PowerPoint</Application>
  <PresentationFormat>全屏显示(16:9)</PresentationFormat>
  <Paragraphs>720</Paragraphs>
  <Slides>74</Slides>
  <Notes>68</Notes>
  <HiddenSlides>0</HiddenSlides>
  <MMClips>0</MMClips>
  <ScaleCrop>false</ScaleCrop>
  <HeadingPairs>
    <vt:vector size="8" baseType="variant">
      <vt:variant>
        <vt:lpstr>已用的字体</vt:lpstr>
      </vt:variant>
      <vt:variant>
        <vt:i4>12</vt:i4>
      </vt:variant>
      <vt:variant>
        <vt:lpstr>主题</vt:lpstr>
      </vt:variant>
      <vt:variant>
        <vt:i4>9</vt:i4>
      </vt:variant>
      <vt:variant>
        <vt:lpstr>嵌入 OLE 服务器</vt:lpstr>
      </vt:variant>
      <vt:variant>
        <vt:i4>2</vt:i4>
      </vt:variant>
      <vt:variant>
        <vt:lpstr>幻灯片标题</vt:lpstr>
      </vt:variant>
      <vt:variant>
        <vt:i4>74</vt:i4>
      </vt:variant>
    </vt:vector>
  </HeadingPairs>
  <TitlesOfParts>
    <vt:vector size="97" baseType="lpstr">
      <vt:lpstr>-apple-system</vt:lpstr>
      <vt:lpstr>Inter</vt:lpstr>
      <vt:lpstr>SourceHanSansCN</vt:lpstr>
      <vt:lpstr>方正综艺简体</vt:lpstr>
      <vt:lpstr>黑体</vt:lpstr>
      <vt:lpstr>华文新魏</vt:lpstr>
      <vt:lpstr>Arial</vt:lpstr>
      <vt:lpstr>Arial</vt:lpstr>
      <vt:lpstr>Calibri</vt:lpstr>
      <vt:lpstr>Calibri Light</vt:lpstr>
      <vt:lpstr>Times New Roman</vt:lpstr>
      <vt:lpstr>Wingdings</vt:lpstr>
      <vt:lpstr>自定义设计方案</vt:lpstr>
      <vt:lpstr>1_自定义设计方案</vt:lpstr>
      <vt:lpstr>2_自定义设计方案</vt:lpstr>
      <vt:lpstr>3_自定义设计方案</vt:lpstr>
      <vt:lpstr>4_自定义设计方案</vt:lpstr>
      <vt:lpstr>5_自定义设计方案</vt:lpstr>
      <vt:lpstr>6_自定义设计方案</vt:lpstr>
      <vt:lpstr>7_自定义设计方案</vt:lpstr>
      <vt:lpstr>8_自定义设计方案</vt:lpstr>
      <vt:lpstr>PBrush</vt:lpstr>
      <vt:lpstr>Paintbrush Picture</vt:lpstr>
      <vt:lpstr>数 字 逻 辑 电 路</vt:lpstr>
      <vt:lpstr>第四章   可编程逻辑器件</vt:lpstr>
      <vt:lpstr>PLD的发展概况</vt:lpstr>
      <vt:lpstr>PowerPoint 演示文稿</vt:lpstr>
      <vt:lpstr>简单可编程ASIC(PLD)</vt:lpstr>
      <vt:lpstr>复杂可编程ASIC</vt:lpstr>
      <vt:lpstr>现场可编程ASIC</vt:lpstr>
      <vt:lpstr>简单低密度PLD小结</vt:lpstr>
      <vt:lpstr>EPLD(Erasable PLD)</vt:lpstr>
      <vt:lpstr>CPLD(Complex PLD)</vt:lpstr>
      <vt:lpstr>FPGA(Field Programmable Gate Array)</vt:lpstr>
      <vt:lpstr>PowerPoint 演示文稿</vt:lpstr>
      <vt:lpstr>高密度PLD小结</vt:lpstr>
      <vt:lpstr>PLD厂商简介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4.3.1 在系统可编程ISP器件</vt:lpstr>
      <vt:lpstr>ISP器件的结构、编程原理和编程方式</vt:lpstr>
      <vt:lpstr>早期的独立编程器:也要与计算机相连</vt:lpstr>
      <vt:lpstr>ISP器件的结构、编程原理和编程方式</vt:lpstr>
      <vt:lpstr>ISP器件的结构、编程原理和编程方式</vt:lpstr>
      <vt:lpstr>ISP器件的结构、编程原理和编程方式</vt:lpstr>
      <vt:lpstr>1．Lattice公司ISP器件</vt:lpstr>
      <vt:lpstr>1．Lattice公司ISP器件</vt:lpstr>
      <vt:lpstr>1．Lattice公司ISP器件</vt:lpstr>
      <vt:lpstr>1．Lattice公司ISP器件 </vt:lpstr>
      <vt:lpstr>PowerPoint 演示文稿</vt:lpstr>
      <vt:lpstr>1．Lattice公司ISP器件（ISPLSI 1032）</vt:lpstr>
      <vt:lpstr>1．Lattice公司ISP器件</vt:lpstr>
      <vt:lpstr>1．Lattice公司ISP器件</vt:lpstr>
      <vt:lpstr>1．Lattice公司ISP器件</vt:lpstr>
      <vt:lpstr>1．Lattice公司ISP器件（ISPLSI 1032）</vt:lpstr>
      <vt:lpstr>PowerPoint 演示文稿</vt:lpstr>
      <vt:lpstr>PowerPoint 演示文稿</vt:lpstr>
      <vt:lpstr>PowerPoint 演示文稿</vt:lpstr>
      <vt:lpstr>PowerPoint 演示文稿</vt:lpstr>
      <vt:lpstr>PowerPoint 演示文稿</vt:lpstr>
      <vt:lpstr>PowerPoint 演示文稿</vt:lpstr>
      <vt:lpstr>2. Altera公司CPLD器件（EPM7128S）</vt:lpstr>
      <vt:lpstr>PowerPoint 演示文稿</vt:lpstr>
      <vt:lpstr>PowerPoint 演示文稿</vt:lpstr>
      <vt:lpstr>PowerPoint 演示文稿</vt:lpstr>
      <vt:lpstr>PowerPoint 演示文稿</vt:lpstr>
      <vt:lpstr>PowerPoint 演示文稿</vt:lpstr>
      <vt:lpstr>宏单元内部结构（与EPM7128S不完全匹配）</vt:lpstr>
      <vt:lpstr>PowerPoint 演示文稿</vt:lpstr>
      <vt:lpstr>PowerPoint 演示文稿</vt:lpstr>
      <vt:lpstr>4.3.2  现场可编程逻辑器件（FPGA） </vt:lpstr>
      <vt:lpstr>2. Altera公司CPLD器件</vt:lpstr>
      <vt:lpstr>PowerPoint 演示文稿</vt:lpstr>
      <vt:lpstr>PowerPoint 演示文稿</vt:lpstr>
      <vt:lpstr>PowerPoint 演示文稿</vt:lpstr>
      <vt:lpstr>PowerPoint 演示文稿</vt:lpstr>
      <vt:lpstr>PowerPoint 演示文稿</vt:lpstr>
      <vt:lpstr>2. Altera公司CPLD器件</vt:lpstr>
      <vt:lpstr>2. XC4000系列（Xilinx）</vt:lpstr>
      <vt:lpstr>2. XC4000系列（Xilinx）</vt:lpstr>
      <vt:lpstr>PowerPoint 演示文稿</vt:lpstr>
      <vt:lpstr>2. XC4000系列（Xilinx）</vt:lpstr>
      <vt:lpstr>2. XC4000系列（Xilinx）</vt:lpstr>
      <vt:lpstr>2. XC4000系列（Xilinx）</vt:lpstr>
      <vt:lpstr>2. XC4000系列（Xilinx）</vt:lpstr>
      <vt:lpstr>2. XC4000系列（Xilinx）</vt:lpstr>
      <vt:lpstr>FPGA的一般开发流程</vt:lpstr>
      <vt:lpstr>国产FPGA</vt:lpstr>
      <vt:lpstr>国产FPGA</vt:lpstr>
      <vt:lpstr>国产FPGA</vt:lpstr>
      <vt:lpstr>国产FPGA</vt:lpstr>
      <vt:lpstr>PowerPoint 演示文稿</vt:lpstr>
    </vt:vector>
  </TitlesOfParts>
  <Company>xjtu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 同步时序电路的分析</dc:title>
  <dc:creator>mcx</dc:creator>
  <cp:lastModifiedBy>NUC</cp:lastModifiedBy>
  <cp:revision>378</cp:revision>
  <dcterms:created xsi:type="dcterms:W3CDTF">2002-09-09T07:46:00Z</dcterms:created>
  <dcterms:modified xsi:type="dcterms:W3CDTF">2025-05-20T10:11:38Z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8ED7E4CDBD1E44B09B4B76FF8C97A85E_13</vt:lpwstr>
  </property>
</Properties>
</file>